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2387" r:id="rId3"/>
    <p:sldId id="256" r:id="rId4"/>
    <p:sldId id="399" r:id="rId5"/>
    <p:sldId id="2388" r:id="rId6"/>
    <p:sldId id="2397" r:id="rId7"/>
    <p:sldId id="2398" r:id="rId8"/>
    <p:sldId id="2393" r:id="rId9"/>
    <p:sldId id="2392" r:id="rId10"/>
    <p:sldId id="2403" r:id="rId11"/>
    <p:sldId id="2404" r:id="rId12"/>
    <p:sldId id="2405" r:id="rId13"/>
    <p:sldId id="2406" r:id="rId14"/>
    <p:sldId id="2408" r:id="rId15"/>
    <p:sldId id="2412" r:id="rId16"/>
    <p:sldId id="2413" r:id="rId17"/>
    <p:sldId id="2414" r:id="rId18"/>
    <p:sldId id="2419" r:id="rId19"/>
    <p:sldId id="2415" r:id="rId20"/>
    <p:sldId id="2416" r:id="rId21"/>
    <p:sldId id="2417" r:id="rId22"/>
    <p:sldId id="2420" r:id="rId23"/>
    <p:sldId id="2421" r:id="rId24"/>
    <p:sldId id="2422" r:id="rId25"/>
    <p:sldId id="2423" r:id="rId26"/>
    <p:sldId id="2394" r:id="rId27"/>
    <p:sldId id="2395" r:id="rId28"/>
    <p:sldId id="2426" r:id="rId29"/>
    <p:sldId id="2427" r:id="rId30"/>
    <p:sldId id="2428" r:id="rId31"/>
    <p:sldId id="2429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C39471-B9AF-4741-9239-78A64B1B86D5}">
          <p14:sldIdLst>
            <p14:sldId id="2387"/>
            <p14:sldId id="256"/>
            <p14:sldId id="399"/>
            <p14:sldId id="2388"/>
            <p14:sldId id="2397"/>
          </p14:sldIdLst>
        </p14:section>
        <p14:section name="Drveće i zelenilo" id="{0FC6450A-22CF-4E0E-8BA8-8B0453FFA1D8}">
          <p14:sldIdLst>
            <p14:sldId id="2398"/>
            <p14:sldId id="2393"/>
            <p14:sldId id="2392"/>
            <p14:sldId id="2403"/>
            <p14:sldId id="2404"/>
            <p14:sldId id="2405"/>
          </p14:sldIdLst>
        </p14:section>
        <p14:section name="Stijena u arhitekturi" id="{0024FAF5-D03F-47BE-835A-B756D68091C9}">
          <p14:sldIdLst>
            <p14:sldId id="2406"/>
            <p14:sldId id="2408"/>
            <p14:sldId id="2412"/>
            <p14:sldId id="2413"/>
          </p14:sldIdLst>
        </p14:section>
        <p14:section name="Voda" id="{EC1306EF-EA39-4D41-9526-CCFD65AF2E82}">
          <p14:sldIdLst>
            <p14:sldId id="2414"/>
            <p14:sldId id="2419"/>
            <p14:sldId id="2415"/>
            <p14:sldId id="2416"/>
            <p14:sldId id="2417"/>
          </p14:sldIdLst>
        </p14:section>
        <p14:section name="okućnice" id="{58B2EF66-5043-4CBA-A1A0-34437C9B6984}">
          <p14:sldIdLst>
            <p14:sldId id="2420"/>
            <p14:sldId id="2421"/>
            <p14:sldId id="2422"/>
            <p14:sldId id="2423"/>
            <p14:sldId id="2394"/>
            <p14:sldId id="2395"/>
            <p14:sldId id="2426"/>
            <p14:sldId id="2427"/>
            <p14:sldId id="2428"/>
            <p14:sldId id="24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100FA5-6614-066A-74A0-F97B1BEC439D}" name="Maja Lovrić" initials="ML" userId="S::maja.lovric@skole.hr::9eb8faa8-9bec-4c45-86af-92a6926e76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F2714-CEF0-4138-8A41-048FF30C8C0C}" v="13" dt="2024-12-22T13:41:50.484"/>
    <p1510:client id="{F3459CAF-07AE-4746-8136-7443CE0824AD}" v="108" dt="2024-12-22T14:56:45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5" autoAdjust="0"/>
    <p:restoredTop sz="92206" autoAdjust="0"/>
  </p:normalViewPr>
  <p:slideViewPr>
    <p:cSldViewPr snapToGrid="0">
      <p:cViewPr varScale="1">
        <p:scale>
          <a:sx n="113" d="100"/>
          <a:sy n="113" d="100"/>
        </p:scale>
        <p:origin x="41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8/10/relationships/authors" Target="authors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DD52B-3082-4A98-A959-D5015E5D9D69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60F34-01B3-4EBD-A9B5-FC2D97E61B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43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23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24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21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6be771c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22325" y="1177925"/>
            <a:ext cx="5656263" cy="3181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6be771c57_0_0:notes"/>
          <p:cNvSpPr txBox="1">
            <a:spLocks noGrp="1"/>
          </p:cNvSpPr>
          <p:nvPr>
            <p:ph type="body" idx="1"/>
          </p:nvPr>
        </p:nvSpPr>
        <p:spPr>
          <a:xfrm>
            <a:off x="730040" y="4536352"/>
            <a:ext cx="5840319" cy="3711716"/>
          </a:xfrm>
          <a:prstGeom prst="rect">
            <a:avLst/>
          </a:prstGeom>
        </p:spPr>
        <p:txBody>
          <a:bodyPr spcFirstLastPara="1" wrap="square" lIns="95475" tIns="47725" rIns="95475" bIns="47725" anchor="t" anchorCtr="0">
            <a:noAutofit/>
          </a:bodyPr>
          <a:lstStyle/>
          <a:p>
            <a:endParaRPr dirty="0"/>
          </a:p>
        </p:txBody>
      </p:sp>
      <p:sp>
        <p:nvSpPr>
          <p:cNvPr id="136" name="Google Shape;136;g1a6be771c57_0_0:notes"/>
          <p:cNvSpPr txBox="1">
            <a:spLocks noGrp="1"/>
          </p:cNvSpPr>
          <p:nvPr>
            <p:ph type="sldNum" idx="12"/>
          </p:nvPr>
        </p:nvSpPr>
        <p:spPr>
          <a:xfrm>
            <a:off x="4135203" y="8953241"/>
            <a:ext cx="3163506" cy="472856"/>
          </a:xfrm>
          <a:prstGeom prst="rect">
            <a:avLst/>
          </a:prstGeom>
        </p:spPr>
        <p:txBody>
          <a:bodyPr spcFirstLastPara="1" wrap="square" lIns="95475" tIns="47725" rIns="95475" bIns="47725" anchor="b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ts val="1200"/>
              </a:pPr>
              <a:t>22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C448-1E31-A090-AE05-4F95A756A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2DF5A-5EA9-D64A-90C5-EEF9B8FD2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18D8A-9D22-0A20-456C-41E4AFFBB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47551-FDB6-1997-BC51-89FA0F32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641C3-61A8-0197-C439-71B27575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72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F18B6-A140-84B2-D996-BB3216B4E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F0586-0921-57A2-3A55-47FFD62C7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73FA-81B7-CC8C-8979-5F661714E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D620A-3B8D-6125-F5AE-2C6B9F5C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50104-716F-D98D-941F-85A21949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45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1F2F8-F06A-E911-7BFC-03740A790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E85D7-067B-A74D-CA2E-183E574DC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29790-75DC-5F2B-7791-61EA2D78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FCE5F-78F2-09B3-AB26-987C78E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E1F4B-9D7C-CAB7-7CB0-DE06EA3E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439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GC Title and Content 1">
  <p:cSld name="BGC Title and Content 1">
    <p:bg>
      <p:bgPr>
        <a:blipFill dpi="0" rotWithShape="1">
          <a:blip r:embed="rId2">
            <a:alphaModFix amt="17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49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fb2f093e2f_0_46"/>
          <p:cNvSpPr txBox="1">
            <a:spLocks noGrp="1"/>
          </p:cNvSpPr>
          <p:nvPr>
            <p:ph type="title"/>
          </p:nvPr>
        </p:nvSpPr>
        <p:spPr>
          <a:xfrm>
            <a:off x="1262632" y="609600"/>
            <a:ext cx="7430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g1fb2f093e2f_0_46"/>
          <p:cNvSpPr txBox="1">
            <a:spLocks noGrp="1"/>
          </p:cNvSpPr>
          <p:nvPr>
            <p:ph type="body" idx="1"/>
          </p:nvPr>
        </p:nvSpPr>
        <p:spPr>
          <a:xfrm>
            <a:off x="2078182" y="1930494"/>
            <a:ext cx="89445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1pPr>
            <a:lvl2pPr marL="91440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4B781"/>
              </a:buClr>
              <a:buSzPts val="1600"/>
              <a:buChar char="•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6pPr>
            <a:lvl7pPr marL="320040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7pPr>
            <a:lvl8pPr marL="365760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8pPr>
            <a:lvl9pPr marL="411480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►"/>
              <a:defRPr sz="16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g1fb2f093e2f_0_46"/>
          <p:cNvSpPr txBox="1">
            <a:spLocks noGrp="1"/>
          </p:cNvSpPr>
          <p:nvPr>
            <p:ph type="dt" idx="10"/>
          </p:nvPr>
        </p:nvSpPr>
        <p:spPr>
          <a:xfrm>
            <a:off x="1262623" y="6101803"/>
            <a:ext cx="663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g1fb2f093e2f_0_46"/>
          <p:cNvSpPr txBox="1">
            <a:spLocks noGrp="1"/>
          </p:cNvSpPr>
          <p:nvPr>
            <p:ph type="sldNum" idx="12"/>
          </p:nvPr>
        </p:nvSpPr>
        <p:spPr>
          <a:xfrm>
            <a:off x="11152130" y="6123061"/>
            <a:ext cx="765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38" name="Google Shape;38;g1fb2f093e2f_0_46"/>
          <p:cNvSpPr txBox="1">
            <a:spLocks noGrp="1"/>
          </p:cNvSpPr>
          <p:nvPr>
            <p:ph type="ftr" idx="11"/>
          </p:nvPr>
        </p:nvSpPr>
        <p:spPr>
          <a:xfrm>
            <a:off x="2078182" y="6101803"/>
            <a:ext cx="8944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4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03B1-81EC-3C94-2E5A-FF194246C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006E8-BF1B-5213-37CE-BD4E96421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CE6C1-C720-525C-1A2B-A370AF26D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7281-06AE-C66E-C9FF-C866C44F3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24DED-52FB-28D7-93E4-771EA96B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0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9E38-2172-A4E0-9C7F-156E64EEB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FD976-2E61-02B6-5C69-0E9238D31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70561-F418-039A-B694-83A1304C9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221BC-664D-03F8-A873-E3F77D9A6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DF76F-A7E5-FC56-3D1A-1EBE9B45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F261-8FEB-4E18-CCE5-28881EF9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EB75D-75F0-7AB6-648D-8208EAEA0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8E2E7-CFF3-B580-A4A5-36B5F68E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FF16A-71D8-780E-B85F-D911A7B0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A57D7-00C0-3628-7FEC-DB370417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63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1D09-87F7-A757-22CA-CF8AA252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DEDD3-71C1-B76B-A44A-970650FCA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EBB08-C093-7BF6-DEA7-47BEACD35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E98DE-C2C7-823F-D7A3-D05F8D0C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1090B-A8AA-91C4-0859-EE44AA7D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EEBA9-1326-D73A-B62C-753AF3AA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8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FD21-853F-A820-005D-7EC86F98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48D8A-F073-AC11-C3BB-67877723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0848-F547-9198-43B2-5AE48B342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1A6C4C-50DE-E56B-F874-59467040F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4F60AB-0477-C5FA-DBDB-75DF4EC5F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F2083-DEA6-FC54-ABB5-F8626EF56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94FB0-5DA9-A273-0341-C03630B6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3549A-8818-41AB-E790-9871BDD2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41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4981-2F37-8696-8A98-D6E33EC1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755B2-E6BC-6BFF-6176-2B6B481C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2A40-6AAC-5EBB-74E1-4FAC05A73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E63BD-0C2A-E418-94F2-DAB492BF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F5ED32-0032-C852-3555-3A966192D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0A73B-AE6A-1C00-ED63-24883D11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005E6-50DE-DBDF-7081-48BBF805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8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E51B-20E6-BDF4-7DF3-861B7FCF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C216-0D11-EBBF-7118-A3FEB11B1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65235-2A8F-B9C6-4F7E-5F4C3DA69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47CD-5C31-E99B-4149-D791994B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0F156-98E3-5820-D5F4-3EC9F1E4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92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EEB93-5210-DDAA-E674-7473DE9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7AFB-B90B-6B26-F3EF-7837ACC4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C6671-BDFA-5B60-71A6-6AC61F6DE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4FBB4-BFE8-299A-1E12-19366108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DF284-590C-9A85-547D-2AD7D7D9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4DE51-7304-44A1-FA67-94FED0A8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31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3A14-E8CC-FA16-A376-CE71B49B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6F518F-321A-8DA9-26E7-48E2C7162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4647C-6EC8-88AE-DA88-242D18C9B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70743-A40A-E821-2682-9A706D20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C28D1-4A97-A59B-DD63-2D21B8755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5164A-C674-5A6B-18D2-626E880A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8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3B5B-0461-DFA1-BD6A-AF7124AC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1CCB3-26DE-BDA7-6D13-965AEB20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581B0-8A19-6B92-B9B3-2BEF870D1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45A66-BE3D-7D9B-A518-12EF437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9A0E4-8EB1-0075-87B2-6C34F8D9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2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62913-9E0F-90B5-F340-CC146FB3B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5474F-D172-3332-9644-A53FB1BE3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4C6D3-A590-A94F-16C4-C7E8188B1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6823-D126-E067-3527-9D9E9320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D7796-4C58-D47F-B56B-705CAFD6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5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D1D-D622-A2A8-CB2C-0450A6B4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C15D9-2B11-B0F9-7CB4-E3A9CB124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E2504-AF4A-F62D-193D-80D387D1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802C-2F50-37D8-A81C-29A56A54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CD3E9-A3BA-B2FD-9EBA-C5CA7EB9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381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788E-4158-AA8A-4A20-D2586C4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E37B0-B1D2-C8B2-EA98-A7D1F7E88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03639-6629-7921-7E57-6587F3AEF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FEC01-F3D0-F395-BC27-F619E1F1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CB6E4-3061-7160-271F-8AEA962F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A2477-7747-4D57-5CCF-20B2BAAD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DAAE-F652-C4C0-7481-C68E1456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EB7CB-DBEC-093C-CFDF-307C80D48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FCF30-B9EA-A16F-54F0-5F4BB4B95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43E5BB-B438-A7E1-D27E-F512E5680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AD296C-EB8E-2125-343C-D7EEC63B7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D8D508-1126-01F1-F9E1-62620EB3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90386F-5277-80AF-6CB2-F7BB832D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84747-F0F7-DCB3-AEB2-87E5F1D1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81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A9D8-F787-5D66-5D35-A824FF21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D0DF5-85E8-67FE-FCB0-F2AE5AC1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C8D021-458B-EA72-F676-73F226CD1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F77F1-D6B3-7CBA-C192-9B878B06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66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77CB72-8247-E6BE-A905-B15D5538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B0876-AF67-CEA2-4EEA-89D6BFBC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3676B-DFBE-B8C6-9954-593F3D8F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69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205BB-6BC9-39FD-D3E4-813BBBB7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33AD-29ED-02AC-5663-C46ACD125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402DB-38FE-591D-5547-74AE804D7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09A24-9652-DDF1-4719-69AD37CD3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DD116-465C-E338-7100-880AF81B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62863-0235-682A-0DA2-EC4CB3D8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27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7EF3-9A1F-642E-A7C6-1B717AE3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3F268-C672-62D9-E88B-9F7DA67C6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E35E7-4657-1B9B-96E8-F566CFB1D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B269B-FF9F-52D4-0A42-9B08620C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FDDF2-AAB6-EBBB-DE2F-0A93C5A9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15846-79E7-2BB5-2C3E-8F86E586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42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7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942FEF-E55F-E8B5-4C06-C5A83AF98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FFBAC-A0E6-148B-54AD-46B2AB610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FC719-0933-5FC1-7578-F95A05998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4AE05-C6E1-4FB5-BE19-F5913E262AEA}" type="datetimeFigureOut">
              <a:rPr lang="en-GB" smtClean="0"/>
              <a:t>22/12/2024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160-1751-3A3D-0B04-43F0278A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0DBE9-A08C-34C3-D76D-A87FC2F68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0434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E4CFA-2AB0-4248-9718-0A33BD98E5E5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18ABA432-A9D4-3631-BCAA-7B25214360D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6250686"/>
            <a:ext cx="2308814" cy="484377"/>
          </a:xfrm>
          <a:prstGeom prst="rect">
            <a:avLst/>
          </a:prstGeom>
        </p:spPr>
      </p:pic>
      <p:pic>
        <p:nvPicPr>
          <p:cNvPr id="9" name="Picture 8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946255FC-91CA-128E-F8CF-D147F3D5D81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185738"/>
            <a:ext cx="2308813" cy="4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F1C2F-54DB-BFF7-60B4-9E1BCD313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56CC4-A58F-A1E5-A3DC-B608098F7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745AD-B004-8417-D4B4-4A89DDEC8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1CE59C-8E4A-4C64-AB9B-95A503EF378C}" type="datetimeFigureOut">
              <a:rPr lang="en-US" smtClean="0"/>
              <a:t>12/22/2024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B75A8-D4BD-1283-63BC-71E318B0A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D71F4-833E-D605-63B3-14A36294A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25938" y="64484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B1678-4A21-44DA-9A5C-D7A95E1823A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86110A2B-8F6D-952A-25A6-2728FD6E8C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6250686"/>
            <a:ext cx="2308814" cy="484377"/>
          </a:xfrm>
          <a:prstGeom prst="rect">
            <a:avLst/>
          </a:prstGeom>
        </p:spPr>
      </p:pic>
      <p:pic>
        <p:nvPicPr>
          <p:cNvPr id="8" name="Picture 7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E31FC275-323F-8F0F-6538-4A8FDF2FE03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52" y="185738"/>
            <a:ext cx="2308813" cy="447129"/>
          </a:xfrm>
          <a:prstGeom prst="rect">
            <a:avLst/>
          </a:prstGeom>
        </p:spPr>
      </p:pic>
      <p:pic>
        <p:nvPicPr>
          <p:cNvPr id="10" name="Picture 9" descr="A red cube with white letters on it&#10;&#10;Description automatically generated">
            <a:extLst>
              <a:ext uri="{FF2B5EF4-FFF2-40B4-BE49-F238E27FC236}">
                <a16:creationId xmlns:a16="http://schemas.microsoft.com/office/drawing/2014/main" id="{3DB45053-5325-5EFD-E50E-00876C45EF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09" y="6219325"/>
            <a:ext cx="515738" cy="5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.rendair.ai/wp-content/uploads/2024/07/How-to-Plan-Your-Indoor-Garden-Space-Effectively-thumbnail.jpg" TargetMode="External"/><Relationship Id="rId2" Type="http://schemas.openxmlformats.org/officeDocument/2006/relationships/hyperlink" Target="https://herbadesign.com/wp-content/uploads/2021/02/Indoor-vertical-garden-Herbadesign-with-automaticall-watering-system-in-Zagreb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tatic.dezeen.com/uploads/2017/06/cave-abraham-cota-paredes-arquitectos-architecture-residential-houses-mexico_dezeen_2364_col_7-1704x2550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oveincorporated.blob.core.windows.net/contentimages/gallery/2cd7887a-e00e-4736-b1e7-1231d5715f27-incredible-cave-homes-Cueva-Aventura-Emilia-front.jpg" TargetMode="External"/><Relationship Id="rId2" Type="http://schemas.openxmlformats.org/officeDocument/2006/relationships/hyperlink" Target="https://loveincorporated.blob.core.windows.net/contentimages/gallery/c078da65-eeae-4ed3-a6fe-0f345bc49c77-incredible-cave-homes-beckham-creek-cave-bedroom.jpg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oveincorporated.blob.core.windows.net/contentimages/gallery/4136531f-e189-4554-ac67-53aaed94f878-incredible-cave-homes-Canarias-Spain.pn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m2.hr/wp-content/uploads/2013/05/k2_items_src_598b431dd52aecdb7af226f303ba1598.jpg" TargetMode="External"/><Relationship Id="rId2" Type="http://schemas.openxmlformats.org/officeDocument/2006/relationships/hyperlink" Target="https://onekindesign.com/wp-content/uploads/2021/11/Traditional-Wyoming-Ski-Home-CLB-Architects-01-1-Kindesign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hips.hearstapps.com/hmg-prod/images/76f59a2c-e329-4426-a37e-ede75a4ac998-jpg-6671d2e57f4b8.jpg?crop=0.990966796875xw:1xh;center,top&amp;resize=980:*" TargetMode="External"/><Relationship Id="rId4" Type="http://schemas.openxmlformats.org/officeDocument/2006/relationships/hyperlink" Target="https://images.adsttc.com/media/images/6495/3747/cb9c/467f/6885/055d/slideshow/water-in-interior-design-15-projects-that-include-water-fixtures-in-their-spaces_1.jpg?168750062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D941B82C-A5CC-5970-E0A8-41F774AAC662}"/>
              </a:ext>
            </a:extLst>
          </p:cNvPr>
          <p:cNvSpPr txBox="1">
            <a:spLocks/>
          </p:cNvSpPr>
          <p:nvPr/>
        </p:nvSpPr>
        <p:spPr>
          <a:xfrm>
            <a:off x="1102208" y="2875952"/>
            <a:ext cx="9835299" cy="11060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hr-HR" sz="6000" b="1" dirty="0">
                <a:solidFill>
                  <a:srgbClr val="008D36"/>
                </a:solidFill>
                <a:latin typeface="Calibri" panose="020F0502020204030204"/>
              </a:rPr>
              <a:t>Projektiranje u skladu s prirodom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FC185C01-55F8-6875-E8F1-2AC0B674D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b="29828"/>
          <a:stretch/>
        </p:blipFill>
        <p:spPr>
          <a:xfrm>
            <a:off x="3786023" y="1187799"/>
            <a:ext cx="4427447" cy="835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5FADC8-D894-0300-1A0E-A94912DF44E4}"/>
              </a:ext>
            </a:extLst>
          </p:cNvPr>
          <p:cNvSpPr txBox="1"/>
          <p:nvPr/>
        </p:nvSpPr>
        <p:spPr>
          <a:xfrm>
            <a:off x="1178350" y="5407023"/>
            <a:ext cx="609760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Nastavnica: Maja Lovrić, dipl.ing.arh.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DC4D3-CECD-E9B9-A240-28106F494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215" y="6176650"/>
            <a:ext cx="2310584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03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Načini izvedbe integracije zelenila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1538532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dirty="0">
                <a:latin typeface="+mn-lt"/>
                <a:ea typeface="+mn-ea"/>
                <a:cs typeface="+mn-cs"/>
              </a:rPr>
              <a:t>Zahtjeva pažljivo planiranje</a:t>
            </a:r>
          </a:p>
        </p:txBody>
      </p:sp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5110933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Analiza lokacije</a:t>
            </a:r>
          </a:p>
        </p:txBody>
      </p:sp>
      <p:sp>
        <p:nvSpPr>
          <p:cNvPr id="5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5805769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</a:t>
            </a:r>
            <a:r>
              <a:rPr lang="pt-BR" sz="2400" dirty="0">
                <a:latin typeface="+mn-lt"/>
                <a:ea typeface="+mn-ea"/>
                <a:cs typeface="+mn-cs"/>
              </a:rPr>
              <a:t>Koordinacija s arhitektima i pejzažnim dizajnerima</a:t>
            </a:r>
            <a:endParaRPr lang="hr-HR" sz="2400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Slika 2" descr="Slika na kojoj se prikazuje karta, snimka zaslona, Plan, dijagram&#10;&#10;Opis je automatski generiran">
            <a:extLst>
              <a:ext uri="{FF2B5EF4-FFF2-40B4-BE49-F238E27FC236}">
                <a16:creationId xmlns:a16="http://schemas.microsoft.com/office/drawing/2014/main" id="{C64B7DC4-4644-B81D-9E6B-5D6A65E23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6414"/>
          <a:stretch/>
        </p:blipFill>
        <p:spPr bwMode="auto">
          <a:xfrm>
            <a:off x="1369411" y="2233368"/>
            <a:ext cx="5121823" cy="2785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44C0D0B-99F0-F1EC-9E2D-A9847D43E5ED}"/>
              </a:ext>
            </a:extLst>
          </p:cNvPr>
          <p:cNvSpPr txBox="1"/>
          <p:nvPr/>
        </p:nvSpPr>
        <p:spPr>
          <a:xfrm>
            <a:off x="6491234" y="4695459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7</a:t>
            </a:r>
          </a:p>
        </p:txBody>
      </p:sp>
    </p:spTree>
    <p:extLst>
      <p:ext uri="{BB962C8B-B14F-4D97-AF65-F5344CB8AC3E}">
        <p14:creationId xmlns:p14="http://schemas.microsoft.com/office/powerpoint/2010/main" val="3360129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Izvedba i održavanje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1527148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Integracija drveća i zelenila u dizajn zgrada predstavlja put prema održivoj i ekološki prihvatljivoj arhitekturi</a:t>
            </a:r>
          </a:p>
        </p:txBody>
      </p:sp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49232" y="4955539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Izbor odgovarajućih biljaka</a:t>
            </a:r>
          </a:p>
        </p:txBody>
      </p:sp>
      <p:sp>
        <p:nvSpPr>
          <p:cNvPr id="5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49232" y="5615650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</a:t>
            </a:r>
            <a:r>
              <a:rPr lang="pt-BR" sz="2400" dirty="0">
                <a:latin typeface="+mn-lt"/>
                <a:ea typeface="+mn-ea"/>
                <a:cs typeface="+mn-cs"/>
              </a:rPr>
              <a:t>Sustavi navodnjavanja</a:t>
            </a:r>
            <a:endParaRPr lang="hr-HR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8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49232" y="6248400"/>
            <a:ext cx="10236150" cy="6948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Održavanje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6E36855-431C-629E-B2FF-438E2BC41B0B}"/>
              </a:ext>
            </a:extLst>
          </p:cNvPr>
          <p:cNvSpPr txBox="1"/>
          <p:nvPr/>
        </p:nvSpPr>
        <p:spPr>
          <a:xfrm>
            <a:off x="1365027" y="4616187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8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99BD34B-C876-C730-D7DA-51446DF01C68}"/>
              </a:ext>
            </a:extLst>
          </p:cNvPr>
          <p:cNvSpPr txBox="1"/>
          <p:nvPr/>
        </p:nvSpPr>
        <p:spPr>
          <a:xfrm>
            <a:off x="6096000" y="4659807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9</a:t>
            </a:r>
          </a:p>
        </p:txBody>
      </p:sp>
      <p:pic>
        <p:nvPicPr>
          <p:cNvPr id="10" name="Slika 9" descr="Slika na kojoj se prikazuje drvo, vanjski, šuma, trava&#10;&#10;Opis je automatski generiran">
            <a:extLst>
              <a:ext uri="{FF2B5EF4-FFF2-40B4-BE49-F238E27FC236}">
                <a16:creationId xmlns:a16="http://schemas.microsoft.com/office/drawing/2014/main" id="{5704FEA1-0146-2F61-3973-59BAC86D8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27" y="2388852"/>
            <a:ext cx="4015740" cy="2257425"/>
          </a:xfrm>
          <a:prstGeom prst="rect">
            <a:avLst/>
          </a:prstGeom>
        </p:spPr>
      </p:pic>
      <p:pic>
        <p:nvPicPr>
          <p:cNvPr id="11" name="Slika 10" descr="Slika na kojoj se prikazuje drvo, vanjski, biljka, zgrada&#10;&#10;Opis je automatski generiran">
            <a:extLst>
              <a:ext uri="{FF2B5EF4-FFF2-40B4-BE49-F238E27FC236}">
                <a16:creationId xmlns:a16="http://schemas.microsoft.com/office/drawing/2014/main" id="{465A1E16-1BBE-B507-C4CC-EE1881A99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2382"/>
            <a:ext cx="33926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7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400" b="1" dirty="0">
                <a:latin typeface="+mn-lt"/>
                <a:ea typeface="+mn-ea"/>
                <a:cs typeface="+mn-cs"/>
              </a:rPr>
              <a:t>INTEGRACIJA STIJENA U DIZAJN ZGRADA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1624815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1. Korištenje prirodnih stijena kao dijela interijera</a:t>
            </a:r>
          </a:p>
        </p:txBody>
      </p:sp>
      <p:sp>
        <p:nvSpPr>
          <p:cNvPr id="8" name="Rectangle 7"/>
          <p:cNvSpPr/>
          <p:nvPr/>
        </p:nvSpPr>
        <p:spPr>
          <a:xfrm>
            <a:off x="1262629" y="5156520"/>
            <a:ext cx="8390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Otvoreni prostori i staklene stijene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r-HR" sz="2400" dirty="0"/>
              <a:t>Dio poda, zidova ili stropova, pružajući jedinstvenu teksturu i   prirodan izgled prostorijama.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C1C591A-FB64-05E7-E34A-50562477B631}"/>
              </a:ext>
            </a:extLst>
          </p:cNvPr>
          <p:cNvSpPr txBox="1"/>
          <p:nvPr/>
        </p:nvSpPr>
        <p:spPr>
          <a:xfrm>
            <a:off x="1559216" y="4620444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10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A58BB51-0091-F5BC-15DF-696DA3C30FF3}"/>
              </a:ext>
            </a:extLst>
          </p:cNvPr>
          <p:cNvSpPr txBox="1"/>
          <p:nvPr/>
        </p:nvSpPr>
        <p:spPr>
          <a:xfrm>
            <a:off x="5817996" y="4620444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11</a:t>
            </a:r>
          </a:p>
        </p:txBody>
      </p:sp>
      <p:pic>
        <p:nvPicPr>
          <p:cNvPr id="5" name="Slika 4" descr="Slika na kojoj se prikazuje namještaj, u dvorani, spilja, zid&#10;&#10;Opis je automatski generiran">
            <a:extLst>
              <a:ext uri="{FF2B5EF4-FFF2-40B4-BE49-F238E27FC236}">
                <a16:creationId xmlns:a16="http://schemas.microsoft.com/office/drawing/2014/main" id="{1638A0F2-AB98-179F-B3F0-996EC003A1C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45306" y="2283295"/>
            <a:ext cx="3449208" cy="229141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Slika 6" descr="© Jeong Taeho">
            <a:extLst>
              <a:ext uri="{FF2B5EF4-FFF2-40B4-BE49-F238E27FC236}">
                <a16:creationId xmlns:a16="http://schemas.microsoft.com/office/drawing/2014/main" id="{5D21B866-97B3-B92A-5167-C4A8AA62B8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49" y="2312995"/>
            <a:ext cx="3384617" cy="2291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24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2. </a:t>
            </a:r>
            <a:r>
              <a:rPr lang="vi-VN" sz="3200" b="1" dirty="0">
                <a:latin typeface="+mn-lt"/>
                <a:ea typeface="+mn-ea"/>
                <a:cs typeface="+mn-cs"/>
              </a:rPr>
              <a:t>Prilagođavanje oblika zgrade stjenovitom terenu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865" y="545725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Zakrivljeni i nepravilni oblici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Podzemne i poluukopane strukture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6865" y="1452585"/>
            <a:ext cx="9710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- Oblik zgrade može se prilagoditi postojećim stjenovitim formacijama na parceli</a:t>
            </a:r>
          </a:p>
        </p:txBody>
      </p:sp>
      <p:pic>
        <p:nvPicPr>
          <p:cNvPr id="2" name="Slika 1" descr="Slika na kojoj se prikazuje vanjski, trava, kamen, tlo&#10;&#10;Opis je automatski generiran">
            <a:extLst>
              <a:ext uri="{FF2B5EF4-FFF2-40B4-BE49-F238E27FC236}">
                <a16:creationId xmlns:a16="http://schemas.microsoft.com/office/drawing/2014/main" id="{0C49AE7C-CB99-E880-1D82-5B19C7DAC3E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572801" y="2211685"/>
            <a:ext cx="4335630" cy="278892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9489FDBB-BD15-95E0-8BFE-3C0EEADCDF64}"/>
              </a:ext>
            </a:extLst>
          </p:cNvPr>
          <p:cNvSpPr txBox="1"/>
          <p:nvPr/>
        </p:nvSpPr>
        <p:spPr>
          <a:xfrm>
            <a:off x="1487301" y="5000605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12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34266D0-C015-DAC7-F4B6-DE249E1577B1}"/>
              </a:ext>
            </a:extLst>
          </p:cNvPr>
          <p:cNvSpPr txBox="1"/>
          <p:nvPr/>
        </p:nvSpPr>
        <p:spPr>
          <a:xfrm>
            <a:off x="6553408" y="5000605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13</a:t>
            </a:r>
          </a:p>
        </p:txBody>
      </p:sp>
      <p:pic>
        <p:nvPicPr>
          <p:cNvPr id="11" name="Slika 10" descr="photo of The Pierre">
            <a:extLst>
              <a:ext uri="{FF2B5EF4-FFF2-40B4-BE49-F238E27FC236}">
                <a16:creationId xmlns:a16="http://schemas.microsoft.com/office/drawing/2014/main" id="{4E3DA53C-B39E-E45D-1F09-87E0AE79F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55" y="2211685"/>
            <a:ext cx="4183380" cy="2788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04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3. </a:t>
            </a:r>
            <a:r>
              <a:rPr lang="vi-VN" sz="3200" b="1" dirty="0">
                <a:latin typeface="+mn-lt"/>
                <a:ea typeface="+mn-ea"/>
                <a:cs typeface="+mn-cs"/>
              </a:rPr>
              <a:t>Korištenje stijena kao zaštitnih elemenata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866" y="5120226"/>
            <a:ext cx="8279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Termalna masa: Prirodne stijene imaju visoku termalnu masu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Prirodne barijere protiv vjetra i buke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6865" y="1452585"/>
            <a:ext cx="971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- Prirodna zaštita i izolacija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D5A488C-C090-65B6-A483-8BED3AC0072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96865" y="2091488"/>
            <a:ext cx="3647408" cy="2480511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CB6A0968-DEEA-70DA-9758-1F0487D7D995}"/>
              </a:ext>
            </a:extLst>
          </p:cNvPr>
          <p:cNvSpPr txBox="1"/>
          <p:nvPr/>
        </p:nvSpPr>
        <p:spPr>
          <a:xfrm>
            <a:off x="1396865" y="4574419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14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362C7B5-A91E-4F07-DD07-A7B032C93DBD}"/>
              </a:ext>
            </a:extLst>
          </p:cNvPr>
          <p:cNvSpPr txBox="1"/>
          <p:nvPr/>
        </p:nvSpPr>
        <p:spPr>
          <a:xfrm>
            <a:off x="5520334" y="4566514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15</a:t>
            </a:r>
          </a:p>
        </p:txBody>
      </p:sp>
      <p:pic>
        <p:nvPicPr>
          <p:cNvPr id="10" name="Slika 9" descr="Slika na kojoj se prikazuje vanjski, zgrada, planina, tlo&#10;&#10;Opis je automatski generiran">
            <a:extLst>
              <a:ext uri="{FF2B5EF4-FFF2-40B4-BE49-F238E27FC236}">
                <a16:creationId xmlns:a16="http://schemas.microsoft.com/office/drawing/2014/main" id="{7264AC46-876E-FA87-87E4-7DF725FE3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34" y="2090725"/>
            <a:ext cx="4417150" cy="24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pl-PL" sz="3200" b="1" dirty="0">
                <a:latin typeface="+mn-lt"/>
                <a:ea typeface="+mn-ea"/>
                <a:cs typeface="+mn-cs"/>
              </a:rPr>
              <a:t>4. Estetski i funkcionalni elementi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866" y="5120226"/>
            <a:ext cx="9124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Prirodne pećine i niše (skladišta, vinski prostori, dnevni boravci...)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Kombinacija stijena i vode može stvoriti impresivne vodopade ili ribnjake unutar i oko zgrade </a:t>
            </a:r>
          </a:p>
        </p:txBody>
      </p:sp>
      <p:pic>
        <p:nvPicPr>
          <p:cNvPr id="2" name="Slika 1" descr="Fallingwater | History, Location, Description, Map, &amp; Facts | Britannica">
            <a:extLst>
              <a:ext uri="{FF2B5EF4-FFF2-40B4-BE49-F238E27FC236}">
                <a16:creationId xmlns:a16="http://schemas.microsoft.com/office/drawing/2014/main" id="{744C8B4E-8D7B-9056-9449-2E5FC3196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66" y="1638176"/>
            <a:ext cx="4505325" cy="287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Wyoming home has an amazing wine cave carved into the mountainside">
            <a:extLst>
              <a:ext uri="{FF2B5EF4-FFF2-40B4-BE49-F238E27FC236}">
                <a16:creationId xmlns:a16="http://schemas.microsoft.com/office/drawing/2014/main" id="{387CE4C7-01F6-5CBD-5C54-97E054BA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87" y="926198"/>
            <a:ext cx="2716199" cy="36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B61C33CC-4E25-564B-0BC0-8BB870C081C7}"/>
              </a:ext>
            </a:extLst>
          </p:cNvPr>
          <p:cNvSpPr txBox="1"/>
          <p:nvPr/>
        </p:nvSpPr>
        <p:spPr>
          <a:xfrm>
            <a:off x="1396865" y="4574419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16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6720960F-11B7-EC66-0745-99EE48E8E561}"/>
              </a:ext>
            </a:extLst>
          </p:cNvPr>
          <p:cNvSpPr txBox="1"/>
          <p:nvPr/>
        </p:nvSpPr>
        <p:spPr>
          <a:xfrm>
            <a:off x="7084087" y="4544447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17</a:t>
            </a:r>
          </a:p>
        </p:txBody>
      </p:sp>
    </p:spTree>
    <p:extLst>
      <p:ext uri="{BB962C8B-B14F-4D97-AF65-F5344CB8AC3E}">
        <p14:creationId xmlns:p14="http://schemas.microsoft.com/office/powerpoint/2010/main" val="2444539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400" b="1" dirty="0">
                <a:latin typeface="+mn-lt"/>
                <a:ea typeface="+mn-ea"/>
                <a:cs typeface="+mn-cs"/>
              </a:rPr>
              <a:t>INTEGRACIJA VODENIH POVRŠINA U DIZAJN ZGRADA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2251352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1. Sačuvanje i integracija postojećih vodenih tokova</a:t>
            </a:r>
          </a:p>
        </p:txBody>
      </p:sp>
      <p:pic>
        <p:nvPicPr>
          <p:cNvPr id="3074" name="Picture 2" descr="How to Integrate Water into the Design of a House? Ponds, Pools, and  Rainwater Treatment | ArchDaily">
            <a:extLst>
              <a:ext uri="{FF2B5EF4-FFF2-40B4-BE49-F238E27FC236}">
                <a16:creationId xmlns:a16="http://schemas.microsoft.com/office/drawing/2014/main" id="{76FFC22A-3506-74AA-C8D0-5B69772B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69" y="2752671"/>
            <a:ext cx="3516819" cy="35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is integrated water management? | Greater Western Water">
            <a:extLst>
              <a:ext uri="{FF2B5EF4-FFF2-40B4-BE49-F238E27FC236}">
                <a16:creationId xmlns:a16="http://schemas.microsoft.com/office/drawing/2014/main" id="{E4677FFF-EEBF-ACEE-BC53-B6B6FF2C1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17123" b="12139"/>
          <a:stretch/>
        </p:blipFill>
        <p:spPr bwMode="auto">
          <a:xfrm>
            <a:off x="5526593" y="2887961"/>
            <a:ext cx="4461469" cy="31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FBC00F6-FA06-A77B-D958-0991E150C438}"/>
              </a:ext>
            </a:extLst>
          </p:cNvPr>
          <p:cNvSpPr/>
          <p:nvPr/>
        </p:nvSpPr>
        <p:spPr>
          <a:xfrm>
            <a:off x="8812404" y="2887960"/>
            <a:ext cx="1175658" cy="54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84FBAB92-2D60-DD7E-AD5F-87ED9105A605}"/>
              </a:ext>
            </a:extLst>
          </p:cNvPr>
          <p:cNvSpPr/>
          <p:nvPr/>
        </p:nvSpPr>
        <p:spPr>
          <a:xfrm>
            <a:off x="9567763" y="3970041"/>
            <a:ext cx="420299" cy="54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DFF8FCD8-7F6E-ECD5-2095-5B194FCE72D0}"/>
              </a:ext>
            </a:extLst>
          </p:cNvPr>
          <p:cNvSpPr/>
          <p:nvPr/>
        </p:nvSpPr>
        <p:spPr>
          <a:xfrm>
            <a:off x="5516445" y="5527481"/>
            <a:ext cx="713533" cy="54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8A089680-7773-9CB9-AEAE-106D3EFAD9FB}"/>
              </a:ext>
            </a:extLst>
          </p:cNvPr>
          <p:cNvSpPr/>
          <p:nvPr/>
        </p:nvSpPr>
        <p:spPr>
          <a:xfrm>
            <a:off x="5836409" y="5798001"/>
            <a:ext cx="787137" cy="27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3B746286-79D4-C93C-4CBB-75E4D7C71878}"/>
              </a:ext>
            </a:extLst>
          </p:cNvPr>
          <p:cNvSpPr/>
          <p:nvPr/>
        </p:nvSpPr>
        <p:spPr>
          <a:xfrm>
            <a:off x="6633694" y="5977880"/>
            <a:ext cx="1254262" cy="90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AA03371-A616-AD15-261C-FF7AE64D7D15}"/>
              </a:ext>
            </a:extLst>
          </p:cNvPr>
          <p:cNvSpPr txBox="1"/>
          <p:nvPr/>
        </p:nvSpPr>
        <p:spPr>
          <a:xfrm>
            <a:off x="1473969" y="6270202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18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69FD15D-9046-BF7C-39A3-252195A60BEE}"/>
              </a:ext>
            </a:extLst>
          </p:cNvPr>
          <p:cNvSpPr txBox="1"/>
          <p:nvPr/>
        </p:nvSpPr>
        <p:spPr>
          <a:xfrm>
            <a:off x="5472902" y="6154375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19</a:t>
            </a:r>
          </a:p>
        </p:txBody>
      </p:sp>
    </p:spTree>
    <p:extLst>
      <p:ext uri="{BB962C8B-B14F-4D97-AF65-F5344CB8AC3E}">
        <p14:creationId xmlns:p14="http://schemas.microsoft.com/office/powerpoint/2010/main" val="2926545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671332"/>
            <a:ext cx="5157787" cy="1833743"/>
          </a:xfrm>
        </p:spPr>
        <p:txBody>
          <a:bodyPr/>
          <a:lstStyle/>
          <a:p>
            <a:r>
              <a:rPr lang="hr-HR" b="0" dirty="0"/>
              <a:t>- Korištenjem staklenih podova i zidova, prirodni vodeni tokovi mogu biti vidljivi unutar zgrade, stvarajući dojam da voda teče kroz prostor</a:t>
            </a:r>
          </a:p>
          <a:p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659757"/>
            <a:ext cx="5183188" cy="810228"/>
          </a:xfrm>
        </p:spPr>
        <p:txBody>
          <a:bodyPr/>
          <a:lstStyle/>
          <a:p>
            <a:r>
              <a:rPr lang="hr-HR" b="0" dirty="0"/>
              <a:t>- Dizajniranje platformi i mostova koji prelaze vodene tokove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D701B05-CE22-0E7C-6480-40631DBF367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24666" y="2336800"/>
            <a:ext cx="3552508" cy="333166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Slika 7" descr="Press kit - Landscape Design for Honghu Park Water Purification Station -  NODE Architecture &amp; Urbanism (NODE) | v2com-newswire">
            <a:extLst>
              <a:ext uri="{FF2B5EF4-FFF2-40B4-BE49-F238E27FC236}">
                <a16:creationId xmlns:a16="http://schemas.microsoft.com/office/drawing/2014/main" id="{88563379-2D73-0008-7AE9-1D0985C09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358" y="2292201"/>
            <a:ext cx="4501690" cy="33762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89DB85AF-06FB-D672-144E-EAC64B7A3190}"/>
              </a:ext>
            </a:extLst>
          </p:cNvPr>
          <p:cNvSpPr txBox="1"/>
          <p:nvPr/>
        </p:nvSpPr>
        <p:spPr>
          <a:xfrm>
            <a:off x="839788" y="5668469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20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E9C9924-C24C-153E-9C3A-5B6ACA5C3A18}"/>
              </a:ext>
            </a:extLst>
          </p:cNvPr>
          <p:cNvSpPr txBox="1"/>
          <p:nvPr/>
        </p:nvSpPr>
        <p:spPr>
          <a:xfrm>
            <a:off x="6349175" y="5668469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21</a:t>
            </a:r>
          </a:p>
        </p:txBody>
      </p:sp>
    </p:spTree>
    <p:extLst>
      <p:ext uri="{BB962C8B-B14F-4D97-AF65-F5344CB8AC3E}">
        <p14:creationId xmlns:p14="http://schemas.microsoft.com/office/powerpoint/2010/main" val="55544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2. Korištenje vode kao estetskog i funkcionalnog elementa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6866" y="4992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Unutarnji ribnjaci i vodopadi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Vanjski bazeni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54C7EC87-00A3-F56C-FF18-B43DA5317904}"/>
              </a:ext>
            </a:extLst>
          </p:cNvPr>
          <p:cNvSpPr txBox="1"/>
          <p:nvPr/>
        </p:nvSpPr>
        <p:spPr>
          <a:xfrm>
            <a:off x="1396866" y="4623572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22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3C0D4A9-D6C9-22BE-8163-FE4159D3D57A}"/>
              </a:ext>
            </a:extLst>
          </p:cNvPr>
          <p:cNvSpPr txBox="1"/>
          <p:nvPr/>
        </p:nvSpPr>
        <p:spPr>
          <a:xfrm>
            <a:off x="6591995" y="4642487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23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5120F05-FE6E-F8AB-7D7D-D53FC6E3A8F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396866" y="1623023"/>
            <a:ext cx="4343672" cy="3000549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7" name="Slika 6" descr="a pond with a building in the background">
            <a:extLst>
              <a:ext uri="{FF2B5EF4-FFF2-40B4-BE49-F238E27FC236}">
                <a16:creationId xmlns:a16="http://schemas.microsoft.com/office/drawing/2014/main" id="{0909B3F3-956A-44C7-A689-059DEC94B05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591995" y="1623024"/>
            <a:ext cx="4032462" cy="295234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792695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3. </a:t>
            </a:r>
            <a:r>
              <a:rPr lang="vi-VN" sz="3200" b="1" dirty="0">
                <a:latin typeface="+mn-lt"/>
                <a:ea typeface="+mn-ea"/>
                <a:cs typeface="+mn-cs"/>
              </a:rPr>
              <a:t>Održivi vodeni sustavi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866" y="5120226"/>
            <a:ext cx="82795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r-HR" sz="2400" dirty="0"/>
              <a:t>Instalacija sustava za skupljanje i korištenje kišnice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r-HR" sz="2400" dirty="0"/>
              <a:t>Korištenje tehnologija za recikliranje sive vode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6865" y="1452585"/>
            <a:ext cx="9710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- ekološka učinkovitost i smanjenje negativnog utjecaja na okoliš</a:t>
            </a:r>
          </a:p>
        </p:txBody>
      </p:sp>
      <p:pic>
        <p:nvPicPr>
          <p:cNvPr id="4098" name="Picture 2" descr="Automatic Rainwater Collection System at ₹ 150000 in Thane | ID: 20599703712">
            <a:extLst>
              <a:ext uri="{FF2B5EF4-FFF2-40B4-BE49-F238E27FC236}">
                <a16:creationId xmlns:a16="http://schemas.microsoft.com/office/drawing/2014/main" id="{82709FA8-09F4-C7C6-A44C-7F500E7A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65" y="1982681"/>
            <a:ext cx="5539468" cy="31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662721C-C0CB-58AA-B5E9-0D95867D8B27}"/>
              </a:ext>
            </a:extLst>
          </p:cNvPr>
          <p:cNvSpPr txBox="1"/>
          <p:nvPr/>
        </p:nvSpPr>
        <p:spPr>
          <a:xfrm>
            <a:off x="7033777" y="4750894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24</a:t>
            </a:r>
          </a:p>
        </p:txBody>
      </p:sp>
    </p:spTree>
    <p:extLst>
      <p:ext uri="{BB962C8B-B14F-4D97-AF65-F5344CB8AC3E}">
        <p14:creationId xmlns:p14="http://schemas.microsoft.com/office/powerpoint/2010/main" val="165324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5" name="Rectangle 1024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49155-471B-0AAE-F21B-228F7AD68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3235" y="1328084"/>
            <a:ext cx="4711745" cy="4201831"/>
          </a:xfrm>
        </p:spPr>
        <p:txBody>
          <a:bodyPr anchor="b">
            <a:normAutofit/>
          </a:bodyPr>
          <a:lstStyle/>
          <a:p>
            <a:pPr algn="l"/>
            <a:r>
              <a:rPr lang="hr-HR" sz="2800" b="1" i="1" dirty="0"/>
              <a:t>Ova nastavna tema je nastala kao rezultat izrade priručnika za potrebe fakultativnog predmeta Zelena gradnja koji se izvodi u Graditeljskoj tehničkoj školi Zagreb u okviru GREENCO projekta.</a:t>
            </a:r>
            <a:endParaRPr lang="en-GB" sz="2800" b="1" i="1" dirty="0"/>
          </a:p>
        </p:txBody>
      </p:sp>
      <p:grpSp>
        <p:nvGrpSpPr>
          <p:cNvPr id="10249" name="Group 10248">
            <a:extLst>
              <a:ext uri="{FF2B5EF4-FFF2-40B4-BE49-F238E27FC236}">
                <a16:creationId xmlns:a16="http://schemas.microsoft.com/office/drawing/2014/main" id="{B0A10B5A-315F-4751-BA35-34556B5D2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4A5DAC55-04A1-4AB4-A2C6-C859A915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A7370387-C8AA-4FC4-B636-C83BA7921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10252" name="Freeform: Shape 10251">
              <a:extLst>
                <a:ext uri="{FF2B5EF4-FFF2-40B4-BE49-F238E27FC236}">
                  <a16:creationId xmlns:a16="http://schemas.microsoft.com/office/drawing/2014/main" id="{4E3C2B3B-4414-484B-8914-7CB1873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 useBgFill="1">
          <p:nvSpPr>
            <p:cNvPr id="10253" name="Freeform: Shape 10252">
              <a:extLst>
                <a:ext uri="{FF2B5EF4-FFF2-40B4-BE49-F238E27FC236}">
                  <a16:creationId xmlns:a16="http://schemas.microsoft.com/office/drawing/2014/main" id="{AFB69BCB-EE83-44E6-8C11-3344C73D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 useBgFill="1">
          <p:nvSpPr>
            <p:cNvPr id="10254" name="Freeform: Shape 10253">
              <a:extLst>
                <a:ext uri="{FF2B5EF4-FFF2-40B4-BE49-F238E27FC236}">
                  <a16:creationId xmlns:a16="http://schemas.microsoft.com/office/drawing/2014/main" id="{98E9BA58-2C07-4CA1-99C2-7738FBA3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</p:grpSp>
      <p:pic>
        <p:nvPicPr>
          <p:cNvPr id="5" name="Picture 4" descr="A green letter with an arrow&#10;&#10;Description automatically generated">
            <a:extLst>
              <a:ext uri="{FF2B5EF4-FFF2-40B4-BE49-F238E27FC236}">
                <a16:creationId xmlns:a16="http://schemas.microsoft.com/office/drawing/2014/main" id="{03CC5D75-0536-F774-552F-E39BE595B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988" y="1328084"/>
            <a:ext cx="3974903" cy="4201831"/>
          </a:xfrm>
          <a:prstGeom prst="rect">
            <a:avLst/>
          </a:prstGeom>
        </p:spPr>
      </p:pic>
      <p:pic>
        <p:nvPicPr>
          <p:cNvPr id="8" name="Picture 7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352EC2B0-B838-FD1A-F800-2FDDD59CE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6" y="6143280"/>
            <a:ext cx="2308814" cy="4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8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pl-PL" sz="3200" b="1" dirty="0">
                <a:latin typeface="+mn-lt"/>
                <a:ea typeface="+mn-ea"/>
                <a:cs typeface="+mn-cs"/>
              </a:rPr>
              <a:t>4. Estetski i funkcionalni elementi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866" y="5120226"/>
            <a:ext cx="91245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Prirodne pećine i niše (skladišta, vinski prostori, dnevni boravci...)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Kombinacija stijena i vode može stvoriti impresivne vodopade ili ribnjake unutar i oko zgrade </a:t>
            </a:r>
          </a:p>
        </p:txBody>
      </p:sp>
      <p:pic>
        <p:nvPicPr>
          <p:cNvPr id="7174" name="Picture 6" descr="7 Cave-Style Homes Worthy of a Bond Villain, From England to Greece">
            <a:extLst>
              <a:ext uri="{FF2B5EF4-FFF2-40B4-BE49-F238E27FC236}">
                <a16:creationId xmlns:a16="http://schemas.microsoft.com/office/drawing/2014/main" id="{CEB0C525-5971-A0A5-A5C5-4538AF7A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57" y="1628894"/>
            <a:ext cx="5056414" cy="284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2E52420-E97D-4443-7660-241E091AC35F}"/>
              </a:ext>
            </a:extLst>
          </p:cNvPr>
          <p:cNvSpPr txBox="1"/>
          <p:nvPr/>
        </p:nvSpPr>
        <p:spPr>
          <a:xfrm>
            <a:off x="1137557" y="4477636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25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DB675699-2A89-DB2E-518A-910855F2A870}"/>
              </a:ext>
            </a:extLst>
          </p:cNvPr>
          <p:cNvSpPr txBox="1"/>
          <p:nvPr/>
        </p:nvSpPr>
        <p:spPr>
          <a:xfrm>
            <a:off x="6836909" y="4502837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26</a:t>
            </a:r>
          </a:p>
        </p:txBody>
      </p:sp>
      <p:pic>
        <p:nvPicPr>
          <p:cNvPr id="7176" name="Picture 8" descr="This enchanting cave house blends natural beauty with architectural  creativity, where a serene waterfall flows both through the interior and  outside. Inside, water cascades gracefully through select rooms, creating a  peaceful ambiance">
            <a:extLst>
              <a:ext uri="{FF2B5EF4-FFF2-40B4-BE49-F238E27FC236}">
                <a16:creationId xmlns:a16="http://schemas.microsoft.com/office/drawing/2014/main" id="{EE467F11-6174-E26B-17F7-31057AB9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66" y="726651"/>
            <a:ext cx="3003777" cy="375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86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ODRŽIV DIZAJN OKUĆNICA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0" y="5005405"/>
            <a:ext cx="10236150" cy="7646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korištenjem prirodnih materijala</a:t>
            </a:r>
          </a:p>
        </p:txBody>
      </p:sp>
      <p:sp>
        <p:nvSpPr>
          <p:cNvPr id="6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0" y="5541447"/>
            <a:ext cx="10236150" cy="7646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Hortikulturalni dizajn </a:t>
            </a:r>
          </a:p>
        </p:txBody>
      </p:sp>
      <p:sp>
        <p:nvSpPr>
          <p:cNvPr id="7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0" y="6093358"/>
            <a:ext cx="10236150" cy="7646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Kreiranjem zelenih krovova i vertikalnih vrtova</a:t>
            </a:r>
          </a:p>
        </p:txBody>
      </p:sp>
      <p:pic>
        <p:nvPicPr>
          <p:cNvPr id="8194" name="Picture 2" descr="Sustainable Garden Design - Eden Gardens">
            <a:extLst>
              <a:ext uri="{FF2B5EF4-FFF2-40B4-BE49-F238E27FC236}">
                <a16:creationId xmlns:a16="http://schemas.microsoft.com/office/drawing/2014/main" id="{9749C16B-7EDE-21D7-0EED-721A1CA91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7" y="1391636"/>
            <a:ext cx="4016940" cy="28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2 Sustainable Garden Ideas From Landscape Designers | Houzz AU">
            <a:extLst>
              <a:ext uri="{FF2B5EF4-FFF2-40B4-BE49-F238E27FC236}">
                <a16:creationId xmlns:a16="http://schemas.microsoft.com/office/drawing/2014/main" id="{ABD5548C-147F-8B18-E1DD-9C5859C5C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91636"/>
            <a:ext cx="4254274" cy="284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DCC9AB9-D1DE-2A18-390D-A5A12D76B6C2}"/>
              </a:ext>
            </a:extLst>
          </p:cNvPr>
          <p:cNvSpPr txBox="1"/>
          <p:nvPr/>
        </p:nvSpPr>
        <p:spPr>
          <a:xfrm>
            <a:off x="1404147" y="4300339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27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550941A-8886-980E-C982-9C739595FD57}"/>
              </a:ext>
            </a:extLst>
          </p:cNvPr>
          <p:cNvSpPr txBox="1"/>
          <p:nvPr/>
        </p:nvSpPr>
        <p:spPr>
          <a:xfrm>
            <a:off x="6014927" y="4231763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28</a:t>
            </a:r>
          </a:p>
        </p:txBody>
      </p:sp>
    </p:spTree>
    <p:extLst>
      <p:ext uri="{BB962C8B-B14F-4D97-AF65-F5344CB8AC3E}">
        <p14:creationId xmlns:p14="http://schemas.microsoft.com/office/powerpoint/2010/main" val="3519865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KORIŠTENJE RECIKLIRANIH I EKOLOŠKIH MATERIJALA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2775339"/>
            <a:ext cx="10236150" cy="7646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reciklirano drvo, metal i staklo </a:t>
            </a:r>
          </a:p>
        </p:txBody>
      </p:sp>
      <p:sp>
        <p:nvSpPr>
          <p:cNvPr id="7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3539981"/>
            <a:ext cx="10236150" cy="13593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400" dirty="0">
                <a:latin typeface="+mn-lt"/>
                <a:ea typeface="+mn-ea"/>
                <a:cs typeface="+mn-cs"/>
              </a:rPr>
              <a:t>- Ekološki prihvatljivi materijali, kao što su glina, bambus i konoplja</a:t>
            </a:r>
          </a:p>
        </p:txBody>
      </p:sp>
    </p:spTree>
    <p:extLst>
      <p:ext uri="{BB962C8B-B14F-4D97-AF65-F5344CB8AC3E}">
        <p14:creationId xmlns:p14="http://schemas.microsoft.com/office/powerpoint/2010/main" val="1409676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OČUVANJE POSTOJEĆIH ZELENIH POVRŠINA U URBANIM PROSTORIMA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2650602"/>
            <a:ext cx="10236150" cy="17014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800" dirty="0">
                <a:latin typeface="+mn-lt"/>
                <a:ea typeface="+mn-ea"/>
                <a:cs typeface="+mn-cs"/>
              </a:rPr>
              <a:t>- Pri projektiranju urbanih javnih prostora, važno je očuvati postojeće parkove i zelene površine te ih integrirati u nove projekte</a:t>
            </a:r>
          </a:p>
        </p:txBody>
      </p:sp>
      <p:sp>
        <p:nvSpPr>
          <p:cNvPr id="7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4641448"/>
            <a:ext cx="10236150" cy="21084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2800" dirty="0">
                <a:latin typeface="+mn-lt"/>
                <a:ea typeface="+mn-ea"/>
                <a:cs typeface="+mn-cs"/>
              </a:rPr>
              <a:t>- Postavljanje zelenih zidova i krovova na postojećim zgradama može povećati ukupnu površinu zelenila u urbanim sredinama</a:t>
            </a:r>
          </a:p>
        </p:txBody>
      </p:sp>
    </p:spTree>
    <p:extLst>
      <p:ext uri="{BB962C8B-B14F-4D97-AF65-F5344CB8AC3E}">
        <p14:creationId xmlns:p14="http://schemas.microsoft.com/office/powerpoint/2010/main" val="370774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PRIMJENA PERMAKULTURNIH PRINCIPA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38" y="1295399"/>
            <a:ext cx="7427691" cy="556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FF0F93E-EF7B-DA19-0DC0-6B5788BEDA0D}"/>
              </a:ext>
            </a:extLst>
          </p:cNvPr>
          <p:cNvSpPr txBox="1"/>
          <p:nvPr/>
        </p:nvSpPr>
        <p:spPr>
          <a:xfrm>
            <a:off x="8781929" y="6488668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29</a:t>
            </a:r>
          </a:p>
        </p:txBody>
      </p:sp>
    </p:spTree>
    <p:extLst>
      <p:ext uri="{BB962C8B-B14F-4D97-AF65-F5344CB8AC3E}">
        <p14:creationId xmlns:p14="http://schemas.microsoft.com/office/powerpoint/2010/main" val="3184011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5618" y="825677"/>
            <a:ext cx="98583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accent6"/>
                </a:solidFill>
              </a:rPr>
              <a:t>Pitanja za ponavljanje</a:t>
            </a:r>
          </a:p>
          <a:p>
            <a:endParaRPr lang="hr-HR" sz="2400" dirty="0"/>
          </a:p>
          <a:p>
            <a:pPr marL="457200" indent="-457200">
              <a:buAutoNum type="arabicPeriod"/>
            </a:pPr>
            <a:r>
              <a:rPr lang="hr-HR" sz="2400" dirty="0"/>
              <a:t>Kako i gdje možemo sačuvati prirodno okruženje?</a:t>
            </a:r>
          </a:p>
          <a:p>
            <a:pPr marL="457200" indent="-457200">
              <a:buAutoNum type="arabicPeriod"/>
            </a:pPr>
            <a:endParaRPr lang="hr-HR" sz="2400" dirty="0"/>
          </a:p>
          <a:p>
            <a:r>
              <a:rPr lang="hr-HR" sz="2400" dirty="0"/>
              <a:t>2. Koje su prednosti integriranja zelenih površina u interijer?</a:t>
            </a:r>
          </a:p>
          <a:p>
            <a:endParaRPr lang="hr-HR" sz="2400" dirty="0"/>
          </a:p>
          <a:p>
            <a:r>
              <a:rPr lang="hr-HR" sz="2400" dirty="0"/>
              <a:t>3. Na koje sve načine možemo vodene površine uklopiti u interijeru?</a:t>
            </a:r>
          </a:p>
          <a:p>
            <a:endParaRPr lang="hr-HR" sz="2400" dirty="0"/>
          </a:p>
          <a:p>
            <a:r>
              <a:rPr lang="hr-HR" sz="2400" dirty="0"/>
              <a:t>4. Kako možemo iskoristiti kišnicu u kući?</a:t>
            </a:r>
          </a:p>
        </p:txBody>
      </p:sp>
    </p:spTree>
    <p:extLst>
      <p:ext uri="{BB962C8B-B14F-4D97-AF65-F5344CB8AC3E}">
        <p14:creationId xmlns:p14="http://schemas.microsoft.com/office/powerpoint/2010/main" val="3309725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3063" y="759530"/>
            <a:ext cx="1044808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Istraži...</a:t>
            </a:r>
          </a:p>
          <a:p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•	Na zamišljnoj parceli sa drvećem postavljenim tako da vam onemogućuje pravilne tlocrtne površine kuća, kreirajte vlastiti manji objekt na način da u potpunosti sačuvate zelene površine na parceli i da primjenite ostale smjernice za projektiranje u skladu s prirodom. Prezentirajte vlastiti projekt ostalim polaznicima. Procijenite prednosti i mane stare i novonastale situacije.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•	Pronađite i analizirajte 10 različitih primjera obiteljskih kuća ili višestambenih zgrada gdje se prirodno okruženje uklopilo u dizajn interijera.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•	Pokušaj primijeniti neke od ovih koncepata na postojećim građevinama i dijelovima svoga grada/naselja. Prezentirajte i podiskutirajte svoj prijedlog ostalim polaznicima. </a:t>
            </a:r>
          </a:p>
        </p:txBody>
      </p:sp>
    </p:spTree>
    <p:extLst>
      <p:ext uri="{BB962C8B-B14F-4D97-AF65-F5344CB8AC3E}">
        <p14:creationId xmlns:p14="http://schemas.microsoft.com/office/powerpoint/2010/main" val="218484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EABADE3-9CDD-07D4-3E1A-99F56EF15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9B0F1836-6A0E-C935-C1F6-108BDA691163}"/>
              </a:ext>
            </a:extLst>
          </p:cNvPr>
          <p:cNvSpPr txBox="1"/>
          <p:nvPr/>
        </p:nvSpPr>
        <p:spPr>
          <a:xfrm>
            <a:off x="765534" y="1224406"/>
            <a:ext cx="110224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  - </a:t>
            </a:r>
            <a:r>
              <a:rPr lang="hr-HR" dirty="0">
                <a:hlinkClick r:id="rId2"/>
              </a:rPr>
              <a:t>https://herbadesign.com/wp-content/uploads/2021/02/Indoor-vertical-garden-Herbadesign-with-automaticall-watering-system-in-Zagreb.jpg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2 - </a:t>
            </a:r>
            <a:r>
              <a:rPr lang="hr-HR" sz="1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https://www.blog.rendair.ai/wp-content/uploads/2024/07/How-to-Plan-Your-Indoor-Garden-Space-Effectively-thumbnail.jpg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3 - 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https://moregeous.com/wp-content/uploads/2018/01/stunning-indoor-tree-and-climbing-plant-idea-also-natural-wood-floor-and-contemporary-dining-room-chairs.jpg?w=1200</a:t>
            </a:r>
          </a:p>
          <a:p>
            <a:endParaRPr lang="hr-HR" dirty="0"/>
          </a:p>
          <a:p>
            <a:r>
              <a:rPr lang="hr-HR" dirty="0"/>
              <a:t>Slika 4 - </a:t>
            </a:r>
            <a:r>
              <a:rPr lang="hr-HR" dirty="0">
                <a:hlinkClick r:id="rId4"/>
              </a:rPr>
              <a:t>https://static.dezeen.com/uploads/2017/06/cave-abraham-cota-paredes-arquitectos-architecture-residential-houses-mexico_dezeen_2364_col_7-1704x2550.jpg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5 - https://i.homeadore.com/wp-content/uploads/2024/06/001-pavilion-in-the-garden-seamless-integration-of-nature-and-architecture-460x213.jpg</a:t>
            </a:r>
          </a:p>
          <a:p>
            <a:endParaRPr lang="hr-HR" dirty="0"/>
          </a:p>
          <a:p>
            <a:r>
              <a:rPr lang="hr-HR" dirty="0"/>
              <a:t>Slika 6 - https://img.freepik.com/premium-photo/very-tall-building-adorned-with-numerous-plants-creating-green-facade-against-skyline-represent-dynamic-blend-nature-urban-architecture-citys-skyline_538213-107580.jpg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1C360186-02A1-4E6B-0F1F-C987BC648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5534" y="278282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3200" b="1" dirty="0">
                <a:latin typeface="+mn-lt"/>
                <a:ea typeface="+mn-ea"/>
                <a:cs typeface="+mn-cs"/>
              </a:rPr>
              <a:t>Izvori i adrese priloženih fotografija</a:t>
            </a:r>
            <a:endParaRPr sz="32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01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42EFD92-7806-A441-283A-592BCB1A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DE32E558-23AA-24D8-7F44-A913E28C5E03}"/>
              </a:ext>
            </a:extLst>
          </p:cNvPr>
          <p:cNvSpPr txBox="1"/>
          <p:nvPr/>
        </p:nvSpPr>
        <p:spPr>
          <a:xfrm>
            <a:off x="584752" y="534419"/>
            <a:ext cx="110224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7 –  </a:t>
            </a:r>
            <a:r>
              <a:rPr lang="hr-HR" dirty="0" err="1"/>
              <a:t>Casa</a:t>
            </a:r>
            <a:r>
              <a:rPr lang="hr-HR" dirty="0"/>
              <a:t> Terra, tlocrt (</a:t>
            </a:r>
            <a:r>
              <a:rPr lang="hr-HR" dirty="0" err="1"/>
              <a:t>ArchDaily</a:t>
            </a:r>
            <a:r>
              <a:rPr lang="hr-HR" dirty="0"/>
              <a:t>, 2024)</a:t>
            </a:r>
          </a:p>
          <a:p>
            <a:endParaRPr lang="hr-HR" dirty="0"/>
          </a:p>
          <a:p>
            <a:r>
              <a:rPr lang="hr-HR" dirty="0"/>
              <a:t>Slika 8 – 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Prikaz kuće na drvetu (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Artistree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home, 2024)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9 –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Biosphere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treehouse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 hotelu: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Treehotel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Finska (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ArchDaily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2024)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10 – </a:t>
            </a:r>
            <a:r>
              <a:rPr lang="hr-HR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https://loveincorporated.blob.core.windows.net/contentimages/gallery/c078da65-eeae-4ed3-a6fe-0f345bc49c77-incredible-cave-homes-beckham-creek-cave-bedroom.jpg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11 –  </a:t>
            </a:r>
            <a:r>
              <a:rPr lang="it-IT" dirty="0"/>
              <a:t>Casa Pierre, </a:t>
            </a:r>
            <a:r>
              <a:rPr lang="it-IT" dirty="0" err="1"/>
              <a:t>interijer</a:t>
            </a:r>
            <a:r>
              <a:rPr lang="it-IT" dirty="0"/>
              <a:t>, USA (</a:t>
            </a:r>
            <a:r>
              <a:rPr lang="it-IT" dirty="0" err="1"/>
              <a:t>ArchDaily</a:t>
            </a:r>
            <a:r>
              <a:rPr lang="it-IT" dirty="0"/>
              <a:t>, 2024)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12 – </a:t>
            </a:r>
            <a:r>
              <a:rPr lang="hr-HR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https://loveincorporated.blob.core.windows.net/contentimages/gallery/2cd7887a-e00e-4736-b1e7-1231d5715f27-incredible-cave-homes-Cueva-Aventura-Emilia-front.jpg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13 – </a:t>
            </a:r>
            <a:r>
              <a:rPr lang="it-I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Casa Pierre, USA (</a:t>
            </a:r>
            <a:r>
              <a:rPr lang="it-IT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ArchDaily</a:t>
            </a:r>
            <a:r>
              <a:rPr lang="it-IT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2024)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14 – </a:t>
            </a:r>
            <a:r>
              <a:rPr lang="hr-HR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https://loveincorporated.blob.core.windows.net/contentimages/gallery/4136531f-e189-4554-ac67-53aaed94f878-incredible-cave-homes-Canarias-Spain.png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15 – Villa Kuk, Hrvatska; Arhitektura: Branka Juras (Društvo arhitekata Zagreb, 2024)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6149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46AECA7-1645-94CB-9561-0A97F28D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0A09DC99-99C7-CC0B-2760-344B09E3CA8C}"/>
              </a:ext>
            </a:extLst>
          </p:cNvPr>
          <p:cNvSpPr txBox="1"/>
          <p:nvPr/>
        </p:nvSpPr>
        <p:spPr>
          <a:xfrm>
            <a:off x="584752" y="534419"/>
            <a:ext cx="11022496" cy="632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16 –  </a:t>
            </a:r>
            <a:r>
              <a:rPr lang="en-GB" dirty="0"/>
              <a:t>Fallingwater house; Autor: Frank Lloyd Wright (</a:t>
            </a:r>
            <a:r>
              <a:rPr lang="en-GB" dirty="0" err="1"/>
              <a:t>ArchDaily</a:t>
            </a:r>
            <a:r>
              <a:rPr lang="en-GB" dirty="0"/>
              <a:t>, 2024)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17 - </a:t>
            </a:r>
            <a:r>
              <a:rPr lang="hr-HR" dirty="0">
                <a:hlinkClick r:id="rId2"/>
              </a:rPr>
              <a:t>https://onekindesign.com/wp-content/uploads/2021/11/Traditional-Wyoming-Ski-Home-CLB-Architects-01-1-Kindesign.jpg</a:t>
            </a:r>
            <a:endParaRPr lang="hr-HR" dirty="0"/>
          </a:p>
          <a:p>
            <a:endParaRPr lang="hr-HR" dirty="0"/>
          </a:p>
          <a:p>
            <a:r>
              <a:rPr lang="hr-HR" dirty="0"/>
              <a:t>Slika 18 – https://images.adsttc.com/media/images/6484/dddc/212a/051f/fd5a/617d/newsletter/como-integrar-el-agua-en-el-diseno-de-una-casa-ejemplos-en-mexico_10.jpg?1686429154</a:t>
            </a:r>
          </a:p>
          <a:p>
            <a:endParaRPr lang="hr-HR" dirty="0"/>
          </a:p>
          <a:p>
            <a:r>
              <a:rPr lang="hr-HR" dirty="0"/>
              <a:t>Slika 19 - https://www.gww.com.au/sites/default/files/images/2024-07/Artboard%201%40300x-100.jpg</a:t>
            </a:r>
          </a:p>
          <a:p>
            <a:endParaRPr lang="hr-HR" dirty="0"/>
          </a:p>
          <a:p>
            <a:r>
              <a:rPr lang="hr-HR" dirty="0"/>
              <a:t>Slika 20 - </a:t>
            </a:r>
            <a:r>
              <a:rPr lang="hr-HR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https://www.dom2.hr/wp-content/uploads/2013/05/k2_items_src_598b431dd52aecdb7af226f303ba1598.jpg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21 - </a:t>
            </a:r>
            <a:r>
              <a:rPr lang="hr-HR" sz="1800" kern="1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https://cloudfront.v2com-newswire.com/data/press_kit/vignette/5184/standard_4737-01.jpg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r>
              <a:rPr lang="hr-HR" dirty="0"/>
              <a:t>Slika 22 - </a:t>
            </a:r>
            <a:r>
              <a:rPr lang="hr-HR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https://images.adsttc.com/media/images/6495/3747/cb9c/467f/6885/055d/slideshow/water-in-interior-design-15-projects-that-include-water-fixtures-in-their-spaces_1.jpg?1687500623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hr-HR" dirty="0"/>
              <a:t>Slika 23 - </a:t>
            </a:r>
            <a:r>
              <a:rPr lang="hr-HR" sz="1800" u="sng" kern="150" dirty="0">
                <a:solidFill>
                  <a:srgbClr val="467886"/>
                </a:solidFill>
                <a:effectLst/>
                <a:uFill>
                  <a:solidFill>
                    <a:srgbClr val="000000"/>
                  </a:solidFill>
                </a:u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https://hips.hearstapps.com/hmg-prod/images/76f59a2c-e329-4426-a37e-ede75a4ac998-jpg-6671d2e57f4b8.jpg?crop=0.990966796875xw:1xh;center,top&amp;resize=980:*</a:t>
            </a:r>
            <a:endParaRPr lang="en-GB" sz="1800" kern="15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4555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UVOD 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0" y="1760430"/>
            <a:ext cx="10236150" cy="46055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Od samih početaka ljudske civilizacije, naši preci su živjeli u skladu s prirodom.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 poplavnim područjima, ljudi su gradili kuće na drveću kako bi se zaštitili od vode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stjenovitim predjelima koristili prirodne pećine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 područjima s ekstremnim klimatskim uvjetima, ukopane kuće su pružale izolaciju i stabilnost.</a:t>
            </a:r>
            <a:endParaRPr lang="en-GB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Priroda i čovjek su bili u simbiozi, a gradnja se odvijala na način koji je poštivao i očuvao prirodni okoliš.</a:t>
            </a:r>
            <a:endParaRPr lang="en-GB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F744FA5-8F9A-EA3F-1037-767052833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87A7BDF9-3DE2-4DB5-998F-FAFCB808EE46}"/>
              </a:ext>
            </a:extLst>
          </p:cNvPr>
          <p:cNvSpPr txBox="1"/>
          <p:nvPr/>
        </p:nvSpPr>
        <p:spPr>
          <a:xfrm>
            <a:off x="584752" y="534419"/>
            <a:ext cx="110224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24 – https://5.imimg.com/data5/IK/RG/EQ/SELLER-1206617/rainwater-collection-system.jpg  </a:t>
            </a:r>
          </a:p>
          <a:p>
            <a:endParaRPr lang="hr-HR" dirty="0"/>
          </a:p>
          <a:p>
            <a:r>
              <a:rPr lang="hr-HR" dirty="0"/>
              <a:t>Slika 25 –  https://robbreport.com/wp-content/uploads/2023/06/Casa-Tierra-21.jpg?w=1000</a:t>
            </a:r>
          </a:p>
          <a:p>
            <a:endParaRPr lang="hr-HR" dirty="0"/>
          </a:p>
          <a:p>
            <a:r>
              <a:rPr lang="hr-HR" dirty="0"/>
              <a:t>Slika 26 –  https://encrypted-tbn0.gstatic.com/images?q=tbn:ANd9GcRNtg9ADWvl0A9oIh5yPvhSq4z8zOBl19xiOA&amp;s</a:t>
            </a:r>
          </a:p>
          <a:p>
            <a:endParaRPr lang="hr-HR" dirty="0"/>
          </a:p>
          <a:p>
            <a:r>
              <a:rPr lang="hr-HR" dirty="0"/>
              <a:t>Slika 27 –  https://eden-gardens.co.uk/wp-content/uploads/2023/07/abceds-1024x724.jpg</a:t>
            </a:r>
          </a:p>
          <a:p>
            <a:endParaRPr lang="hr-HR" dirty="0"/>
          </a:p>
          <a:p>
            <a:r>
              <a:rPr lang="hr-HR" dirty="0"/>
              <a:t>Slika 28 –  https://st.hzcdn.com/simgs/4431bdea0c1175d2_14-6469/_.jpg</a:t>
            </a:r>
          </a:p>
          <a:p>
            <a:endParaRPr lang="hr-HR" dirty="0"/>
          </a:p>
          <a:p>
            <a:r>
              <a:rPr lang="hr-HR" dirty="0"/>
              <a:t>Slika 29 –  </a:t>
            </a:r>
            <a:r>
              <a:rPr lang="hr-HR" dirty="0" err="1"/>
              <a:t>Permakulturni</a:t>
            </a:r>
            <a:r>
              <a:rPr lang="hr-HR" dirty="0"/>
              <a:t> cvijet ilustrira osnovne elemente </a:t>
            </a:r>
            <a:r>
              <a:rPr lang="hr-HR" dirty="0" err="1"/>
              <a:t>permakulture</a:t>
            </a:r>
            <a:r>
              <a:rPr lang="hr-HR" dirty="0"/>
              <a:t> (Društvo arhitekata Zagreb, 2024)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840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DB76F2C6-44E0-37E3-7E90-9C6717F2A56D}"/>
              </a:ext>
            </a:extLst>
          </p:cNvPr>
          <p:cNvSpPr txBox="1"/>
          <p:nvPr/>
        </p:nvSpPr>
        <p:spPr>
          <a:xfrm>
            <a:off x="185056" y="905586"/>
            <a:ext cx="113973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U </a:t>
            </a:r>
            <a:r>
              <a:rPr lang="en-GB" sz="2400" dirty="0" err="1"/>
              <a:t>suvremenom</a:t>
            </a:r>
            <a:r>
              <a:rPr lang="en-GB" sz="2400" dirty="0"/>
              <a:t> </a:t>
            </a:r>
            <a:r>
              <a:rPr lang="en-GB" sz="2400" dirty="0" err="1"/>
              <a:t>svijetu</a:t>
            </a:r>
            <a:r>
              <a:rPr lang="en-GB" sz="2400" dirty="0"/>
              <a:t> </a:t>
            </a:r>
            <a:r>
              <a:rPr lang="en-GB" sz="2400" dirty="0" err="1"/>
              <a:t>sve</a:t>
            </a:r>
            <a:r>
              <a:rPr lang="en-GB" sz="2400" dirty="0"/>
              <a:t> se </a:t>
            </a:r>
            <a:r>
              <a:rPr lang="en-GB" sz="2400" dirty="0" err="1"/>
              <a:t>više</a:t>
            </a:r>
            <a:r>
              <a:rPr lang="en-GB" sz="2400" dirty="0"/>
              <a:t> </a:t>
            </a:r>
            <a:r>
              <a:rPr lang="en-GB" sz="2400" dirty="0" err="1"/>
              <a:t>koristi</a:t>
            </a:r>
            <a:r>
              <a:rPr lang="en-GB" sz="2400" dirty="0"/>
              <a:t> </a:t>
            </a:r>
            <a:r>
              <a:rPr lang="en-GB" sz="2400" dirty="0" err="1"/>
              <a:t>pojam</a:t>
            </a:r>
            <a:r>
              <a:rPr lang="en-GB" sz="2400" dirty="0"/>
              <a:t> </a:t>
            </a:r>
            <a:r>
              <a:rPr lang="en-GB" sz="2400" b="1" dirty="0"/>
              <a:t>„</a:t>
            </a:r>
            <a:r>
              <a:rPr lang="en-GB" sz="2400" b="1" dirty="0" err="1"/>
              <a:t>rješenja</a:t>
            </a:r>
            <a:r>
              <a:rPr lang="en-GB" sz="2400" b="1" dirty="0"/>
              <a:t> </a:t>
            </a:r>
            <a:r>
              <a:rPr lang="en-GB" sz="2400" b="1" dirty="0" err="1"/>
              <a:t>temeljena</a:t>
            </a:r>
            <a:r>
              <a:rPr lang="en-GB" sz="2400" b="1" dirty="0"/>
              <a:t> </a:t>
            </a:r>
            <a:r>
              <a:rPr lang="en-GB" sz="2400" b="1" dirty="0" err="1"/>
              <a:t>na</a:t>
            </a:r>
            <a:r>
              <a:rPr lang="en-GB" sz="2400" b="1" dirty="0"/>
              <a:t> </a:t>
            </a:r>
            <a:r>
              <a:rPr lang="en-GB" sz="2400" b="1" dirty="0" err="1"/>
              <a:t>prirodi</a:t>
            </a:r>
            <a:r>
              <a:rPr lang="en-GB" sz="2400" b="1" dirty="0"/>
              <a:t>“ </a:t>
            </a:r>
            <a:endParaRPr lang="hr-HR" sz="2400" b="1" dirty="0"/>
          </a:p>
          <a:p>
            <a:r>
              <a:rPr lang="en-GB" sz="2400" dirty="0"/>
              <a:t>(</a:t>
            </a:r>
            <a:r>
              <a:rPr lang="en-GB" sz="2400" dirty="0" err="1"/>
              <a:t>eng.</a:t>
            </a:r>
            <a:r>
              <a:rPr lang="en-GB" sz="2400" dirty="0"/>
              <a:t> </a:t>
            </a:r>
            <a:r>
              <a:rPr lang="en-GB" sz="2400" b="1" dirty="0"/>
              <a:t>nature-based solutions</a:t>
            </a:r>
            <a:r>
              <a:rPr lang="en-GB" sz="2400" dirty="0"/>
              <a:t>) </a:t>
            </a:r>
            <a:r>
              <a:rPr lang="en-GB" sz="2400" dirty="0" err="1"/>
              <a:t>kako</a:t>
            </a:r>
            <a:r>
              <a:rPr lang="en-GB" sz="2400" dirty="0"/>
              <a:t> bi se </a:t>
            </a:r>
            <a:r>
              <a:rPr lang="en-GB" sz="2400" dirty="0" err="1"/>
              <a:t>opisali</a:t>
            </a:r>
            <a:r>
              <a:rPr lang="en-GB" sz="2400" dirty="0"/>
              <a:t> </a:t>
            </a:r>
            <a:r>
              <a:rPr lang="en-GB" sz="2400" dirty="0" err="1"/>
              <a:t>pristupi</a:t>
            </a:r>
            <a:r>
              <a:rPr lang="en-GB" sz="2400" dirty="0"/>
              <a:t> koji </a:t>
            </a:r>
            <a:r>
              <a:rPr lang="en-GB" sz="2400" dirty="0" err="1"/>
              <a:t>koriste</a:t>
            </a:r>
            <a:r>
              <a:rPr lang="en-GB" sz="2400" dirty="0"/>
              <a:t> </a:t>
            </a:r>
            <a:r>
              <a:rPr lang="en-GB" sz="2400" dirty="0" err="1"/>
              <a:t>prirodne</a:t>
            </a:r>
            <a:r>
              <a:rPr lang="en-GB" sz="2400" dirty="0"/>
              <a:t> </a:t>
            </a:r>
            <a:r>
              <a:rPr lang="en-GB" sz="2400" dirty="0" err="1"/>
              <a:t>procese</a:t>
            </a:r>
            <a:r>
              <a:rPr lang="en-GB" sz="2400" dirty="0"/>
              <a:t>, </a:t>
            </a:r>
            <a:r>
              <a:rPr lang="en-GB" sz="2400" dirty="0" err="1"/>
              <a:t>materijale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ekosustave</a:t>
            </a:r>
            <a:r>
              <a:rPr lang="en-GB" sz="2400" dirty="0"/>
              <a:t> za </a:t>
            </a:r>
            <a:r>
              <a:rPr lang="en-GB" sz="2400" dirty="0" err="1"/>
              <a:t>rješavanje</a:t>
            </a:r>
            <a:r>
              <a:rPr lang="en-GB" sz="2400" dirty="0"/>
              <a:t> </a:t>
            </a:r>
            <a:r>
              <a:rPr lang="en-GB" sz="2400" dirty="0" err="1"/>
              <a:t>društvenih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ekoloških</a:t>
            </a:r>
            <a:r>
              <a:rPr lang="en-GB" sz="2400" dirty="0"/>
              <a:t> </a:t>
            </a:r>
            <a:r>
              <a:rPr lang="en-GB" sz="2400" dirty="0" err="1"/>
              <a:t>izazova</a:t>
            </a:r>
            <a:r>
              <a:rPr lang="en-GB" sz="2400" dirty="0"/>
              <a:t>. </a:t>
            </a:r>
            <a:endParaRPr lang="hr-HR" sz="2400" dirty="0"/>
          </a:p>
          <a:p>
            <a:endParaRPr lang="hr-HR" sz="2400" dirty="0"/>
          </a:p>
          <a:p>
            <a:r>
              <a:rPr lang="hr-HR" sz="2400" dirty="0"/>
              <a:t>K</a:t>
            </a:r>
            <a:r>
              <a:rPr lang="en-GB" sz="2400" dirty="0" err="1"/>
              <a:t>oriste</a:t>
            </a:r>
            <a:r>
              <a:rPr lang="en-GB" sz="2400" dirty="0"/>
              <a:t> </a:t>
            </a:r>
            <a:r>
              <a:rPr lang="en-GB" sz="2400" dirty="0" err="1"/>
              <a:t>prirodne</a:t>
            </a:r>
            <a:r>
              <a:rPr lang="en-GB" sz="2400" dirty="0"/>
              <a:t> </a:t>
            </a:r>
            <a:r>
              <a:rPr lang="en-GB" sz="2400" dirty="0" err="1"/>
              <a:t>resurse</a:t>
            </a:r>
            <a:r>
              <a:rPr lang="en-GB" sz="2400" dirty="0"/>
              <a:t> </a:t>
            </a:r>
            <a:r>
              <a:rPr lang="en-GB" sz="2400" dirty="0" err="1"/>
              <a:t>kao</a:t>
            </a:r>
            <a:r>
              <a:rPr lang="en-GB" sz="2400" dirty="0"/>
              <a:t> </a:t>
            </a:r>
            <a:r>
              <a:rPr lang="en-GB" sz="2400" dirty="0" err="1"/>
              <a:t>saveznike</a:t>
            </a:r>
            <a:r>
              <a:rPr lang="en-GB" sz="2400" dirty="0"/>
              <a:t> za </a:t>
            </a:r>
            <a:r>
              <a:rPr lang="en-GB" sz="2400" dirty="0" err="1"/>
              <a:t>poboljšanje</a:t>
            </a:r>
            <a:r>
              <a:rPr lang="en-GB" sz="2400" dirty="0"/>
              <a:t> </a:t>
            </a:r>
            <a:r>
              <a:rPr lang="en-GB" sz="2400" dirty="0" err="1"/>
              <a:t>kvalitete</a:t>
            </a:r>
            <a:r>
              <a:rPr lang="en-GB" sz="2400" dirty="0"/>
              <a:t> </a:t>
            </a:r>
            <a:r>
              <a:rPr lang="en-GB" sz="2400" dirty="0" err="1"/>
              <a:t>života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smanjenje</a:t>
            </a:r>
            <a:r>
              <a:rPr lang="en-GB" sz="2400" dirty="0"/>
              <a:t> </a:t>
            </a:r>
            <a:r>
              <a:rPr lang="en-GB" sz="2400" dirty="0" err="1"/>
              <a:t>utjecaja</a:t>
            </a:r>
            <a:r>
              <a:rPr lang="en-GB" sz="2400" dirty="0"/>
              <a:t> </a:t>
            </a:r>
            <a:r>
              <a:rPr lang="en-GB" sz="2400" dirty="0" err="1"/>
              <a:t>ljudskih</a:t>
            </a:r>
            <a:r>
              <a:rPr lang="en-GB" sz="2400" dirty="0"/>
              <a:t> </a:t>
            </a:r>
            <a:r>
              <a:rPr lang="en-GB" sz="2400" dirty="0" err="1"/>
              <a:t>aktivnosti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planet</a:t>
            </a:r>
            <a:endParaRPr lang="hr-HR" sz="2400" dirty="0"/>
          </a:p>
          <a:p>
            <a:endParaRPr lang="hr-HR" sz="2400" dirty="0"/>
          </a:p>
        </p:txBody>
      </p:sp>
      <p:pic>
        <p:nvPicPr>
          <p:cNvPr id="9218" name="Picture 2" descr="Nature-based solutions | Knowledge for policy">
            <a:extLst>
              <a:ext uri="{FF2B5EF4-FFF2-40B4-BE49-F238E27FC236}">
                <a16:creationId xmlns:a16="http://schemas.microsoft.com/office/drawing/2014/main" id="{F4C37074-F4A4-0C2D-9051-F6659ACE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2888468"/>
            <a:ext cx="5595938" cy="39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9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hr-HR" sz="4400" b="1" dirty="0">
                <a:latin typeface="+mn-lt"/>
                <a:ea typeface="+mn-ea"/>
                <a:cs typeface="+mn-cs"/>
              </a:rPr>
              <a:t>KAKO I GDJE MOŽEMO SAČUVATI PRIRODNO OKRUŽENJE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2198477"/>
            <a:ext cx="10047626" cy="37856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Integracija drveća i zelenila u dizajn zgrada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ntegracija stijena i vodenih površina u dizajn zgrada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drživ dizajn okućnica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Primjena </a:t>
            </a:r>
            <a:r>
              <a:rPr lang="hr-HR" sz="2400" kern="1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permakulturnih</a:t>
            </a: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principa, korištenje recikliranih materijala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Očuvanje prirodnog zelenila prilikom uređenja urbanih površina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r-HR" sz="24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Očuvanje i revitalizacija postojećih zelenih površina u urbanim prostorima. </a:t>
            </a:r>
            <a:endParaRPr lang="en-GB" sz="24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18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a6be771c57_0_0"/>
          <p:cNvSpPr txBox="1">
            <a:spLocks noGrp="1"/>
          </p:cNvSpPr>
          <p:nvPr>
            <p:ph type="title"/>
          </p:nvPr>
        </p:nvSpPr>
        <p:spPr>
          <a:xfrm>
            <a:off x="1262631" y="609600"/>
            <a:ext cx="10236149" cy="68512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400" b="1" dirty="0">
                <a:latin typeface="+mn-lt"/>
                <a:ea typeface="+mn-ea"/>
                <a:cs typeface="+mn-cs"/>
              </a:rPr>
              <a:t>INTEGRACIJA DRVEĆA I ZELENILA U DIZAJN ZGRADA</a:t>
            </a:r>
            <a:endParaRPr sz="4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2701261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1. Unutarnji vrtovi i zeleni zidovi</a:t>
            </a:r>
          </a:p>
        </p:txBody>
      </p:sp>
      <p:sp>
        <p:nvSpPr>
          <p:cNvPr id="1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262631" y="206465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pl-PL" sz="32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Integracija drveća i zelenila u interijer</a:t>
            </a:r>
            <a:endParaRPr lang="hr-HR" sz="3200" b="1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66" y="3445398"/>
            <a:ext cx="4187334" cy="278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lika 5" descr="How to Plan Your Indoor Garden Space Effectively - Rendair Blog">
            <a:extLst>
              <a:ext uri="{FF2B5EF4-FFF2-40B4-BE49-F238E27FC236}">
                <a16:creationId xmlns:a16="http://schemas.microsoft.com/office/drawing/2014/main" id="{393FE5A0-CA95-C898-80F1-C46C473B9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34" y="3471188"/>
            <a:ext cx="4833679" cy="27617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6D88D223-569E-6414-E395-AFB206C2DE0A}"/>
              </a:ext>
            </a:extLst>
          </p:cNvPr>
          <p:cNvSpPr txBox="1"/>
          <p:nvPr/>
        </p:nvSpPr>
        <p:spPr>
          <a:xfrm>
            <a:off x="1396866" y="6232966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1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207ECEF-A598-C851-2BC1-0D9ADAD72F6D}"/>
              </a:ext>
            </a:extLst>
          </p:cNvPr>
          <p:cNvSpPr txBox="1"/>
          <p:nvPr/>
        </p:nvSpPr>
        <p:spPr>
          <a:xfrm>
            <a:off x="6294234" y="6248400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2</a:t>
            </a:r>
          </a:p>
        </p:txBody>
      </p:sp>
    </p:spTree>
    <p:extLst>
      <p:ext uri="{BB962C8B-B14F-4D97-AF65-F5344CB8AC3E}">
        <p14:creationId xmlns:p14="http://schemas.microsoft.com/office/powerpoint/2010/main" val="33144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40060" y="1716872"/>
            <a:ext cx="95680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- Vrtove smještamo u atrijima, hodnicima ili čak unutar prostorija, stvarajući ugodan i zdrav okoliš.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0061" y="2724266"/>
            <a:ext cx="9568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Poboljšavamo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kvalitetu zraka, smanj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ujemo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buku i poveća</a:t>
            </a:r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vamo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estetsku vrijednost prostora. 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Pri odabiru vegetacije pazimo koje se biljke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prilagođavaju unutarnjim uvjetima.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57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871021" y="800583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hr-HR" sz="3200" b="1" dirty="0">
                <a:latin typeface="+mn-lt"/>
                <a:ea typeface="+mn-ea"/>
                <a:cs typeface="+mn-cs"/>
              </a:rPr>
              <a:t>2. Drveće kao dio interijera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6866" y="4992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Drvo kao centralni element interijera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Zelenilo u funkciji prostorne barijere</a:t>
            </a:r>
          </a:p>
        </p:txBody>
      </p:sp>
      <p:pic>
        <p:nvPicPr>
          <p:cNvPr id="2" name="Slika 1" descr="Inspo: How To Grow a Tree Indoors!">
            <a:extLst>
              <a:ext uri="{FF2B5EF4-FFF2-40B4-BE49-F238E27FC236}">
                <a16:creationId xmlns:a16="http://schemas.microsoft.com/office/drawing/2014/main" id="{D2186A88-07C0-D75A-2998-2B9F08689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65" y="1684020"/>
            <a:ext cx="3956721" cy="2633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20313B2-80CA-DFDE-F63D-AF63C65CE1B3}"/>
              </a:ext>
            </a:extLst>
          </p:cNvPr>
          <p:cNvSpPr txBox="1"/>
          <p:nvPr/>
        </p:nvSpPr>
        <p:spPr>
          <a:xfrm>
            <a:off x="1295266" y="4380163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3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5A75BB0-70F9-CEC5-11BB-18573D00E18A}"/>
              </a:ext>
            </a:extLst>
          </p:cNvPr>
          <p:cNvSpPr txBox="1"/>
          <p:nvPr/>
        </p:nvSpPr>
        <p:spPr>
          <a:xfrm>
            <a:off x="6456794" y="4623572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4</a:t>
            </a:r>
          </a:p>
        </p:txBody>
      </p:sp>
      <p:pic>
        <p:nvPicPr>
          <p:cNvPr id="1026" name="Picture 2" descr="Ten interiors from homes featuring verdant indoor trees">
            <a:extLst>
              <a:ext uri="{FF2B5EF4-FFF2-40B4-BE49-F238E27FC236}">
                <a16:creationId xmlns:a16="http://schemas.microsoft.com/office/drawing/2014/main" id="{CBB2EE7E-7D3D-5F95-0317-77286C50E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79" y="341523"/>
            <a:ext cx="2809781" cy="42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6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96866" y="4992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Korištenje postojećeg zelenila</a:t>
            </a:r>
          </a:p>
          <a:p>
            <a:endParaRPr lang="hr-H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r-HR" sz="2400" dirty="0">
                <a:latin typeface="Calibri" panose="020F0502020204030204" pitchFamily="34" charset="0"/>
                <a:cs typeface="Calibri" panose="020F0502020204030204" pitchFamily="34" charset="0"/>
              </a:rPr>
              <a:t>- Stvaranje novih zelenih površina</a:t>
            </a:r>
          </a:p>
        </p:txBody>
      </p:sp>
      <p:sp>
        <p:nvSpPr>
          <p:cNvPr id="6" name="Google Shape;138;g1a6be771c57_0_0">
            <a:extLst>
              <a:ext uri="{FF2B5EF4-FFF2-40B4-BE49-F238E27FC236}">
                <a16:creationId xmlns:a16="http://schemas.microsoft.com/office/drawing/2014/main" id="{E3CB5A78-1A7B-F6B2-37B6-169BB95A272E}"/>
              </a:ext>
            </a:extLst>
          </p:cNvPr>
          <p:cNvSpPr txBox="1">
            <a:spLocks/>
          </p:cNvSpPr>
          <p:nvPr/>
        </p:nvSpPr>
        <p:spPr>
          <a:xfrm>
            <a:off x="1403779" y="615388"/>
            <a:ext cx="10236150" cy="6366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855"/>
              </a:buClr>
              <a:buSzPts val="3000"/>
              <a:buFont typeface="Arial"/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pl-PL" sz="32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Integracija drveća i zelenila u eksterijer</a:t>
            </a:r>
            <a:endParaRPr lang="hr-HR" sz="3200" b="1" dirty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Pavilion in the Garden: Seamless Integration of Nature and Architecture">
            <a:extLst>
              <a:ext uri="{FF2B5EF4-FFF2-40B4-BE49-F238E27FC236}">
                <a16:creationId xmlns:a16="http://schemas.microsoft.com/office/drawing/2014/main" id="{A3E5DB78-228D-712F-88A1-979E578BD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79" y="1696754"/>
            <a:ext cx="5464381" cy="253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4E0DA2B-7BCC-F95B-EC93-E0B015E54DA6}"/>
              </a:ext>
            </a:extLst>
          </p:cNvPr>
          <p:cNvSpPr txBox="1"/>
          <p:nvPr/>
        </p:nvSpPr>
        <p:spPr>
          <a:xfrm>
            <a:off x="1403779" y="4230240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5</a:t>
            </a:r>
          </a:p>
        </p:txBody>
      </p:sp>
      <p:pic>
        <p:nvPicPr>
          <p:cNvPr id="1028" name="Picture 4" descr="A very tall building adorned with numerous plants creating a green facade  against the skyline Represent the dynamic blend of nature and urban  architecture in the citys skyline | Premium AI-generated image">
            <a:extLst>
              <a:ext uri="{FF2B5EF4-FFF2-40B4-BE49-F238E27FC236}">
                <a16:creationId xmlns:a16="http://schemas.microsoft.com/office/drawing/2014/main" id="{3E9B2272-D595-2872-F371-15366D2C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696754"/>
            <a:ext cx="4925977" cy="32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D8427B5F-D35D-7A77-E72C-266D72B4DA23}"/>
              </a:ext>
            </a:extLst>
          </p:cNvPr>
          <p:cNvSpPr txBox="1"/>
          <p:nvPr/>
        </p:nvSpPr>
        <p:spPr>
          <a:xfrm>
            <a:off x="7045649" y="5034240"/>
            <a:ext cx="2545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Slika 6</a:t>
            </a:r>
          </a:p>
        </p:txBody>
      </p:sp>
    </p:spTree>
    <p:extLst>
      <p:ext uri="{BB962C8B-B14F-4D97-AF65-F5344CB8AC3E}">
        <p14:creationId xmlns:p14="http://schemas.microsoft.com/office/powerpoint/2010/main" val="1412674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1546</Words>
  <Application>Microsoft Office PowerPoint</Application>
  <PresentationFormat>Široki zaslon</PresentationFormat>
  <Paragraphs>202</Paragraphs>
  <Slides>30</Slides>
  <Notes>11</Notes>
  <HiddenSlides>4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Office Theme</vt:lpstr>
      <vt:lpstr>Custom Design</vt:lpstr>
      <vt:lpstr>PowerPoint prezentacija</vt:lpstr>
      <vt:lpstr>PowerPoint prezentacija</vt:lpstr>
      <vt:lpstr>UVOD </vt:lpstr>
      <vt:lpstr>PowerPoint prezentacija</vt:lpstr>
      <vt:lpstr>KAKO I GDJE MOŽEMO SAČUVATI PRIRODNO OKRUŽENJE</vt:lpstr>
      <vt:lpstr>INTEGRACIJA DRVEĆA I ZELENILA U DIZAJN ZGRADA</vt:lpstr>
      <vt:lpstr>PowerPoint prezentacija</vt:lpstr>
      <vt:lpstr>PowerPoint prezentacija</vt:lpstr>
      <vt:lpstr>PowerPoint prezentacija</vt:lpstr>
      <vt:lpstr>Načini izvedbe integracije zelenila</vt:lpstr>
      <vt:lpstr>Izvedba i održavanje</vt:lpstr>
      <vt:lpstr>INTEGRACIJA STIJENA U DIZAJN ZGRADA</vt:lpstr>
      <vt:lpstr>PowerPoint prezentacija</vt:lpstr>
      <vt:lpstr>PowerPoint prezentacija</vt:lpstr>
      <vt:lpstr>PowerPoint prezentacija</vt:lpstr>
      <vt:lpstr>INTEGRACIJA VODENIH POVRŠINA U DIZAJN ZGRADA</vt:lpstr>
      <vt:lpstr>PowerPoint prezentacija</vt:lpstr>
      <vt:lpstr>PowerPoint prezentacija</vt:lpstr>
      <vt:lpstr>PowerPoint prezentacija</vt:lpstr>
      <vt:lpstr>PowerPoint prezentacija</vt:lpstr>
      <vt:lpstr>ODRŽIV DIZAJN OKUĆNICA</vt:lpstr>
      <vt:lpstr>KORIŠTENJE RECIKLIRANIH I EKOLOŠKIH MATERIJALA</vt:lpstr>
      <vt:lpstr>OČUVANJE POSTOJEĆIH ZELENIH POVRŠINA U URBANIM PROSTORIMA</vt:lpstr>
      <vt:lpstr>PRIMJENA PERMAKULTURNIH PRINCIPA</vt:lpstr>
      <vt:lpstr>PowerPoint prezentacija</vt:lpstr>
      <vt:lpstr>PowerPoint prezentacija</vt:lpstr>
      <vt:lpstr>Izvori i adrese priloženih fotografija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ZAKONODAVNI OKVIR</dc:title>
  <dc:creator>Marijana Serdar</dc:creator>
  <cp:lastModifiedBy>Maja Lovrić</cp:lastModifiedBy>
  <cp:revision>21</cp:revision>
  <dcterms:created xsi:type="dcterms:W3CDTF">2023-02-25T16:37:35Z</dcterms:created>
  <dcterms:modified xsi:type="dcterms:W3CDTF">2024-12-22T15:01:53Z</dcterms:modified>
</cp:coreProperties>
</file>