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387" r:id="rId3"/>
    <p:sldId id="256" r:id="rId4"/>
    <p:sldId id="399" r:id="rId5"/>
    <p:sldId id="2388" r:id="rId6"/>
    <p:sldId id="2389" r:id="rId7"/>
    <p:sldId id="2397" r:id="rId8"/>
    <p:sldId id="2390" r:id="rId9"/>
    <p:sldId id="2391" r:id="rId10"/>
    <p:sldId id="2392" r:id="rId11"/>
    <p:sldId id="2398" r:id="rId12"/>
    <p:sldId id="2394" r:id="rId13"/>
    <p:sldId id="2395" r:id="rId14"/>
    <p:sldId id="239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6" autoAdjust="0"/>
  </p:normalViewPr>
  <p:slideViewPr>
    <p:cSldViewPr snapToGrid="0">
      <p:cViewPr varScale="1">
        <p:scale>
          <a:sx n="67" d="100"/>
          <a:sy n="67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5B1C5-DF7C-4F8E-B5B3-68D8D36F53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547171-CB5B-42EF-9F39-F3F226974B0B}">
      <dgm:prSet custT="1"/>
      <dgm:spPr/>
      <dgm:t>
        <a:bodyPr/>
        <a:lstStyle/>
        <a:p>
          <a:r>
            <a:rPr lang="en-US" sz="2400" dirty="0" err="1"/>
            <a:t>Osnovni</a:t>
          </a:r>
          <a:r>
            <a:rPr lang="en-US" sz="2400" dirty="0"/>
            <a:t> </a:t>
          </a:r>
          <a:r>
            <a:rPr lang="en-US" sz="2400" dirty="0" err="1"/>
            <a:t>materijal</a:t>
          </a:r>
          <a:r>
            <a:rPr lang="en-US" sz="2400" dirty="0"/>
            <a:t> u </a:t>
          </a:r>
          <a:r>
            <a:rPr lang="en-US" sz="2400" dirty="0" err="1"/>
            <a:t>građevinarstvu</a:t>
          </a:r>
          <a:r>
            <a:rPr lang="en-US" sz="2400" dirty="0"/>
            <a:t> je </a:t>
          </a:r>
          <a:r>
            <a:rPr lang="en-US" sz="2400" dirty="0" err="1"/>
            <a:t>beton</a:t>
          </a:r>
          <a:r>
            <a:rPr lang="en-US" sz="2400" dirty="0"/>
            <a:t>, a </a:t>
          </a:r>
          <a:r>
            <a:rPr lang="en-US" sz="2400" dirty="0" err="1"/>
            <a:t>njegovi</a:t>
          </a:r>
          <a:r>
            <a:rPr lang="en-US" sz="2400" dirty="0"/>
            <a:t> </a:t>
          </a:r>
          <a:r>
            <a:rPr lang="en-US" sz="2400" dirty="0" err="1"/>
            <a:t>sastojci</a:t>
          </a:r>
          <a:r>
            <a:rPr lang="en-US" sz="2400" dirty="0"/>
            <a:t> </a:t>
          </a:r>
          <a:r>
            <a:rPr lang="en-US" sz="2400" dirty="0" err="1"/>
            <a:t>su</a:t>
          </a:r>
          <a:r>
            <a:rPr lang="en-US" sz="2400" dirty="0"/>
            <a:t> cement, </a:t>
          </a:r>
          <a:r>
            <a:rPr lang="en-US" sz="2400" dirty="0" err="1"/>
            <a:t>agregat</a:t>
          </a:r>
          <a:r>
            <a:rPr lang="en-US" sz="2400" dirty="0"/>
            <a:t>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voda</a:t>
          </a:r>
          <a:r>
            <a:rPr lang="en-US" sz="2400" dirty="0"/>
            <a:t> </a:t>
          </a:r>
          <a:r>
            <a:rPr lang="en-US" sz="2400" dirty="0" err="1"/>
            <a:t>te</a:t>
          </a:r>
          <a:r>
            <a:rPr lang="en-US" sz="2400" dirty="0"/>
            <a:t> </a:t>
          </a:r>
          <a:r>
            <a:rPr lang="en-US" sz="2400" dirty="0" err="1"/>
            <a:t>svaki</a:t>
          </a:r>
          <a:r>
            <a:rPr lang="en-US" sz="2400" dirty="0"/>
            <a:t> od </a:t>
          </a:r>
          <a:r>
            <a:rPr lang="en-US" sz="2400" dirty="0" err="1"/>
            <a:t>njih</a:t>
          </a:r>
          <a:r>
            <a:rPr lang="en-US" sz="2400" dirty="0"/>
            <a:t> </a:t>
          </a:r>
          <a:r>
            <a:rPr lang="en-US" sz="2400" b="1" dirty="0" err="1"/>
            <a:t>ima</a:t>
          </a:r>
          <a:r>
            <a:rPr lang="en-US" sz="2400" b="1" dirty="0"/>
            <a:t> </a:t>
          </a:r>
          <a:r>
            <a:rPr lang="en-US" sz="2400" b="1" dirty="0" err="1"/>
            <a:t>velik</a:t>
          </a:r>
          <a:r>
            <a:rPr lang="en-US" sz="2400" b="1" dirty="0"/>
            <a:t> </a:t>
          </a:r>
          <a:r>
            <a:rPr lang="en-US" sz="2400" b="1" dirty="0" err="1"/>
            <a:t>utjecaj</a:t>
          </a:r>
          <a:r>
            <a:rPr lang="en-US" sz="2400" b="1" dirty="0"/>
            <a:t> </a:t>
          </a:r>
          <a:r>
            <a:rPr lang="en-US" sz="2400" b="1" dirty="0" err="1"/>
            <a:t>na</a:t>
          </a:r>
          <a:r>
            <a:rPr lang="en-US" sz="2400" b="1" dirty="0"/>
            <a:t> </a:t>
          </a:r>
          <a:r>
            <a:rPr lang="en-US" sz="2400" b="1" dirty="0" err="1"/>
            <a:t>okoliš</a:t>
          </a:r>
          <a:r>
            <a:rPr lang="en-US" sz="2400" b="1" dirty="0"/>
            <a:t>. </a:t>
          </a:r>
          <a:endParaRPr lang="en-US" sz="2400" dirty="0"/>
        </a:p>
      </dgm:t>
    </dgm:pt>
    <dgm:pt modelId="{3D4A93F4-2BF6-4290-A0DD-9FB38DF4549C}" type="parTrans" cxnId="{9AF43114-495C-4305-AFDC-EDE7B1FC190C}">
      <dgm:prSet/>
      <dgm:spPr/>
      <dgm:t>
        <a:bodyPr/>
        <a:lstStyle/>
        <a:p>
          <a:endParaRPr lang="en-US"/>
        </a:p>
      </dgm:t>
    </dgm:pt>
    <dgm:pt modelId="{3FEA24BC-2205-44FA-8E13-543F3DDDB065}" type="sibTrans" cxnId="{9AF43114-495C-4305-AFDC-EDE7B1FC190C}">
      <dgm:prSet/>
      <dgm:spPr/>
      <dgm:t>
        <a:bodyPr/>
        <a:lstStyle/>
        <a:p>
          <a:endParaRPr lang="en-US"/>
        </a:p>
      </dgm:t>
    </dgm:pt>
    <dgm:pt modelId="{0299691A-6EBB-410B-88AD-C09A2A9FC95B}">
      <dgm:prSet custT="1"/>
      <dgm:spPr/>
      <dgm:t>
        <a:bodyPr/>
        <a:lstStyle/>
        <a:p>
          <a:r>
            <a:rPr lang="en-US" sz="2400" b="1" dirty="0" err="1"/>
            <a:t>Proizvodnja</a:t>
          </a:r>
          <a:r>
            <a:rPr lang="en-US" sz="2400" b="1" dirty="0"/>
            <a:t> </a:t>
          </a:r>
          <a:r>
            <a:rPr lang="en-US" sz="2400" b="1" dirty="0" err="1"/>
            <a:t>cementa</a:t>
          </a:r>
          <a:r>
            <a:rPr lang="en-US" sz="2400" b="1" dirty="0"/>
            <a:t> </a:t>
          </a:r>
          <a:r>
            <a:rPr lang="en-US" sz="2400" dirty="0" err="1"/>
            <a:t>rezultira</a:t>
          </a:r>
          <a:r>
            <a:rPr lang="en-US" sz="2400" dirty="0"/>
            <a:t> </a:t>
          </a:r>
          <a:r>
            <a:rPr lang="en-US" sz="2400" dirty="0" err="1"/>
            <a:t>velikom</a:t>
          </a:r>
          <a:r>
            <a:rPr lang="en-US" sz="2400" dirty="0"/>
            <a:t> </a:t>
          </a:r>
          <a:r>
            <a:rPr lang="en-US" sz="2400" dirty="0" err="1"/>
            <a:t>potrošnjom</a:t>
          </a:r>
          <a:r>
            <a:rPr lang="en-US" sz="2400" dirty="0"/>
            <a:t> </a:t>
          </a:r>
          <a:r>
            <a:rPr lang="en-US" sz="2400" dirty="0" err="1"/>
            <a:t>energije</a:t>
          </a:r>
          <a:r>
            <a:rPr lang="en-US" sz="2400" dirty="0"/>
            <a:t> </a:t>
          </a:r>
          <a:r>
            <a:rPr lang="en-US" sz="2400" dirty="0" err="1"/>
            <a:t>i</a:t>
          </a:r>
          <a:r>
            <a:rPr lang="en-US" sz="2400" dirty="0"/>
            <a:t> </a:t>
          </a:r>
          <a:r>
            <a:rPr lang="en-US" sz="2400" dirty="0" err="1"/>
            <a:t>emisije</a:t>
          </a:r>
          <a:r>
            <a:rPr lang="en-US" sz="2400" dirty="0"/>
            <a:t> </a:t>
          </a:r>
          <a:r>
            <a:rPr lang="en-US" sz="2400" b="1" dirty="0" err="1"/>
            <a:t>ugljičnog</a:t>
          </a:r>
          <a:r>
            <a:rPr lang="en-US" sz="2400" b="1" dirty="0"/>
            <a:t> </a:t>
          </a:r>
          <a:r>
            <a:rPr lang="en-US" sz="2400" b="1" dirty="0" err="1"/>
            <a:t>dioksida</a:t>
          </a:r>
          <a:r>
            <a:rPr lang="hr-HR" sz="2400" b="1" dirty="0"/>
            <a:t>.</a:t>
          </a:r>
          <a:endParaRPr lang="en-US" sz="2400" dirty="0"/>
        </a:p>
      </dgm:t>
    </dgm:pt>
    <dgm:pt modelId="{DE54362B-928B-4486-9975-49B75DE51C3A}" type="parTrans" cxnId="{CF03B6E1-A4C1-4E7B-B4FE-0CF808EE6618}">
      <dgm:prSet/>
      <dgm:spPr/>
      <dgm:t>
        <a:bodyPr/>
        <a:lstStyle/>
        <a:p>
          <a:endParaRPr lang="en-US"/>
        </a:p>
      </dgm:t>
    </dgm:pt>
    <dgm:pt modelId="{F9B57438-6571-4170-8073-042550DC1595}" type="sibTrans" cxnId="{CF03B6E1-A4C1-4E7B-B4FE-0CF808EE6618}">
      <dgm:prSet/>
      <dgm:spPr/>
      <dgm:t>
        <a:bodyPr/>
        <a:lstStyle/>
        <a:p>
          <a:endParaRPr lang="en-US"/>
        </a:p>
      </dgm:t>
    </dgm:pt>
    <dgm:pt modelId="{29022EF9-A236-483C-BCE6-6B4AE503DDAE}">
      <dgm:prSet custT="1"/>
      <dgm:spPr/>
      <dgm:t>
        <a:bodyPr/>
        <a:lstStyle/>
        <a:p>
          <a:r>
            <a:rPr lang="hr-HR" sz="2400" dirty="0"/>
            <a:t>Zbog </a:t>
          </a:r>
          <a:r>
            <a:rPr lang="en-US" sz="2400" dirty="0" err="1"/>
            <a:t>globalno</a:t>
          </a:r>
          <a:r>
            <a:rPr lang="hr-HR" sz="2400" dirty="0"/>
            <a:t>g</a:t>
          </a:r>
          <a:r>
            <a:rPr lang="en-US" sz="2400" dirty="0"/>
            <a:t> </a:t>
          </a:r>
          <a:r>
            <a:rPr lang="en-US" sz="2400" dirty="0" err="1"/>
            <a:t>zatopljenj</a:t>
          </a:r>
          <a:r>
            <a:rPr lang="hr-HR" sz="2400" dirty="0"/>
            <a:t>a</a:t>
          </a:r>
          <a:r>
            <a:rPr lang="en-US" sz="2400" dirty="0"/>
            <a:t> </a:t>
          </a:r>
          <a:r>
            <a:rPr lang="en-US" sz="2400" dirty="0" err="1"/>
            <a:t>potrebno</a:t>
          </a:r>
          <a:r>
            <a:rPr lang="en-US" sz="2400" dirty="0"/>
            <a:t> </a:t>
          </a:r>
          <a:r>
            <a:rPr lang="hr-HR" sz="2400" dirty="0"/>
            <a:t>je</a:t>
          </a:r>
          <a:r>
            <a:rPr lang="en-US" sz="2400" dirty="0"/>
            <a:t> </a:t>
          </a:r>
          <a:r>
            <a:rPr lang="en-US" sz="2400" b="1" dirty="0" err="1"/>
            <a:t>smanjiti</a:t>
          </a:r>
          <a:r>
            <a:rPr lang="en-US" sz="2400" b="1" dirty="0"/>
            <a:t> </a:t>
          </a:r>
          <a:r>
            <a:rPr lang="en-US" sz="2400" b="1" dirty="0" err="1"/>
            <a:t>količinu</a:t>
          </a:r>
          <a:r>
            <a:rPr lang="en-US" sz="2400" b="1" dirty="0"/>
            <a:t> </a:t>
          </a:r>
          <a:r>
            <a:rPr lang="en-US" sz="2400" b="1" dirty="0" err="1"/>
            <a:t>ugljikovog</a:t>
          </a:r>
          <a:r>
            <a:rPr lang="en-US" sz="2400" b="1" dirty="0"/>
            <a:t> </a:t>
          </a:r>
          <a:r>
            <a:rPr lang="en-US" sz="2400" b="1" dirty="0" err="1"/>
            <a:t>dioksida</a:t>
          </a:r>
          <a:r>
            <a:rPr lang="en-US" sz="2400" b="1" dirty="0"/>
            <a:t> u </a:t>
          </a:r>
          <a:r>
            <a:rPr lang="en-US" sz="2400" b="1" dirty="0" err="1"/>
            <a:t>atmosferi</a:t>
          </a:r>
          <a:r>
            <a:rPr lang="hr-HR" sz="2400" b="1" dirty="0"/>
            <a:t>.</a:t>
          </a:r>
          <a:endParaRPr lang="en-US" sz="2400" dirty="0"/>
        </a:p>
      </dgm:t>
    </dgm:pt>
    <dgm:pt modelId="{BED64B42-FA69-435D-B96A-BAE5E90904DC}" type="parTrans" cxnId="{05BBAC74-1890-4CDC-8A2B-F6D2DB3DE36B}">
      <dgm:prSet/>
      <dgm:spPr/>
      <dgm:t>
        <a:bodyPr/>
        <a:lstStyle/>
        <a:p>
          <a:endParaRPr lang="en-US"/>
        </a:p>
      </dgm:t>
    </dgm:pt>
    <dgm:pt modelId="{516F5F7F-AD04-4374-BD91-5B8F98DD7975}" type="sibTrans" cxnId="{05BBAC74-1890-4CDC-8A2B-F6D2DB3DE36B}">
      <dgm:prSet/>
      <dgm:spPr/>
      <dgm:t>
        <a:bodyPr/>
        <a:lstStyle/>
        <a:p>
          <a:endParaRPr lang="en-US"/>
        </a:p>
      </dgm:t>
    </dgm:pt>
    <dgm:pt modelId="{5C15997A-4A25-4097-BEB1-943C2A3264CC}" type="pres">
      <dgm:prSet presAssocID="{6055B1C5-DF7C-4F8E-B5B3-68D8D36F53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EB8227-4FD0-4822-9553-FBEFDED4C87E}" type="pres">
      <dgm:prSet presAssocID="{7A547171-CB5B-42EF-9F39-F3F226974B0B}" presName="hierRoot1" presStyleCnt="0"/>
      <dgm:spPr/>
    </dgm:pt>
    <dgm:pt modelId="{6CA51006-C380-42F7-A712-4EC31A5F282A}" type="pres">
      <dgm:prSet presAssocID="{7A547171-CB5B-42EF-9F39-F3F226974B0B}" presName="composite" presStyleCnt="0"/>
      <dgm:spPr/>
    </dgm:pt>
    <dgm:pt modelId="{59658966-3AC1-403F-BDCE-637102A9362C}" type="pres">
      <dgm:prSet presAssocID="{7A547171-CB5B-42EF-9F39-F3F226974B0B}" presName="background" presStyleLbl="node0" presStyleIdx="0" presStyleCnt="3"/>
      <dgm:spPr/>
    </dgm:pt>
    <dgm:pt modelId="{2212EAB4-62E1-4307-A452-FBD85A4D26E1}" type="pres">
      <dgm:prSet presAssocID="{7A547171-CB5B-42EF-9F39-F3F226974B0B}" presName="text" presStyleLbl="fgAcc0" presStyleIdx="0" presStyleCnt="3">
        <dgm:presLayoutVars>
          <dgm:chPref val="3"/>
        </dgm:presLayoutVars>
      </dgm:prSet>
      <dgm:spPr/>
    </dgm:pt>
    <dgm:pt modelId="{0DB3B30B-3C20-44D7-A024-644AA98605E9}" type="pres">
      <dgm:prSet presAssocID="{7A547171-CB5B-42EF-9F39-F3F226974B0B}" presName="hierChild2" presStyleCnt="0"/>
      <dgm:spPr/>
    </dgm:pt>
    <dgm:pt modelId="{1DFB2F1A-23D3-4209-A51D-BC20A6DF7151}" type="pres">
      <dgm:prSet presAssocID="{0299691A-6EBB-410B-88AD-C09A2A9FC95B}" presName="hierRoot1" presStyleCnt="0"/>
      <dgm:spPr/>
    </dgm:pt>
    <dgm:pt modelId="{6C5115BB-FEC6-4CA8-A823-A1A96A325EE3}" type="pres">
      <dgm:prSet presAssocID="{0299691A-6EBB-410B-88AD-C09A2A9FC95B}" presName="composite" presStyleCnt="0"/>
      <dgm:spPr/>
    </dgm:pt>
    <dgm:pt modelId="{59524B32-BAC8-4C71-BAE8-1317D330FC29}" type="pres">
      <dgm:prSet presAssocID="{0299691A-6EBB-410B-88AD-C09A2A9FC95B}" presName="background" presStyleLbl="node0" presStyleIdx="1" presStyleCnt="3"/>
      <dgm:spPr/>
    </dgm:pt>
    <dgm:pt modelId="{2455FC6F-8148-4F43-9973-CB9A2DBF987E}" type="pres">
      <dgm:prSet presAssocID="{0299691A-6EBB-410B-88AD-C09A2A9FC95B}" presName="text" presStyleLbl="fgAcc0" presStyleIdx="1" presStyleCnt="3" custLinFactNeighborX="-468" custLinFactNeighborY="-703">
        <dgm:presLayoutVars>
          <dgm:chPref val="3"/>
        </dgm:presLayoutVars>
      </dgm:prSet>
      <dgm:spPr/>
    </dgm:pt>
    <dgm:pt modelId="{1B207A9A-9992-4CE3-BB16-970FDF5FBC8B}" type="pres">
      <dgm:prSet presAssocID="{0299691A-6EBB-410B-88AD-C09A2A9FC95B}" presName="hierChild2" presStyleCnt="0"/>
      <dgm:spPr/>
    </dgm:pt>
    <dgm:pt modelId="{E6AA0233-9332-43DE-83B9-84BBBDE736BC}" type="pres">
      <dgm:prSet presAssocID="{29022EF9-A236-483C-BCE6-6B4AE503DDAE}" presName="hierRoot1" presStyleCnt="0"/>
      <dgm:spPr/>
    </dgm:pt>
    <dgm:pt modelId="{9B5EE484-65DF-47CA-8266-BABA6AA6FF8D}" type="pres">
      <dgm:prSet presAssocID="{29022EF9-A236-483C-BCE6-6B4AE503DDAE}" presName="composite" presStyleCnt="0"/>
      <dgm:spPr/>
    </dgm:pt>
    <dgm:pt modelId="{BFA31D88-C850-4534-9AFD-6387C5EE3ABD}" type="pres">
      <dgm:prSet presAssocID="{29022EF9-A236-483C-BCE6-6B4AE503DDAE}" presName="background" presStyleLbl="node0" presStyleIdx="2" presStyleCnt="3"/>
      <dgm:spPr/>
    </dgm:pt>
    <dgm:pt modelId="{B4D57E6F-6832-4783-8FC9-1B4CCD888305}" type="pres">
      <dgm:prSet presAssocID="{29022EF9-A236-483C-BCE6-6B4AE503DDAE}" presName="text" presStyleLbl="fgAcc0" presStyleIdx="2" presStyleCnt="3">
        <dgm:presLayoutVars>
          <dgm:chPref val="3"/>
        </dgm:presLayoutVars>
      </dgm:prSet>
      <dgm:spPr/>
    </dgm:pt>
    <dgm:pt modelId="{F16912B3-1534-4B0F-ABEC-CDB02299AEE6}" type="pres">
      <dgm:prSet presAssocID="{29022EF9-A236-483C-BCE6-6B4AE503DDAE}" presName="hierChild2" presStyleCnt="0"/>
      <dgm:spPr/>
    </dgm:pt>
  </dgm:ptLst>
  <dgm:cxnLst>
    <dgm:cxn modelId="{FEC22B0A-9D8A-4AE1-988B-D1DD3A012150}" type="presOf" srcId="{7A547171-CB5B-42EF-9F39-F3F226974B0B}" destId="{2212EAB4-62E1-4307-A452-FBD85A4D26E1}" srcOrd="0" destOrd="0" presId="urn:microsoft.com/office/officeart/2005/8/layout/hierarchy1"/>
    <dgm:cxn modelId="{9AF43114-495C-4305-AFDC-EDE7B1FC190C}" srcId="{6055B1C5-DF7C-4F8E-B5B3-68D8D36F532B}" destId="{7A547171-CB5B-42EF-9F39-F3F226974B0B}" srcOrd="0" destOrd="0" parTransId="{3D4A93F4-2BF6-4290-A0DD-9FB38DF4549C}" sibTransId="{3FEA24BC-2205-44FA-8E13-543F3DDDB065}"/>
    <dgm:cxn modelId="{05BBAC74-1890-4CDC-8A2B-F6D2DB3DE36B}" srcId="{6055B1C5-DF7C-4F8E-B5B3-68D8D36F532B}" destId="{29022EF9-A236-483C-BCE6-6B4AE503DDAE}" srcOrd="2" destOrd="0" parTransId="{BED64B42-FA69-435D-B96A-BAE5E90904DC}" sibTransId="{516F5F7F-AD04-4374-BD91-5B8F98DD7975}"/>
    <dgm:cxn modelId="{E83AA67A-2C62-4C55-9CD3-B08E52A881EA}" type="presOf" srcId="{6055B1C5-DF7C-4F8E-B5B3-68D8D36F532B}" destId="{5C15997A-4A25-4097-BEB1-943C2A3264CC}" srcOrd="0" destOrd="0" presId="urn:microsoft.com/office/officeart/2005/8/layout/hierarchy1"/>
    <dgm:cxn modelId="{21FFC8DF-E5C4-47F4-9FB7-366C7925B9B2}" type="presOf" srcId="{29022EF9-A236-483C-BCE6-6B4AE503DDAE}" destId="{B4D57E6F-6832-4783-8FC9-1B4CCD888305}" srcOrd="0" destOrd="0" presId="urn:microsoft.com/office/officeart/2005/8/layout/hierarchy1"/>
    <dgm:cxn modelId="{CF03B6E1-A4C1-4E7B-B4FE-0CF808EE6618}" srcId="{6055B1C5-DF7C-4F8E-B5B3-68D8D36F532B}" destId="{0299691A-6EBB-410B-88AD-C09A2A9FC95B}" srcOrd="1" destOrd="0" parTransId="{DE54362B-928B-4486-9975-49B75DE51C3A}" sibTransId="{F9B57438-6571-4170-8073-042550DC1595}"/>
    <dgm:cxn modelId="{F6D289E6-FFD7-4056-AF91-A5D21B00B920}" type="presOf" srcId="{0299691A-6EBB-410B-88AD-C09A2A9FC95B}" destId="{2455FC6F-8148-4F43-9973-CB9A2DBF987E}" srcOrd="0" destOrd="0" presId="urn:microsoft.com/office/officeart/2005/8/layout/hierarchy1"/>
    <dgm:cxn modelId="{607FE3B7-0A63-4353-BF48-382FC7B96C15}" type="presParOf" srcId="{5C15997A-4A25-4097-BEB1-943C2A3264CC}" destId="{E2EB8227-4FD0-4822-9553-FBEFDED4C87E}" srcOrd="0" destOrd="0" presId="urn:microsoft.com/office/officeart/2005/8/layout/hierarchy1"/>
    <dgm:cxn modelId="{75F3F1F1-EDCC-46F6-9D90-C3880AEECCEC}" type="presParOf" srcId="{E2EB8227-4FD0-4822-9553-FBEFDED4C87E}" destId="{6CA51006-C380-42F7-A712-4EC31A5F282A}" srcOrd="0" destOrd="0" presId="urn:microsoft.com/office/officeart/2005/8/layout/hierarchy1"/>
    <dgm:cxn modelId="{33ED86A2-7552-409C-A97D-0AD80210129E}" type="presParOf" srcId="{6CA51006-C380-42F7-A712-4EC31A5F282A}" destId="{59658966-3AC1-403F-BDCE-637102A9362C}" srcOrd="0" destOrd="0" presId="urn:microsoft.com/office/officeart/2005/8/layout/hierarchy1"/>
    <dgm:cxn modelId="{1FC4FFF1-FE42-4775-A55A-1FD20D4FC0A4}" type="presParOf" srcId="{6CA51006-C380-42F7-A712-4EC31A5F282A}" destId="{2212EAB4-62E1-4307-A452-FBD85A4D26E1}" srcOrd="1" destOrd="0" presId="urn:microsoft.com/office/officeart/2005/8/layout/hierarchy1"/>
    <dgm:cxn modelId="{67CAE6AE-E371-43FE-AD0D-B3FCCDF582A5}" type="presParOf" srcId="{E2EB8227-4FD0-4822-9553-FBEFDED4C87E}" destId="{0DB3B30B-3C20-44D7-A024-644AA98605E9}" srcOrd="1" destOrd="0" presId="urn:microsoft.com/office/officeart/2005/8/layout/hierarchy1"/>
    <dgm:cxn modelId="{79BC291A-9258-460D-840D-3DF7E496E56C}" type="presParOf" srcId="{5C15997A-4A25-4097-BEB1-943C2A3264CC}" destId="{1DFB2F1A-23D3-4209-A51D-BC20A6DF7151}" srcOrd="1" destOrd="0" presId="urn:microsoft.com/office/officeart/2005/8/layout/hierarchy1"/>
    <dgm:cxn modelId="{37B64582-A502-4792-8890-746CDC377655}" type="presParOf" srcId="{1DFB2F1A-23D3-4209-A51D-BC20A6DF7151}" destId="{6C5115BB-FEC6-4CA8-A823-A1A96A325EE3}" srcOrd="0" destOrd="0" presId="urn:microsoft.com/office/officeart/2005/8/layout/hierarchy1"/>
    <dgm:cxn modelId="{AD2B5AD9-6AFA-44B2-ABE3-FDC277B7585C}" type="presParOf" srcId="{6C5115BB-FEC6-4CA8-A823-A1A96A325EE3}" destId="{59524B32-BAC8-4C71-BAE8-1317D330FC29}" srcOrd="0" destOrd="0" presId="urn:microsoft.com/office/officeart/2005/8/layout/hierarchy1"/>
    <dgm:cxn modelId="{1EA38A75-C62C-4390-81AA-F265D7272C0E}" type="presParOf" srcId="{6C5115BB-FEC6-4CA8-A823-A1A96A325EE3}" destId="{2455FC6F-8148-4F43-9973-CB9A2DBF987E}" srcOrd="1" destOrd="0" presId="urn:microsoft.com/office/officeart/2005/8/layout/hierarchy1"/>
    <dgm:cxn modelId="{0794D68B-0EDA-446D-9D11-F8A70F922127}" type="presParOf" srcId="{1DFB2F1A-23D3-4209-A51D-BC20A6DF7151}" destId="{1B207A9A-9992-4CE3-BB16-970FDF5FBC8B}" srcOrd="1" destOrd="0" presId="urn:microsoft.com/office/officeart/2005/8/layout/hierarchy1"/>
    <dgm:cxn modelId="{1509D6D1-06C8-4C63-8C66-DACD4CE4A1E7}" type="presParOf" srcId="{5C15997A-4A25-4097-BEB1-943C2A3264CC}" destId="{E6AA0233-9332-43DE-83B9-84BBBDE736BC}" srcOrd="2" destOrd="0" presId="urn:microsoft.com/office/officeart/2005/8/layout/hierarchy1"/>
    <dgm:cxn modelId="{78A79C92-C266-47EE-B71E-02AFFEBBE3FD}" type="presParOf" srcId="{E6AA0233-9332-43DE-83B9-84BBBDE736BC}" destId="{9B5EE484-65DF-47CA-8266-BABA6AA6FF8D}" srcOrd="0" destOrd="0" presId="urn:microsoft.com/office/officeart/2005/8/layout/hierarchy1"/>
    <dgm:cxn modelId="{622C6503-E883-449B-9F21-D57E15C64F3B}" type="presParOf" srcId="{9B5EE484-65DF-47CA-8266-BABA6AA6FF8D}" destId="{BFA31D88-C850-4534-9AFD-6387C5EE3ABD}" srcOrd="0" destOrd="0" presId="urn:microsoft.com/office/officeart/2005/8/layout/hierarchy1"/>
    <dgm:cxn modelId="{13427E56-8E0E-41A8-A518-E0261F65E859}" type="presParOf" srcId="{9B5EE484-65DF-47CA-8266-BABA6AA6FF8D}" destId="{B4D57E6F-6832-4783-8FC9-1B4CCD888305}" srcOrd="1" destOrd="0" presId="urn:microsoft.com/office/officeart/2005/8/layout/hierarchy1"/>
    <dgm:cxn modelId="{88653128-3029-4A6C-91CA-96387E556F68}" type="presParOf" srcId="{E6AA0233-9332-43DE-83B9-84BBBDE736BC}" destId="{F16912B3-1534-4B0F-ABEC-CDB02299AE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42034B-D71B-4D57-813A-A5C722BE62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887323-C304-4946-AC3E-77D350ECE3AF}">
      <dgm:prSet custT="1"/>
      <dgm:spPr/>
      <dgm:t>
        <a:bodyPr/>
        <a:lstStyle/>
        <a:p>
          <a:pPr algn="just"/>
          <a:r>
            <a:rPr lang="hr-HR" sz="2400" dirty="0"/>
            <a:t>Zakonodavstva diljem svijeta pozivaju svoje zemlje članice da </a:t>
          </a:r>
          <a:r>
            <a:rPr lang="hr-HR" sz="2400" b="1" dirty="0"/>
            <a:t>recikliraju sve više građevinskog otpada i otpada od rušenja.</a:t>
          </a:r>
          <a:endParaRPr lang="en-US" sz="500" b="1" dirty="0"/>
        </a:p>
      </dgm:t>
    </dgm:pt>
    <dgm:pt modelId="{110F3504-7330-485A-96BB-07794AF74EB2}" type="parTrans" cxnId="{C9FB4FA6-BEF7-4489-A057-C0497237353B}">
      <dgm:prSet/>
      <dgm:spPr/>
      <dgm:t>
        <a:bodyPr/>
        <a:lstStyle/>
        <a:p>
          <a:endParaRPr lang="en-US"/>
        </a:p>
      </dgm:t>
    </dgm:pt>
    <dgm:pt modelId="{F6A7A3F7-8A38-474A-A966-47C043B32BCE}" type="sibTrans" cxnId="{C9FB4FA6-BEF7-4489-A057-C0497237353B}">
      <dgm:prSet/>
      <dgm:spPr/>
      <dgm:t>
        <a:bodyPr/>
        <a:lstStyle/>
        <a:p>
          <a:endParaRPr lang="en-US"/>
        </a:p>
      </dgm:t>
    </dgm:pt>
    <dgm:pt modelId="{06F3331C-3F77-4B23-9EAF-CD9D73807649}">
      <dgm:prSet custT="1"/>
      <dgm:spPr/>
      <dgm:t>
        <a:bodyPr/>
        <a:lstStyle/>
        <a:p>
          <a:pPr algn="just"/>
          <a:r>
            <a:rPr lang="hr-HR" sz="2400" dirty="0"/>
            <a:t>Taj materijal možemo ponovo koristiti: reciklirati, no kako bi se </a:t>
          </a:r>
          <a:r>
            <a:rPr lang="hr-HR" sz="2400" b="1" dirty="0"/>
            <a:t>otpad </a:t>
          </a:r>
          <a:r>
            <a:rPr lang="hr-HR" sz="2400" dirty="0"/>
            <a:t>mogao koristiti kao nova sirovina </a:t>
          </a:r>
          <a:r>
            <a:rPr lang="hr-HR" sz="2400" b="1" dirty="0"/>
            <a:t>mora zadovoljiti ekološke i tehničke standarde.</a:t>
          </a:r>
          <a:r>
            <a:rPr lang="hr-HR" sz="2400" dirty="0"/>
            <a:t> </a:t>
          </a:r>
          <a:endParaRPr lang="en-US" sz="2400" dirty="0"/>
        </a:p>
      </dgm:t>
    </dgm:pt>
    <dgm:pt modelId="{21F9D623-2120-4EF8-B40E-3F2FC6649E95}" type="parTrans" cxnId="{C6AF994F-7D16-45C5-9C3C-8E64B7A230D9}">
      <dgm:prSet/>
      <dgm:spPr/>
      <dgm:t>
        <a:bodyPr/>
        <a:lstStyle/>
        <a:p>
          <a:endParaRPr lang="en-US"/>
        </a:p>
      </dgm:t>
    </dgm:pt>
    <dgm:pt modelId="{72A39B35-528A-45B4-A14B-8A730C4E107B}" type="sibTrans" cxnId="{C6AF994F-7D16-45C5-9C3C-8E64B7A230D9}">
      <dgm:prSet/>
      <dgm:spPr/>
      <dgm:t>
        <a:bodyPr/>
        <a:lstStyle/>
        <a:p>
          <a:endParaRPr lang="en-US"/>
        </a:p>
      </dgm:t>
    </dgm:pt>
    <dgm:pt modelId="{40AD6E9E-056E-486D-BD7F-9F0193C4FE92}">
      <dgm:prSet custT="1"/>
      <dgm:spPr/>
      <dgm:t>
        <a:bodyPr/>
        <a:lstStyle/>
        <a:p>
          <a:pPr algn="just"/>
          <a:r>
            <a:rPr lang="hr-HR" sz="2400" dirty="0"/>
            <a:t>Hrvatska je preuzela niz </a:t>
          </a:r>
          <a:r>
            <a:rPr lang="hr-HR" sz="2400" b="1" dirty="0"/>
            <a:t>europskih norma </a:t>
          </a:r>
          <a:r>
            <a:rPr lang="hr-HR" sz="2400" dirty="0"/>
            <a:t>iz područja agregata u kojima su </a:t>
          </a:r>
          <a:r>
            <a:rPr lang="hr-HR" sz="2400" b="1" dirty="0"/>
            <a:t>definirani zahtjevi za agregat</a:t>
          </a:r>
          <a:r>
            <a:rPr lang="hr-HR" sz="2400" dirty="0"/>
            <a:t>, a time i za reciklirani agregat. </a:t>
          </a:r>
          <a:endParaRPr lang="en-US" sz="2400" dirty="0"/>
        </a:p>
      </dgm:t>
    </dgm:pt>
    <dgm:pt modelId="{7AC63DE8-50D9-44F7-84F2-C2BFA0E6B8CD}" type="parTrans" cxnId="{1D3210C2-FB91-4035-A483-2535F7B6AAE3}">
      <dgm:prSet/>
      <dgm:spPr/>
      <dgm:t>
        <a:bodyPr/>
        <a:lstStyle/>
        <a:p>
          <a:endParaRPr lang="en-US"/>
        </a:p>
      </dgm:t>
    </dgm:pt>
    <dgm:pt modelId="{59D750BB-BCEB-4096-BD8B-524BF7120A17}" type="sibTrans" cxnId="{1D3210C2-FB91-4035-A483-2535F7B6AAE3}">
      <dgm:prSet/>
      <dgm:spPr/>
      <dgm:t>
        <a:bodyPr/>
        <a:lstStyle/>
        <a:p>
          <a:endParaRPr lang="en-US"/>
        </a:p>
      </dgm:t>
    </dgm:pt>
    <dgm:pt modelId="{EAC95B40-1193-4CBD-A736-9FA6A6D4823B}" type="pres">
      <dgm:prSet presAssocID="{8242034B-D71B-4D57-813A-A5C722BE62F4}" presName="linear" presStyleCnt="0">
        <dgm:presLayoutVars>
          <dgm:animLvl val="lvl"/>
          <dgm:resizeHandles val="exact"/>
        </dgm:presLayoutVars>
      </dgm:prSet>
      <dgm:spPr/>
    </dgm:pt>
    <dgm:pt modelId="{2F5309E2-E812-491A-BC5F-E969070BB970}" type="pres">
      <dgm:prSet presAssocID="{85887323-C304-4946-AC3E-77D350ECE3A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350EF1-9195-487F-82F3-639AECC7DFD6}" type="pres">
      <dgm:prSet presAssocID="{F6A7A3F7-8A38-474A-A966-47C043B32BCE}" presName="spacer" presStyleCnt="0"/>
      <dgm:spPr/>
    </dgm:pt>
    <dgm:pt modelId="{278EB358-D209-40A7-9464-AD5EF62CCFC3}" type="pres">
      <dgm:prSet presAssocID="{06F3331C-3F77-4B23-9EAF-CD9D738076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477911-FC0F-4543-9374-371D7B9AE27E}" type="pres">
      <dgm:prSet presAssocID="{72A39B35-528A-45B4-A14B-8A730C4E107B}" presName="spacer" presStyleCnt="0"/>
      <dgm:spPr/>
    </dgm:pt>
    <dgm:pt modelId="{63E6078C-900B-4590-AF4B-96D18CD74D2B}" type="pres">
      <dgm:prSet presAssocID="{40AD6E9E-056E-486D-BD7F-9F0193C4FE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CD8905-5173-4E2B-B3E7-35025183EC79}" type="presOf" srcId="{40AD6E9E-056E-486D-BD7F-9F0193C4FE92}" destId="{63E6078C-900B-4590-AF4B-96D18CD74D2B}" srcOrd="0" destOrd="0" presId="urn:microsoft.com/office/officeart/2005/8/layout/vList2"/>
    <dgm:cxn modelId="{C6AF994F-7D16-45C5-9C3C-8E64B7A230D9}" srcId="{8242034B-D71B-4D57-813A-A5C722BE62F4}" destId="{06F3331C-3F77-4B23-9EAF-CD9D73807649}" srcOrd="1" destOrd="0" parTransId="{21F9D623-2120-4EF8-B40E-3F2FC6649E95}" sibTransId="{72A39B35-528A-45B4-A14B-8A730C4E107B}"/>
    <dgm:cxn modelId="{6338367A-EB7C-47B3-B8D1-B9D25939B885}" type="presOf" srcId="{85887323-C304-4946-AC3E-77D350ECE3AF}" destId="{2F5309E2-E812-491A-BC5F-E969070BB970}" srcOrd="0" destOrd="0" presId="urn:microsoft.com/office/officeart/2005/8/layout/vList2"/>
    <dgm:cxn modelId="{C9FB4FA6-BEF7-4489-A057-C0497237353B}" srcId="{8242034B-D71B-4D57-813A-A5C722BE62F4}" destId="{85887323-C304-4946-AC3E-77D350ECE3AF}" srcOrd="0" destOrd="0" parTransId="{110F3504-7330-485A-96BB-07794AF74EB2}" sibTransId="{F6A7A3F7-8A38-474A-A966-47C043B32BCE}"/>
    <dgm:cxn modelId="{5DFD60B4-E22D-4789-8DB5-A5F5E7FCA8FC}" type="presOf" srcId="{8242034B-D71B-4D57-813A-A5C722BE62F4}" destId="{EAC95B40-1193-4CBD-A736-9FA6A6D4823B}" srcOrd="0" destOrd="0" presId="urn:microsoft.com/office/officeart/2005/8/layout/vList2"/>
    <dgm:cxn modelId="{1D3210C2-FB91-4035-A483-2535F7B6AAE3}" srcId="{8242034B-D71B-4D57-813A-A5C722BE62F4}" destId="{40AD6E9E-056E-486D-BD7F-9F0193C4FE92}" srcOrd="2" destOrd="0" parTransId="{7AC63DE8-50D9-44F7-84F2-C2BFA0E6B8CD}" sibTransId="{59D750BB-BCEB-4096-BD8B-524BF7120A17}"/>
    <dgm:cxn modelId="{34578AC3-3C02-4E3B-9ACC-F13CFC624F82}" type="presOf" srcId="{06F3331C-3F77-4B23-9EAF-CD9D73807649}" destId="{278EB358-D209-40A7-9464-AD5EF62CCFC3}" srcOrd="0" destOrd="0" presId="urn:microsoft.com/office/officeart/2005/8/layout/vList2"/>
    <dgm:cxn modelId="{75529F29-4530-44CC-BBB7-196034C32329}" type="presParOf" srcId="{EAC95B40-1193-4CBD-A736-9FA6A6D4823B}" destId="{2F5309E2-E812-491A-BC5F-E969070BB970}" srcOrd="0" destOrd="0" presId="urn:microsoft.com/office/officeart/2005/8/layout/vList2"/>
    <dgm:cxn modelId="{4549A827-ECBF-4180-B905-8CFCD7FDC851}" type="presParOf" srcId="{EAC95B40-1193-4CBD-A736-9FA6A6D4823B}" destId="{EA350EF1-9195-487F-82F3-639AECC7DFD6}" srcOrd="1" destOrd="0" presId="urn:microsoft.com/office/officeart/2005/8/layout/vList2"/>
    <dgm:cxn modelId="{73B19B1A-55FF-4154-A394-D31F0D1CFA3A}" type="presParOf" srcId="{EAC95B40-1193-4CBD-A736-9FA6A6D4823B}" destId="{278EB358-D209-40A7-9464-AD5EF62CCFC3}" srcOrd="2" destOrd="0" presId="urn:microsoft.com/office/officeart/2005/8/layout/vList2"/>
    <dgm:cxn modelId="{38ED4B55-745B-400A-AFDC-05CEDCF22E3B}" type="presParOf" srcId="{EAC95B40-1193-4CBD-A736-9FA6A6D4823B}" destId="{83477911-FC0F-4543-9374-371D7B9AE27E}" srcOrd="3" destOrd="0" presId="urn:microsoft.com/office/officeart/2005/8/layout/vList2"/>
    <dgm:cxn modelId="{2330423C-C51F-4698-BCE4-F9813F5AC009}" type="presParOf" srcId="{EAC95B40-1193-4CBD-A736-9FA6A6D4823B}" destId="{63E6078C-900B-4590-AF4B-96D18CD74D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AC5A2-2372-4E4B-9598-98B61159FC3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8BD813-0A79-4F6D-927F-DF608DAFAA31}">
      <dgm:prSet/>
      <dgm:spPr/>
      <dgm:t>
        <a:bodyPr/>
        <a:lstStyle/>
        <a:p>
          <a:r>
            <a:rPr lang="hr-HR" dirty="0">
              <a:latin typeface="Verdana" panose="020B0604030504040204" pitchFamily="34" charset="0"/>
              <a:ea typeface="Verdana" panose="020B0604030504040204" pitchFamily="34" charset="0"/>
            </a:rPr>
            <a:t>Beton s recikliranom opekom ima relativno manju tlačnu čvrstoću od betona s prirodnim agregatom.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E2084B-5D48-49E0-878E-D4FD07F6A096}" type="parTrans" cxnId="{8910FDFE-E9C0-4137-B62F-C9CC401D1019}">
      <dgm:prSet/>
      <dgm:spPr/>
      <dgm:t>
        <a:bodyPr/>
        <a:lstStyle/>
        <a:p>
          <a:endParaRPr lang="en-US"/>
        </a:p>
      </dgm:t>
    </dgm:pt>
    <dgm:pt modelId="{1C9D56ED-2CB1-4A53-8C3C-B60741E3E4A6}" type="sibTrans" cxnId="{8910FDFE-E9C0-4137-B62F-C9CC401D1019}">
      <dgm:prSet/>
      <dgm:spPr/>
      <dgm:t>
        <a:bodyPr/>
        <a:lstStyle/>
        <a:p>
          <a:endParaRPr lang="en-US"/>
        </a:p>
      </dgm:t>
    </dgm:pt>
    <dgm:pt modelId="{4C39979D-F4AF-4814-9500-9379BBBAC3DC}">
      <dgm:prSet custT="1"/>
      <dgm:spPr/>
      <dgm:t>
        <a:bodyPr/>
        <a:lstStyle/>
        <a:p>
          <a:r>
            <a:rPr lang="hr-H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Udio cementa u betonu s recikliranom opekom može biti i do 20 % veći nego kod običnog betona.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6FCA1EE-E45C-49A5-9A47-7DBB616299E3}" type="parTrans" cxnId="{103515E2-0549-4DF5-9B8B-7C44398866B4}">
      <dgm:prSet/>
      <dgm:spPr/>
      <dgm:t>
        <a:bodyPr/>
        <a:lstStyle/>
        <a:p>
          <a:endParaRPr lang="en-US"/>
        </a:p>
      </dgm:t>
    </dgm:pt>
    <dgm:pt modelId="{E66B645B-568C-401D-ABC0-DCFC9E6F3C64}" type="sibTrans" cxnId="{103515E2-0549-4DF5-9B8B-7C44398866B4}">
      <dgm:prSet/>
      <dgm:spPr/>
      <dgm:t>
        <a:bodyPr/>
        <a:lstStyle/>
        <a:p>
          <a:endParaRPr lang="en-US"/>
        </a:p>
      </dgm:t>
    </dgm:pt>
    <dgm:pt modelId="{C2EBF15D-0963-408E-B1E0-4A9CCB6A458A}" type="pres">
      <dgm:prSet presAssocID="{F53AC5A2-2372-4E4B-9598-98B61159FC3E}" presName="cycle" presStyleCnt="0">
        <dgm:presLayoutVars>
          <dgm:dir/>
          <dgm:resizeHandles val="exact"/>
        </dgm:presLayoutVars>
      </dgm:prSet>
      <dgm:spPr/>
    </dgm:pt>
    <dgm:pt modelId="{B4EF1C77-7328-4AB0-A89C-3DA8178451A0}" type="pres">
      <dgm:prSet presAssocID="{A98BD813-0A79-4F6D-927F-DF608DAFAA31}" presName="dummy" presStyleCnt="0"/>
      <dgm:spPr/>
    </dgm:pt>
    <dgm:pt modelId="{398327DB-6200-4758-B04A-D69044E8F44C}" type="pres">
      <dgm:prSet presAssocID="{A98BD813-0A79-4F6D-927F-DF608DAFAA31}" presName="node" presStyleLbl="revTx" presStyleIdx="0" presStyleCnt="2">
        <dgm:presLayoutVars>
          <dgm:bulletEnabled val="1"/>
        </dgm:presLayoutVars>
      </dgm:prSet>
      <dgm:spPr/>
    </dgm:pt>
    <dgm:pt modelId="{19FA242B-B71B-4BF3-9669-4D633E52DA5D}" type="pres">
      <dgm:prSet presAssocID="{1C9D56ED-2CB1-4A53-8C3C-B60741E3E4A6}" presName="sibTrans" presStyleLbl="node1" presStyleIdx="0" presStyleCnt="2" custLinFactNeighborX="276" custLinFactNeighborY="4145"/>
      <dgm:spPr/>
    </dgm:pt>
    <dgm:pt modelId="{ED18B624-2882-479F-ABA6-146AAAB2BAA7}" type="pres">
      <dgm:prSet presAssocID="{4C39979D-F4AF-4814-9500-9379BBBAC3DC}" presName="dummy" presStyleCnt="0"/>
      <dgm:spPr/>
    </dgm:pt>
    <dgm:pt modelId="{01B9D6C9-F19F-44E9-A8C2-D0C22E4F2FE0}" type="pres">
      <dgm:prSet presAssocID="{4C39979D-F4AF-4814-9500-9379BBBAC3DC}" presName="node" presStyleLbl="revTx" presStyleIdx="1" presStyleCnt="2" custRadScaleRad="94446" custRadScaleInc="-1406">
        <dgm:presLayoutVars>
          <dgm:bulletEnabled val="1"/>
        </dgm:presLayoutVars>
      </dgm:prSet>
      <dgm:spPr/>
    </dgm:pt>
    <dgm:pt modelId="{A5F21E1D-86F1-4015-962F-7A5272DD1201}" type="pres">
      <dgm:prSet presAssocID="{E66B645B-568C-401D-ABC0-DCFC9E6F3C64}" presName="sibTrans" presStyleLbl="node1" presStyleIdx="1" presStyleCnt="2"/>
      <dgm:spPr/>
    </dgm:pt>
  </dgm:ptLst>
  <dgm:cxnLst>
    <dgm:cxn modelId="{3FEF1800-AE33-4860-984B-6878A7CC00CC}" type="presOf" srcId="{F53AC5A2-2372-4E4B-9598-98B61159FC3E}" destId="{C2EBF15D-0963-408E-B1E0-4A9CCB6A458A}" srcOrd="0" destOrd="0" presId="urn:microsoft.com/office/officeart/2005/8/layout/cycle1"/>
    <dgm:cxn modelId="{6F42247D-2178-4E1F-9F02-D737A2803A7A}" type="presOf" srcId="{1C9D56ED-2CB1-4A53-8C3C-B60741E3E4A6}" destId="{19FA242B-B71B-4BF3-9669-4D633E52DA5D}" srcOrd="0" destOrd="0" presId="urn:microsoft.com/office/officeart/2005/8/layout/cycle1"/>
    <dgm:cxn modelId="{A470D48C-FDC5-4CA2-B1AC-2E844B18B04A}" type="presOf" srcId="{E66B645B-568C-401D-ABC0-DCFC9E6F3C64}" destId="{A5F21E1D-86F1-4015-962F-7A5272DD1201}" srcOrd="0" destOrd="0" presId="urn:microsoft.com/office/officeart/2005/8/layout/cycle1"/>
    <dgm:cxn modelId="{103515E2-0549-4DF5-9B8B-7C44398866B4}" srcId="{F53AC5A2-2372-4E4B-9598-98B61159FC3E}" destId="{4C39979D-F4AF-4814-9500-9379BBBAC3DC}" srcOrd="1" destOrd="0" parTransId="{B6FCA1EE-E45C-49A5-9A47-7DBB616299E3}" sibTransId="{E66B645B-568C-401D-ABC0-DCFC9E6F3C64}"/>
    <dgm:cxn modelId="{7B7421E5-8C12-4258-B3F0-7E28516329DA}" type="presOf" srcId="{A98BD813-0A79-4F6D-927F-DF608DAFAA31}" destId="{398327DB-6200-4758-B04A-D69044E8F44C}" srcOrd="0" destOrd="0" presId="urn:microsoft.com/office/officeart/2005/8/layout/cycle1"/>
    <dgm:cxn modelId="{AE86A0F2-3012-44BA-8BAB-C29475FDCEFB}" type="presOf" srcId="{4C39979D-F4AF-4814-9500-9379BBBAC3DC}" destId="{01B9D6C9-F19F-44E9-A8C2-D0C22E4F2FE0}" srcOrd="0" destOrd="0" presId="urn:microsoft.com/office/officeart/2005/8/layout/cycle1"/>
    <dgm:cxn modelId="{8910FDFE-E9C0-4137-B62F-C9CC401D1019}" srcId="{F53AC5A2-2372-4E4B-9598-98B61159FC3E}" destId="{A98BD813-0A79-4F6D-927F-DF608DAFAA31}" srcOrd="0" destOrd="0" parTransId="{E3E2084B-5D48-49E0-878E-D4FD07F6A096}" sibTransId="{1C9D56ED-2CB1-4A53-8C3C-B60741E3E4A6}"/>
    <dgm:cxn modelId="{7A77D8B5-DBB2-4550-AAA3-5B3D6426D3E9}" type="presParOf" srcId="{C2EBF15D-0963-408E-B1E0-4A9CCB6A458A}" destId="{B4EF1C77-7328-4AB0-A89C-3DA8178451A0}" srcOrd="0" destOrd="0" presId="urn:microsoft.com/office/officeart/2005/8/layout/cycle1"/>
    <dgm:cxn modelId="{A137B538-8558-47D2-B5B0-649BB7DC83C5}" type="presParOf" srcId="{C2EBF15D-0963-408E-B1E0-4A9CCB6A458A}" destId="{398327DB-6200-4758-B04A-D69044E8F44C}" srcOrd="1" destOrd="0" presId="urn:microsoft.com/office/officeart/2005/8/layout/cycle1"/>
    <dgm:cxn modelId="{4AF3BA99-FD44-42AB-8FA1-833D942B7AF6}" type="presParOf" srcId="{C2EBF15D-0963-408E-B1E0-4A9CCB6A458A}" destId="{19FA242B-B71B-4BF3-9669-4D633E52DA5D}" srcOrd="2" destOrd="0" presId="urn:microsoft.com/office/officeart/2005/8/layout/cycle1"/>
    <dgm:cxn modelId="{D0DDD1AD-4A58-4CF3-9A96-11770559F4BE}" type="presParOf" srcId="{C2EBF15D-0963-408E-B1E0-4A9CCB6A458A}" destId="{ED18B624-2882-479F-ABA6-146AAAB2BAA7}" srcOrd="3" destOrd="0" presId="urn:microsoft.com/office/officeart/2005/8/layout/cycle1"/>
    <dgm:cxn modelId="{CE48485F-8827-4B43-ABD6-A0D15ACCDF30}" type="presParOf" srcId="{C2EBF15D-0963-408E-B1E0-4A9CCB6A458A}" destId="{01B9D6C9-F19F-44E9-A8C2-D0C22E4F2FE0}" srcOrd="4" destOrd="0" presId="urn:microsoft.com/office/officeart/2005/8/layout/cycle1"/>
    <dgm:cxn modelId="{506715E5-9968-4474-801B-59497EE82ECE}" type="presParOf" srcId="{C2EBF15D-0963-408E-B1E0-4A9CCB6A458A}" destId="{A5F21E1D-86F1-4015-962F-7A5272DD1201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970B85-210B-4263-A471-91015287DAC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81BC9BE-F470-42B8-8586-8E6A35613684}">
      <dgm:prSet phldrT="[Text]" custT="1"/>
      <dgm:spPr/>
      <dgm:t>
        <a:bodyPr/>
        <a:lstStyle/>
        <a:p>
          <a:pPr algn="ctr">
            <a:buFont typeface="Symbol" panose="05050102010706020507" pitchFamily="18" charset="2"/>
            <a:buChar char=""/>
          </a:pPr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Ekološki doprinos </a:t>
          </a:r>
          <a:endParaRPr lang="en-GB" sz="20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Font typeface="Symbol" panose="05050102010706020507" pitchFamily="18" charset="2"/>
            <a:buChar char=""/>
          </a:pPr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Ušteda energije</a:t>
          </a:r>
          <a:endParaRPr lang="en-GB" sz="20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Font typeface="Symbol" panose="05050102010706020507" pitchFamily="18" charset="2"/>
            <a:buChar char=""/>
          </a:pPr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Ekonomski doprinos </a:t>
          </a:r>
          <a:endParaRPr lang="en-GB" sz="20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Font typeface="Symbol" panose="05050102010706020507" pitchFamily="18" charset="2"/>
            <a:buChar char=""/>
          </a:pPr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Mogućnost otvaranja novih radnih mjesta</a:t>
          </a:r>
          <a:endParaRPr lang="en-GB" sz="20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buFont typeface="Symbol" panose="05050102010706020507" pitchFamily="18" charset="2"/>
            <a:buChar char=""/>
          </a:pPr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Široka mogućnost primijene</a:t>
          </a:r>
          <a:endParaRPr lang="hr-HR" sz="2000" dirty="0"/>
        </a:p>
      </dgm:t>
    </dgm:pt>
    <dgm:pt modelId="{4112FD13-8507-483B-AEB7-AB1DB7A93F27}" type="parTrans" cxnId="{B51138CA-3810-4FE7-9067-EC38347CFF65}">
      <dgm:prSet/>
      <dgm:spPr/>
      <dgm:t>
        <a:bodyPr/>
        <a:lstStyle/>
        <a:p>
          <a:endParaRPr lang="hr-HR"/>
        </a:p>
      </dgm:t>
    </dgm:pt>
    <dgm:pt modelId="{98879374-43CB-4826-B344-F79742125CAF}" type="sibTrans" cxnId="{B51138CA-3810-4FE7-9067-EC38347CFF65}">
      <dgm:prSet/>
      <dgm:spPr/>
      <dgm:t>
        <a:bodyPr/>
        <a:lstStyle/>
        <a:p>
          <a:endParaRPr lang="hr-HR"/>
        </a:p>
      </dgm:t>
    </dgm:pt>
    <dgm:pt modelId="{81881386-32D4-4901-BD59-F41FF2C961FF}">
      <dgm:prSet phldrT="[Text]" custT="1"/>
      <dgm:spPr/>
      <dgm:t>
        <a:bodyPr/>
        <a:lstStyle/>
        <a:p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Nedostatak normi, propisa i preporuka</a:t>
          </a:r>
          <a:endParaRPr lang="en-GB" sz="20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hr-HR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Zagađenje vode</a:t>
          </a:r>
          <a:endParaRPr lang="hr-HR" sz="2000" dirty="0"/>
        </a:p>
      </dgm:t>
    </dgm:pt>
    <dgm:pt modelId="{CCCFF819-DC2C-4794-B555-C0A21A63682F}" type="parTrans" cxnId="{E83AFE1E-0411-4C35-BC6A-4081921B4E56}">
      <dgm:prSet/>
      <dgm:spPr/>
      <dgm:t>
        <a:bodyPr/>
        <a:lstStyle/>
        <a:p>
          <a:endParaRPr lang="hr-HR"/>
        </a:p>
      </dgm:t>
    </dgm:pt>
    <dgm:pt modelId="{D495B365-EEBA-41AB-9D2C-8DE6E7636810}" type="sibTrans" cxnId="{E83AFE1E-0411-4C35-BC6A-4081921B4E56}">
      <dgm:prSet/>
      <dgm:spPr/>
      <dgm:t>
        <a:bodyPr/>
        <a:lstStyle/>
        <a:p>
          <a:endParaRPr lang="hr-HR"/>
        </a:p>
      </dgm:t>
    </dgm:pt>
    <dgm:pt modelId="{DE000AB2-141F-4FD6-B438-B52A751B62DB}" type="pres">
      <dgm:prSet presAssocID="{CA970B85-210B-4263-A471-91015287DACA}" presName="compositeShape" presStyleCnt="0">
        <dgm:presLayoutVars>
          <dgm:chMax val="2"/>
          <dgm:dir/>
          <dgm:resizeHandles val="exact"/>
        </dgm:presLayoutVars>
      </dgm:prSet>
      <dgm:spPr/>
    </dgm:pt>
    <dgm:pt modelId="{AD36D3C5-AE32-41AA-8891-875CE6724EBF}" type="pres">
      <dgm:prSet presAssocID="{CA970B85-210B-4263-A471-91015287DACA}" presName="divider" presStyleLbl="fgShp" presStyleIdx="0" presStyleCnt="1"/>
      <dgm:spPr/>
    </dgm:pt>
    <dgm:pt modelId="{06A56209-2C1C-4570-972C-9533361E6BAD}" type="pres">
      <dgm:prSet presAssocID="{681BC9BE-F470-42B8-8586-8E6A35613684}" presName="downArrow" presStyleLbl="node1" presStyleIdx="0" presStyleCnt="2"/>
      <dgm:spPr/>
    </dgm:pt>
    <dgm:pt modelId="{6A990A35-A774-4661-92F4-F5F899609787}" type="pres">
      <dgm:prSet presAssocID="{681BC9BE-F470-42B8-8586-8E6A35613684}" presName="downArrowText" presStyleLbl="revTx" presStyleIdx="0" presStyleCnt="2" custScaleX="183556" custLinFactNeighborX="5097" custLinFactNeighborY="-10561">
        <dgm:presLayoutVars>
          <dgm:bulletEnabled val="1"/>
        </dgm:presLayoutVars>
      </dgm:prSet>
      <dgm:spPr/>
    </dgm:pt>
    <dgm:pt modelId="{F263EF18-C75F-4294-ACD9-403BF69E36C6}" type="pres">
      <dgm:prSet presAssocID="{81881386-32D4-4901-BD59-F41FF2C961FF}" presName="upArrow" presStyleLbl="node1" presStyleIdx="1" presStyleCnt="2"/>
      <dgm:spPr/>
    </dgm:pt>
    <dgm:pt modelId="{A5C41A5C-02AC-4D8F-A7FF-1E49418644C0}" type="pres">
      <dgm:prSet presAssocID="{81881386-32D4-4901-BD59-F41FF2C961FF}" presName="upArrowText" presStyleLbl="revTx" presStyleIdx="1" presStyleCnt="2" custScaleX="173644" custLinFactNeighborX="-10867" custLinFactNeighborY="-5755">
        <dgm:presLayoutVars>
          <dgm:bulletEnabled val="1"/>
        </dgm:presLayoutVars>
      </dgm:prSet>
      <dgm:spPr/>
    </dgm:pt>
  </dgm:ptLst>
  <dgm:cxnLst>
    <dgm:cxn modelId="{128FF10F-8602-487E-92E1-BF9AB6DBD777}" type="presOf" srcId="{81881386-32D4-4901-BD59-F41FF2C961FF}" destId="{A5C41A5C-02AC-4D8F-A7FF-1E49418644C0}" srcOrd="0" destOrd="0" presId="urn:microsoft.com/office/officeart/2005/8/layout/arrow3"/>
    <dgm:cxn modelId="{E83AFE1E-0411-4C35-BC6A-4081921B4E56}" srcId="{CA970B85-210B-4263-A471-91015287DACA}" destId="{81881386-32D4-4901-BD59-F41FF2C961FF}" srcOrd="1" destOrd="0" parTransId="{CCCFF819-DC2C-4794-B555-C0A21A63682F}" sibTransId="{D495B365-EEBA-41AB-9D2C-8DE6E7636810}"/>
    <dgm:cxn modelId="{B51138CA-3810-4FE7-9067-EC38347CFF65}" srcId="{CA970B85-210B-4263-A471-91015287DACA}" destId="{681BC9BE-F470-42B8-8586-8E6A35613684}" srcOrd="0" destOrd="0" parTransId="{4112FD13-8507-483B-AEB7-AB1DB7A93F27}" sibTransId="{98879374-43CB-4826-B344-F79742125CAF}"/>
    <dgm:cxn modelId="{89FC90D3-9854-46AF-8FED-45552A79C2CB}" type="presOf" srcId="{681BC9BE-F470-42B8-8586-8E6A35613684}" destId="{6A990A35-A774-4661-92F4-F5F899609787}" srcOrd="0" destOrd="0" presId="urn:microsoft.com/office/officeart/2005/8/layout/arrow3"/>
    <dgm:cxn modelId="{BFC2D0F0-2EFB-4163-8302-EA18EE8C1CE9}" type="presOf" srcId="{CA970B85-210B-4263-A471-91015287DACA}" destId="{DE000AB2-141F-4FD6-B438-B52A751B62DB}" srcOrd="0" destOrd="0" presId="urn:microsoft.com/office/officeart/2005/8/layout/arrow3"/>
    <dgm:cxn modelId="{7DB310B6-555F-4023-B695-0EDFA072AA4A}" type="presParOf" srcId="{DE000AB2-141F-4FD6-B438-B52A751B62DB}" destId="{AD36D3C5-AE32-41AA-8891-875CE6724EBF}" srcOrd="0" destOrd="0" presId="urn:microsoft.com/office/officeart/2005/8/layout/arrow3"/>
    <dgm:cxn modelId="{85539BDC-8E02-4342-B2DF-A00A2EA6C471}" type="presParOf" srcId="{DE000AB2-141F-4FD6-B438-B52A751B62DB}" destId="{06A56209-2C1C-4570-972C-9533361E6BAD}" srcOrd="1" destOrd="0" presId="urn:microsoft.com/office/officeart/2005/8/layout/arrow3"/>
    <dgm:cxn modelId="{8E9BD2FA-926F-43F4-9C43-754F2914BEAF}" type="presParOf" srcId="{DE000AB2-141F-4FD6-B438-B52A751B62DB}" destId="{6A990A35-A774-4661-92F4-F5F899609787}" srcOrd="2" destOrd="0" presId="urn:microsoft.com/office/officeart/2005/8/layout/arrow3"/>
    <dgm:cxn modelId="{7E36570C-6F5C-4838-A6B5-3961A1480CB6}" type="presParOf" srcId="{DE000AB2-141F-4FD6-B438-B52A751B62DB}" destId="{F263EF18-C75F-4294-ACD9-403BF69E36C6}" srcOrd="3" destOrd="0" presId="urn:microsoft.com/office/officeart/2005/8/layout/arrow3"/>
    <dgm:cxn modelId="{FBEC6AEF-9E06-4BE3-A97C-A3D884E0B489}" type="presParOf" srcId="{DE000AB2-141F-4FD6-B438-B52A751B62DB}" destId="{A5C41A5C-02AC-4D8F-A7FF-1E49418644C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15914-5DE1-420D-BA8E-6975B485C1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1642A-F203-4EB8-9757-B31EBA16059E}">
      <dgm:prSet custT="1"/>
      <dgm:spPr/>
      <dgm:t>
        <a:bodyPr/>
        <a:lstStyle/>
        <a:p>
          <a:r>
            <a:rPr lang="hr-HR" sz="2600" dirty="0">
              <a:latin typeface="Verdana" panose="020B0604030504040204" pitchFamily="34" charset="0"/>
              <a:ea typeface="Verdana" panose="020B0604030504040204" pitchFamily="34" charset="0"/>
            </a:rPr>
            <a:t>1. Opiši životni ciklus betona</a:t>
          </a:r>
          <a:r>
            <a:rPr lang="hr-HR" sz="24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F5AF10-6C5D-423C-B04C-016A83BC1C6C}" type="parTrans" cxnId="{BF5A8207-D8D7-4696-AD2C-0397BDE13E20}">
      <dgm:prSet/>
      <dgm:spPr/>
      <dgm:t>
        <a:bodyPr/>
        <a:lstStyle/>
        <a:p>
          <a:endParaRPr lang="en-US"/>
        </a:p>
      </dgm:t>
    </dgm:pt>
    <dgm:pt modelId="{5C63DBE1-84F5-4732-889D-136C98E67660}" type="sibTrans" cxnId="{BF5A8207-D8D7-4696-AD2C-0397BDE13E20}">
      <dgm:prSet/>
      <dgm:spPr/>
      <dgm:t>
        <a:bodyPr/>
        <a:lstStyle/>
        <a:p>
          <a:endParaRPr lang="en-US"/>
        </a:p>
      </dgm:t>
    </dgm:pt>
    <dgm:pt modelId="{88AA561A-FCF1-40E2-9CD4-19325BAE8C28}">
      <dgm:prSet custT="1"/>
      <dgm:spPr/>
      <dgm:t>
        <a:bodyPr/>
        <a:lstStyle/>
        <a:p>
          <a:r>
            <a:rPr lang="hr-HR" sz="2600" dirty="0">
              <a:latin typeface="Verdana" panose="020B0604030504040204" pitchFamily="34" charset="0"/>
              <a:ea typeface="Verdana" panose="020B0604030504040204" pitchFamily="34" charset="0"/>
            </a:rPr>
            <a:t>2. Navedi građevinski otpad koji možemo upotrijebiti kao agregat u proizvodnji betona</a:t>
          </a:r>
          <a:r>
            <a:rPr lang="hr-HR" sz="2600" dirty="0"/>
            <a:t>.</a:t>
          </a:r>
          <a:endParaRPr lang="en-US" sz="2600" dirty="0"/>
        </a:p>
      </dgm:t>
    </dgm:pt>
    <dgm:pt modelId="{27143F45-420F-4F9D-94BE-88A626C8683D}" type="parTrans" cxnId="{8A2660B9-B777-4D0B-8796-604EFFA91DA6}">
      <dgm:prSet/>
      <dgm:spPr/>
      <dgm:t>
        <a:bodyPr/>
        <a:lstStyle/>
        <a:p>
          <a:endParaRPr lang="en-US"/>
        </a:p>
      </dgm:t>
    </dgm:pt>
    <dgm:pt modelId="{C3AFA5CF-1637-4915-A676-A2C2A2AC193F}" type="sibTrans" cxnId="{8A2660B9-B777-4D0B-8796-604EFFA91DA6}">
      <dgm:prSet/>
      <dgm:spPr/>
      <dgm:t>
        <a:bodyPr/>
        <a:lstStyle/>
        <a:p>
          <a:endParaRPr lang="en-US"/>
        </a:p>
      </dgm:t>
    </dgm:pt>
    <dgm:pt modelId="{52BE6714-142E-48A7-A736-CB2ED5839ACE}">
      <dgm:prSet custT="1"/>
      <dgm:spPr/>
      <dgm:t>
        <a:bodyPr/>
        <a:lstStyle/>
        <a:p>
          <a:r>
            <a:rPr lang="hr-HR" sz="2600" dirty="0">
              <a:latin typeface="Verdana" panose="020B0604030504040204" pitchFamily="34" charset="0"/>
              <a:ea typeface="Verdana" panose="020B0604030504040204" pitchFamily="34" charset="0"/>
            </a:rPr>
            <a:t>3. Navedi neke prednosti i mane recikliranih agregata.</a:t>
          </a:r>
          <a:endParaRPr lang="en-US" sz="2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B346C0-759C-4E5B-A93E-C5C18EF79ACE}" type="parTrans" cxnId="{BE272632-0FED-455B-815B-38EB3068D9E8}">
      <dgm:prSet/>
      <dgm:spPr/>
      <dgm:t>
        <a:bodyPr/>
        <a:lstStyle/>
        <a:p>
          <a:endParaRPr lang="en-US"/>
        </a:p>
      </dgm:t>
    </dgm:pt>
    <dgm:pt modelId="{F6E3F841-5974-41D0-8AB8-D495A2206877}" type="sibTrans" cxnId="{BE272632-0FED-455B-815B-38EB3068D9E8}">
      <dgm:prSet/>
      <dgm:spPr/>
      <dgm:t>
        <a:bodyPr/>
        <a:lstStyle/>
        <a:p>
          <a:endParaRPr lang="en-US"/>
        </a:p>
      </dgm:t>
    </dgm:pt>
    <dgm:pt modelId="{36A01FCF-2B0A-483E-90EA-89A84893CD3A}" type="pres">
      <dgm:prSet presAssocID="{BEE15914-5DE1-420D-BA8E-6975B485C17C}" presName="linear" presStyleCnt="0">
        <dgm:presLayoutVars>
          <dgm:animLvl val="lvl"/>
          <dgm:resizeHandles val="exact"/>
        </dgm:presLayoutVars>
      </dgm:prSet>
      <dgm:spPr/>
    </dgm:pt>
    <dgm:pt modelId="{A2BD992D-43D3-40E4-B028-E1F8F669C8A1}" type="pres">
      <dgm:prSet presAssocID="{8DE1642A-F203-4EB8-9757-B31EBA16059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211C7BD-D719-4F78-A391-A98C7D820537}" type="pres">
      <dgm:prSet presAssocID="{5C63DBE1-84F5-4732-889D-136C98E67660}" presName="spacer" presStyleCnt="0"/>
      <dgm:spPr/>
    </dgm:pt>
    <dgm:pt modelId="{489BAA99-3C26-4F92-8639-1F74FABF68BA}" type="pres">
      <dgm:prSet presAssocID="{88AA561A-FCF1-40E2-9CD4-19325BAE8C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53894B-9CDB-469B-ADC0-D799CB07AE69}" type="pres">
      <dgm:prSet presAssocID="{C3AFA5CF-1637-4915-A676-A2C2A2AC193F}" presName="spacer" presStyleCnt="0"/>
      <dgm:spPr/>
    </dgm:pt>
    <dgm:pt modelId="{D9C206DB-C390-4762-943B-52F9613458D2}" type="pres">
      <dgm:prSet presAssocID="{52BE6714-142E-48A7-A736-CB2ED5839A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5A8207-D8D7-4696-AD2C-0397BDE13E20}" srcId="{BEE15914-5DE1-420D-BA8E-6975B485C17C}" destId="{8DE1642A-F203-4EB8-9757-B31EBA16059E}" srcOrd="0" destOrd="0" parTransId="{EFF5AF10-6C5D-423C-B04C-016A83BC1C6C}" sibTransId="{5C63DBE1-84F5-4732-889D-136C98E67660}"/>
    <dgm:cxn modelId="{3099D718-CC1D-4675-97D1-883912494863}" type="presOf" srcId="{88AA561A-FCF1-40E2-9CD4-19325BAE8C28}" destId="{489BAA99-3C26-4F92-8639-1F74FABF68BA}" srcOrd="0" destOrd="0" presId="urn:microsoft.com/office/officeart/2005/8/layout/vList2"/>
    <dgm:cxn modelId="{BE272632-0FED-455B-815B-38EB3068D9E8}" srcId="{BEE15914-5DE1-420D-BA8E-6975B485C17C}" destId="{52BE6714-142E-48A7-A736-CB2ED5839ACE}" srcOrd="2" destOrd="0" parTransId="{E8B346C0-759C-4E5B-A93E-C5C18EF79ACE}" sibTransId="{F6E3F841-5974-41D0-8AB8-D495A2206877}"/>
    <dgm:cxn modelId="{6B507964-1A94-4D6A-AF9F-9A396C9C35C3}" type="presOf" srcId="{52BE6714-142E-48A7-A736-CB2ED5839ACE}" destId="{D9C206DB-C390-4762-943B-52F9613458D2}" srcOrd="0" destOrd="0" presId="urn:microsoft.com/office/officeart/2005/8/layout/vList2"/>
    <dgm:cxn modelId="{CC5AB647-23BA-4DC6-BA52-39F113587399}" type="presOf" srcId="{8DE1642A-F203-4EB8-9757-B31EBA16059E}" destId="{A2BD992D-43D3-40E4-B028-E1F8F669C8A1}" srcOrd="0" destOrd="0" presId="urn:microsoft.com/office/officeart/2005/8/layout/vList2"/>
    <dgm:cxn modelId="{8A2660B9-B777-4D0B-8796-604EFFA91DA6}" srcId="{BEE15914-5DE1-420D-BA8E-6975B485C17C}" destId="{88AA561A-FCF1-40E2-9CD4-19325BAE8C28}" srcOrd="1" destOrd="0" parTransId="{27143F45-420F-4F9D-94BE-88A626C8683D}" sibTransId="{C3AFA5CF-1637-4915-A676-A2C2A2AC193F}"/>
    <dgm:cxn modelId="{251579C1-D226-417B-927A-17DA226F8FF1}" type="presOf" srcId="{BEE15914-5DE1-420D-BA8E-6975B485C17C}" destId="{36A01FCF-2B0A-483E-90EA-89A84893CD3A}" srcOrd="0" destOrd="0" presId="urn:microsoft.com/office/officeart/2005/8/layout/vList2"/>
    <dgm:cxn modelId="{2C305393-CD35-4CEA-AB7A-F31271657071}" type="presParOf" srcId="{36A01FCF-2B0A-483E-90EA-89A84893CD3A}" destId="{A2BD992D-43D3-40E4-B028-E1F8F669C8A1}" srcOrd="0" destOrd="0" presId="urn:microsoft.com/office/officeart/2005/8/layout/vList2"/>
    <dgm:cxn modelId="{B2AD7949-8D03-4C47-ADDC-4A96FC9DF246}" type="presParOf" srcId="{36A01FCF-2B0A-483E-90EA-89A84893CD3A}" destId="{8211C7BD-D719-4F78-A391-A98C7D820537}" srcOrd="1" destOrd="0" presId="urn:microsoft.com/office/officeart/2005/8/layout/vList2"/>
    <dgm:cxn modelId="{EE97FAF9-C267-47E7-8787-9B20079DA963}" type="presParOf" srcId="{36A01FCF-2B0A-483E-90EA-89A84893CD3A}" destId="{489BAA99-3C26-4F92-8639-1F74FABF68BA}" srcOrd="2" destOrd="0" presId="urn:microsoft.com/office/officeart/2005/8/layout/vList2"/>
    <dgm:cxn modelId="{E6ECCFA1-A728-4AD8-97B9-A43CA7C89D39}" type="presParOf" srcId="{36A01FCF-2B0A-483E-90EA-89A84893CD3A}" destId="{5353894B-9CDB-469B-ADC0-D799CB07AE69}" srcOrd="3" destOrd="0" presId="urn:microsoft.com/office/officeart/2005/8/layout/vList2"/>
    <dgm:cxn modelId="{FE1ECFCE-B80D-4492-BDBC-687BD7853225}" type="presParOf" srcId="{36A01FCF-2B0A-483E-90EA-89A84893CD3A}" destId="{D9C206DB-C390-4762-943B-52F9613458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7CB80C-9F70-4746-8FB9-F68745BCB0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B2B69-04AF-4E5C-ADAD-98D236FD25A9}">
      <dgm:prSet custT="1"/>
      <dgm:spPr/>
      <dgm:t>
        <a:bodyPr/>
        <a:lstStyle/>
        <a:p>
          <a:r>
            <a:rPr lang="hr-HR" sz="2400" dirty="0">
              <a:latin typeface="Verdana" panose="020B0604030504040204" pitchFamily="34" charset="0"/>
              <a:ea typeface="Verdana" panose="020B0604030504040204" pitchFamily="34" charset="0"/>
            </a:rPr>
            <a:t>Istraži postoji li građevina od recikliranog agregata u našoj domovini.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1F45EC-CED6-4A2B-AE4E-286444021286}" type="parTrans" cxnId="{8F0A3130-CE1B-4343-9A3B-B99A16D8CACC}">
      <dgm:prSet/>
      <dgm:spPr/>
      <dgm:t>
        <a:bodyPr/>
        <a:lstStyle/>
        <a:p>
          <a:endParaRPr lang="en-US"/>
        </a:p>
      </dgm:t>
    </dgm:pt>
    <dgm:pt modelId="{F37957F3-8304-4F64-89E6-AFEA3CAA5F2E}" type="sibTrans" cxnId="{8F0A3130-CE1B-4343-9A3B-B99A16D8CACC}">
      <dgm:prSet/>
      <dgm:spPr/>
      <dgm:t>
        <a:bodyPr/>
        <a:lstStyle/>
        <a:p>
          <a:endParaRPr lang="en-US"/>
        </a:p>
      </dgm:t>
    </dgm:pt>
    <dgm:pt modelId="{58F46394-8D65-4CC6-AC2C-576624E20E56}">
      <dgm:prSet custT="1"/>
      <dgm:spPr/>
      <dgm:t>
        <a:bodyPr/>
        <a:lstStyle/>
        <a:p>
          <a:r>
            <a:rPr lang="hr-HR" sz="2400" dirty="0">
              <a:latin typeface="Verdana" panose="020B0604030504040204" pitchFamily="34" charset="0"/>
              <a:ea typeface="Verdana" panose="020B0604030504040204" pitchFamily="34" charset="0"/>
            </a:rPr>
            <a:t>Istraži postoje li još neki materijali (koji su otpadni materijali, ali ne nužno porijeklom iz građevinske industrije) kojima možemo zamijeniti udio agregata u betonskoj mješavini? 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49A956A-A8CF-404B-97B5-7490D0D85E2C}" type="parTrans" cxnId="{0E185084-B8A3-43B4-89DA-C614D877C6C7}">
      <dgm:prSet/>
      <dgm:spPr/>
      <dgm:t>
        <a:bodyPr/>
        <a:lstStyle/>
        <a:p>
          <a:endParaRPr lang="en-US"/>
        </a:p>
      </dgm:t>
    </dgm:pt>
    <dgm:pt modelId="{857C4462-664A-4852-86BF-304B02CBD37B}" type="sibTrans" cxnId="{0E185084-B8A3-43B4-89DA-C614D877C6C7}">
      <dgm:prSet/>
      <dgm:spPr/>
      <dgm:t>
        <a:bodyPr/>
        <a:lstStyle/>
        <a:p>
          <a:endParaRPr lang="en-US"/>
        </a:p>
      </dgm:t>
    </dgm:pt>
    <dgm:pt modelId="{FF03C3A7-AE60-43DF-88E5-BBA290A402B0}">
      <dgm:prSet custT="1"/>
      <dgm:spPr/>
      <dgm:t>
        <a:bodyPr/>
        <a:lstStyle/>
        <a:p>
          <a:pPr algn="just"/>
          <a:r>
            <a:rPr lang="hr-HR" sz="2400" dirty="0">
              <a:latin typeface="Verdana" panose="020B0604030504040204" pitchFamily="34" charset="0"/>
              <a:ea typeface="Verdana" panose="020B0604030504040204" pitchFamily="34" charset="0"/>
            </a:rPr>
            <a:t>Istraži koliko se poduzeća u Hrvatskoj bavi recikliranjem građevinskog otpada.</a:t>
          </a:r>
          <a:endParaRPr lang="en-US" sz="2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C32888-A48F-41CD-9F8D-F8BC94D61CB0}" type="parTrans" cxnId="{0BFA7B58-5B16-415F-99B6-6FF7E77636BE}">
      <dgm:prSet/>
      <dgm:spPr/>
      <dgm:t>
        <a:bodyPr/>
        <a:lstStyle/>
        <a:p>
          <a:endParaRPr lang="en-US"/>
        </a:p>
      </dgm:t>
    </dgm:pt>
    <dgm:pt modelId="{671BA0F1-97BD-4875-924C-45A277ADB4FA}" type="sibTrans" cxnId="{0BFA7B58-5B16-415F-99B6-6FF7E77636BE}">
      <dgm:prSet/>
      <dgm:spPr/>
      <dgm:t>
        <a:bodyPr/>
        <a:lstStyle/>
        <a:p>
          <a:endParaRPr lang="en-US"/>
        </a:p>
      </dgm:t>
    </dgm:pt>
    <dgm:pt modelId="{98EB8869-682B-4B3F-8F45-27ECDA23F136}" type="pres">
      <dgm:prSet presAssocID="{2F7CB80C-9F70-4746-8FB9-F68745BCB041}" presName="vert0" presStyleCnt="0">
        <dgm:presLayoutVars>
          <dgm:dir/>
          <dgm:animOne val="branch"/>
          <dgm:animLvl val="lvl"/>
        </dgm:presLayoutVars>
      </dgm:prSet>
      <dgm:spPr/>
    </dgm:pt>
    <dgm:pt modelId="{31A46260-6DF9-4AF3-95C0-A62F0728F659}" type="pres">
      <dgm:prSet presAssocID="{ED4B2B69-04AF-4E5C-ADAD-98D236FD25A9}" presName="thickLine" presStyleLbl="alignNode1" presStyleIdx="0" presStyleCnt="3"/>
      <dgm:spPr/>
    </dgm:pt>
    <dgm:pt modelId="{30D0FA01-3471-403A-A480-BCFB080A8220}" type="pres">
      <dgm:prSet presAssocID="{ED4B2B69-04AF-4E5C-ADAD-98D236FD25A9}" presName="horz1" presStyleCnt="0"/>
      <dgm:spPr/>
    </dgm:pt>
    <dgm:pt modelId="{0B4C4E08-7EF3-43EA-8C73-EC5348D124A1}" type="pres">
      <dgm:prSet presAssocID="{ED4B2B69-04AF-4E5C-ADAD-98D236FD25A9}" presName="tx1" presStyleLbl="revTx" presStyleIdx="0" presStyleCnt="3"/>
      <dgm:spPr/>
    </dgm:pt>
    <dgm:pt modelId="{5AD51167-05C1-4094-96C7-B9E82184A1C6}" type="pres">
      <dgm:prSet presAssocID="{ED4B2B69-04AF-4E5C-ADAD-98D236FD25A9}" presName="vert1" presStyleCnt="0"/>
      <dgm:spPr/>
    </dgm:pt>
    <dgm:pt modelId="{747DEB98-9B98-4C47-A3A9-E9274CCC3A49}" type="pres">
      <dgm:prSet presAssocID="{58F46394-8D65-4CC6-AC2C-576624E20E56}" presName="thickLine" presStyleLbl="alignNode1" presStyleIdx="1" presStyleCnt="3"/>
      <dgm:spPr/>
    </dgm:pt>
    <dgm:pt modelId="{0636284D-844F-491D-B6C0-708FB6D5E5EF}" type="pres">
      <dgm:prSet presAssocID="{58F46394-8D65-4CC6-AC2C-576624E20E56}" presName="horz1" presStyleCnt="0"/>
      <dgm:spPr/>
    </dgm:pt>
    <dgm:pt modelId="{4DDDA05B-3AC2-412E-8D4A-6026F7793278}" type="pres">
      <dgm:prSet presAssocID="{58F46394-8D65-4CC6-AC2C-576624E20E56}" presName="tx1" presStyleLbl="revTx" presStyleIdx="1" presStyleCnt="3"/>
      <dgm:spPr/>
    </dgm:pt>
    <dgm:pt modelId="{43029BFF-9231-4DE4-9169-66CCB9EFE7B7}" type="pres">
      <dgm:prSet presAssocID="{58F46394-8D65-4CC6-AC2C-576624E20E56}" presName="vert1" presStyleCnt="0"/>
      <dgm:spPr/>
    </dgm:pt>
    <dgm:pt modelId="{EDE24C64-B9DE-42BD-B1B4-B04A612A5D7F}" type="pres">
      <dgm:prSet presAssocID="{FF03C3A7-AE60-43DF-88E5-BBA290A402B0}" presName="thickLine" presStyleLbl="alignNode1" presStyleIdx="2" presStyleCnt="3"/>
      <dgm:spPr/>
    </dgm:pt>
    <dgm:pt modelId="{4F06080B-7962-49A7-99EE-6795697472C3}" type="pres">
      <dgm:prSet presAssocID="{FF03C3A7-AE60-43DF-88E5-BBA290A402B0}" presName="horz1" presStyleCnt="0"/>
      <dgm:spPr/>
    </dgm:pt>
    <dgm:pt modelId="{A974820B-61E8-4157-A1B3-6FAC0E044BF8}" type="pres">
      <dgm:prSet presAssocID="{FF03C3A7-AE60-43DF-88E5-BBA290A402B0}" presName="tx1" presStyleLbl="revTx" presStyleIdx="2" presStyleCnt="3"/>
      <dgm:spPr/>
    </dgm:pt>
    <dgm:pt modelId="{CB90A5F3-A801-4052-906D-F5B279D6318A}" type="pres">
      <dgm:prSet presAssocID="{FF03C3A7-AE60-43DF-88E5-BBA290A402B0}" presName="vert1" presStyleCnt="0"/>
      <dgm:spPr/>
    </dgm:pt>
  </dgm:ptLst>
  <dgm:cxnLst>
    <dgm:cxn modelId="{8F0A3130-CE1B-4343-9A3B-B99A16D8CACC}" srcId="{2F7CB80C-9F70-4746-8FB9-F68745BCB041}" destId="{ED4B2B69-04AF-4E5C-ADAD-98D236FD25A9}" srcOrd="0" destOrd="0" parTransId="{581F45EC-CED6-4A2B-AE4E-286444021286}" sibTransId="{F37957F3-8304-4F64-89E6-AFEA3CAA5F2E}"/>
    <dgm:cxn modelId="{17551E61-55E1-4434-8EA2-DE3CCD995374}" type="presOf" srcId="{58F46394-8D65-4CC6-AC2C-576624E20E56}" destId="{4DDDA05B-3AC2-412E-8D4A-6026F7793278}" srcOrd="0" destOrd="0" presId="urn:microsoft.com/office/officeart/2008/layout/LinedList"/>
    <dgm:cxn modelId="{C3355242-F203-4ABE-BB63-B2833886637E}" type="presOf" srcId="{ED4B2B69-04AF-4E5C-ADAD-98D236FD25A9}" destId="{0B4C4E08-7EF3-43EA-8C73-EC5348D124A1}" srcOrd="0" destOrd="0" presId="urn:microsoft.com/office/officeart/2008/layout/LinedList"/>
    <dgm:cxn modelId="{0BFA7B58-5B16-415F-99B6-6FF7E77636BE}" srcId="{2F7CB80C-9F70-4746-8FB9-F68745BCB041}" destId="{FF03C3A7-AE60-43DF-88E5-BBA290A402B0}" srcOrd="2" destOrd="0" parTransId="{64C32888-A48F-41CD-9F8D-F8BC94D61CB0}" sibTransId="{671BA0F1-97BD-4875-924C-45A277ADB4FA}"/>
    <dgm:cxn modelId="{0E185084-B8A3-43B4-89DA-C614D877C6C7}" srcId="{2F7CB80C-9F70-4746-8FB9-F68745BCB041}" destId="{58F46394-8D65-4CC6-AC2C-576624E20E56}" srcOrd="1" destOrd="0" parTransId="{A49A956A-A8CF-404B-97B5-7490D0D85E2C}" sibTransId="{857C4462-664A-4852-86BF-304B02CBD37B}"/>
    <dgm:cxn modelId="{E6349188-9CAD-4772-93FF-67C0B06A1EBF}" type="presOf" srcId="{FF03C3A7-AE60-43DF-88E5-BBA290A402B0}" destId="{A974820B-61E8-4157-A1B3-6FAC0E044BF8}" srcOrd="0" destOrd="0" presId="urn:microsoft.com/office/officeart/2008/layout/LinedList"/>
    <dgm:cxn modelId="{618ECEC1-6DB5-4EBA-9205-61AA6F8CD23B}" type="presOf" srcId="{2F7CB80C-9F70-4746-8FB9-F68745BCB041}" destId="{98EB8869-682B-4B3F-8F45-27ECDA23F136}" srcOrd="0" destOrd="0" presId="urn:microsoft.com/office/officeart/2008/layout/LinedList"/>
    <dgm:cxn modelId="{2D914C1F-142D-4C12-BA9D-0B0C83F98B66}" type="presParOf" srcId="{98EB8869-682B-4B3F-8F45-27ECDA23F136}" destId="{31A46260-6DF9-4AF3-95C0-A62F0728F659}" srcOrd="0" destOrd="0" presId="urn:microsoft.com/office/officeart/2008/layout/LinedList"/>
    <dgm:cxn modelId="{7C3E1B80-4CE0-4928-B882-6B340D40FB86}" type="presParOf" srcId="{98EB8869-682B-4B3F-8F45-27ECDA23F136}" destId="{30D0FA01-3471-403A-A480-BCFB080A8220}" srcOrd="1" destOrd="0" presId="urn:microsoft.com/office/officeart/2008/layout/LinedList"/>
    <dgm:cxn modelId="{DAC57CB2-795A-4CB4-98CB-F2F62F523FD1}" type="presParOf" srcId="{30D0FA01-3471-403A-A480-BCFB080A8220}" destId="{0B4C4E08-7EF3-43EA-8C73-EC5348D124A1}" srcOrd="0" destOrd="0" presId="urn:microsoft.com/office/officeart/2008/layout/LinedList"/>
    <dgm:cxn modelId="{408ECB57-0428-449C-8489-A92FB30B45FA}" type="presParOf" srcId="{30D0FA01-3471-403A-A480-BCFB080A8220}" destId="{5AD51167-05C1-4094-96C7-B9E82184A1C6}" srcOrd="1" destOrd="0" presId="urn:microsoft.com/office/officeart/2008/layout/LinedList"/>
    <dgm:cxn modelId="{879EF493-397A-41E1-9261-EE8252826873}" type="presParOf" srcId="{98EB8869-682B-4B3F-8F45-27ECDA23F136}" destId="{747DEB98-9B98-4C47-A3A9-E9274CCC3A49}" srcOrd="2" destOrd="0" presId="urn:microsoft.com/office/officeart/2008/layout/LinedList"/>
    <dgm:cxn modelId="{6CAF1A25-9785-45AA-83F3-C10B0BE62BC3}" type="presParOf" srcId="{98EB8869-682B-4B3F-8F45-27ECDA23F136}" destId="{0636284D-844F-491D-B6C0-708FB6D5E5EF}" srcOrd="3" destOrd="0" presId="urn:microsoft.com/office/officeart/2008/layout/LinedList"/>
    <dgm:cxn modelId="{4D32701F-9847-4F8C-9981-7DC7570473C6}" type="presParOf" srcId="{0636284D-844F-491D-B6C0-708FB6D5E5EF}" destId="{4DDDA05B-3AC2-412E-8D4A-6026F7793278}" srcOrd="0" destOrd="0" presId="urn:microsoft.com/office/officeart/2008/layout/LinedList"/>
    <dgm:cxn modelId="{81BF5CE9-D711-453F-932C-5CE399593581}" type="presParOf" srcId="{0636284D-844F-491D-B6C0-708FB6D5E5EF}" destId="{43029BFF-9231-4DE4-9169-66CCB9EFE7B7}" srcOrd="1" destOrd="0" presId="urn:microsoft.com/office/officeart/2008/layout/LinedList"/>
    <dgm:cxn modelId="{C055EB1A-93D8-4590-832E-50C277C0FED4}" type="presParOf" srcId="{98EB8869-682B-4B3F-8F45-27ECDA23F136}" destId="{EDE24C64-B9DE-42BD-B1B4-B04A612A5D7F}" srcOrd="4" destOrd="0" presId="urn:microsoft.com/office/officeart/2008/layout/LinedList"/>
    <dgm:cxn modelId="{CADD0F67-E4D8-4F20-AE22-169B65CA5543}" type="presParOf" srcId="{98EB8869-682B-4B3F-8F45-27ECDA23F136}" destId="{4F06080B-7962-49A7-99EE-6795697472C3}" srcOrd="5" destOrd="0" presId="urn:microsoft.com/office/officeart/2008/layout/LinedList"/>
    <dgm:cxn modelId="{80ADC32D-0EC1-4633-8AF7-854F3379EAE3}" type="presParOf" srcId="{4F06080B-7962-49A7-99EE-6795697472C3}" destId="{A974820B-61E8-4157-A1B3-6FAC0E044BF8}" srcOrd="0" destOrd="0" presId="urn:microsoft.com/office/officeart/2008/layout/LinedList"/>
    <dgm:cxn modelId="{B53DF4A8-1F3F-4F94-8F39-AFA5E55D49CD}" type="presParOf" srcId="{4F06080B-7962-49A7-99EE-6795697472C3}" destId="{CB90A5F3-A801-4052-906D-F5B279D631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58966-3AC1-403F-BDCE-637102A9362C}">
      <dsp:nvSpPr>
        <dsp:cNvPr id="0" name=""/>
        <dsp:cNvSpPr/>
      </dsp:nvSpPr>
      <dsp:spPr>
        <a:xfrm>
          <a:off x="0" y="940115"/>
          <a:ext cx="3361217" cy="2134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2EAB4-62E1-4307-A452-FBD85A4D26E1}">
      <dsp:nvSpPr>
        <dsp:cNvPr id="0" name=""/>
        <dsp:cNvSpPr/>
      </dsp:nvSpPr>
      <dsp:spPr>
        <a:xfrm>
          <a:off x="373468" y="1294910"/>
          <a:ext cx="3361217" cy="2134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Osnovni</a:t>
          </a:r>
          <a:r>
            <a:rPr lang="en-US" sz="2400" kern="1200" dirty="0"/>
            <a:t> </a:t>
          </a:r>
          <a:r>
            <a:rPr lang="en-US" sz="2400" kern="1200" dirty="0" err="1"/>
            <a:t>materijal</a:t>
          </a:r>
          <a:r>
            <a:rPr lang="en-US" sz="2400" kern="1200" dirty="0"/>
            <a:t> u </a:t>
          </a:r>
          <a:r>
            <a:rPr lang="en-US" sz="2400" kern="1200" dirty="0" err="1"/>
            <a:t>građevinarstvu</a:t>
          </a:r>
          <a:r>
            <a:rPr lang="en-US" sz="2400" kern="1200" dirty="0"/>
            <a:t> je </a:t>
          </a:r>
          <a:r>
            <a:rPr lang="en-US" sz="2400" kern="1200" dirty="0" err="1"/>
            <a:t>beton</a:t>
          </a:r>
          <a:r>
            <a:rPr lang="en-US" sz="2400" kern="1200" dirty="0"/>
            <a:t>, a </a:t>
          </a:r>
          <a:r>
            <a:rPr lang="en-US" sz="2400" kern="1200" dirty="0" err="1"/>
            <a:t>njegovi</a:t>
          </a:r>
          <a:r>
            <a:rPr lang="en-US" sz="2400" kern="1200" dirty="0"/>
            <a:t> </a:t>
          </a:r>
          <a:r>
            <a:rPr lang="en-US" sz="2400" kern="1200" dirty="0" err="1"/>
            <a:t>sastojci</a:t>
          </a:r>
          <a:r>
            <a:rPr lang="en-US" sz="2400" kern="1200" dirty="0"/>
            <a:t> </a:t>
          </a:r>
          <a:r>
            <a:rPr lang="en-US" sz="2400" kern="1200" dirty="0" err="1"/>
            <a:t>su</a:t>
          </a:r>
          <a:r>
            <a:rPr lang="en-US" sz="2400" kern="1200" dirty="0"/>
            <a:t> cement, </a:t>
          </a:r>
          <a:r>
            <a:rPr lang="en-US" sz="2400" kern="1200" dirty="0" err="1"/>
            <a:t>agregat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voda</a:t>
          </a:r>
          <a:r>
            <a:rPr lang="en-US" sz="2400" kern="1200" dirty="0"/>
            <a:t> </a:t>
          </a:r>
          <a:r>
            <a:rPr lang="en-US" sz="2400" kern="1200" dirty="0" err="1"/>
            <a:t>te</a:t>
          </a:r>
          <a:r>
            <a:rPr lang="en-US" sz="2400" kern="1200" dirty="0"/>
            <a:t> </a:t>
          </a:r>
          <a:r>
            <a:rPr lang="en-US" sz="2400" kern="1200" dirty="0" err="1"/>
            <a:t>svaki</a:t>
          </a:r>
          <a:r>
            <a:rPr lang="en-US" sz="2400" kern="1200" dirty="0"/>
            <a:t> od </a:t>
          </a:r>
          <a:r>
            <a:rPr lang="en-US" sz="2400" kern="1200" dirty="0" err="1"/>
            <a:t>njih</a:t>
          </a:r>
          <a:r>
            <a:rPr lang="en-US" sz="2400" kern="1200" dirty="0"/>
            <a:t> </a:t>
          </a:r>
          <a:r>
            <a:rPr lang="en-US" sz="2400" b="1" kern="1200" dirty="0" err="1"/>
            <a:t>ima</a:t>
          </a:r>
          <a:r>
            <a:rPr lang="en-US" sz="2400" b="1" kern="1200" dirty="0"/>
            <a:t> </a:t>
          </a:r>
          <a:r>
            <a:rPr lang="en-US" sz="2400" b="1" kern="1200" dirty="0" err="1"/>
            <a:t>velik</a:t>
          </a:r>
          <a:r>
            <a:rPr lang="en-US" sz="2400" b="1" kern="1200" dirty="0"/>
            <a:t> </a:t>
          </a:r>
          <a:r>
            <a:rPr lang="en-US" sz="2400" b="1" kern="1200" dirty="0" err="1"/>
            <a:t>utjecaj</a:t>
          </a:r>
          <a:r>
            <a:rPr lang="en-US" sz="2400" b="1" kern="1200" dirty="0"/>
            <a:t> </a:t>
          </a:r>
          <a:r>
            <a:rPr lang="en-US" sz="2400" b="1" kern="1200" dirty="0" err="1"/>
            <a:t>na</a:t>
          </a:r>
          <a:r>
            <a:rPr lang="en-US" sz="2400" b="1" kern="1200" dirty="0"/>
            <a:t> </a:t>
          </a:r>
          <a:r>
            <a:rPr lang="en-US" sz="2400" b="1" kern="1200" dirty="0" err="1"/>
            <a:t>okoliš</a:t>
          </a:r>
          <a:r>
            <a:rPr lang="en-US" sz="2400" b="1" kern="1200" dirty="0"/>
            <a:t>. </a:t>
          </a:r>
          <a:endParaRPr lang="en-US" sz="2400" kern="1200" dirty="0"/>
        </a:p>
      </dsp:txBody>
      <dsp:txXfrm>
        <a:off x="435982" y="1357424"/>
        <a:ext cx="3236189" cy="2009345"/>
      </dsp:txXfrm>
    </dsp:sp>
    <dsp:sp modelId="{59524B32-BAC8-4C71-BAE8-1317D330FC29}">
      <dsp:nvSpPr>
        <dsp:cNvPr id="0" name=""/>
        <dsp:cNvSpPr/>
      </dsp:nvSpPr>
      <dsp:spPr>
        <a:xfrm>
          <a:off x="4092424" y="925110"/>
          <a:ext cx="3361217" cy="2134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5FC6F-8148-4F43-9973-CB9A2DBF987E}">
      <dsp:nvSpPr>
        <dsp:cNvPr id="0" name=""/>
        <dsp:cNvSpPr/>
      </dsp:nvSpPr>
      <dsp:spPr>
        <a:xfrm>
          <a:off x="4465892" y="1279905"/>
          <a:ext cx="3361217" cy="2134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Proizvodnja</a:t>
          </a:r>
          <a:r>
            <a:rPr lang="en-US" sz="2400" b="1" kern="1200" dirty="0"/>
            <a:t> </a:t>
          </a:r>
          <a:r>
            <a:rPr lang="en-US" sz="2400" b="1" kern="1200" dirty="0" err="1"/>
            <a:t>cementa</a:t>
          </a:r>
          <a:r>
            <a:rPr lang="en-US" sz="2400" b="1" kern="1200" dirty="0"/>
            <a:t> </a:t>
          </a:r>
          <a:r>
            <a:rPr lang="en-US" sz="2400" kern="1200" dirty="0" err="1"/>
            <a:t>rezultira</a:t>
          </a:r>
          <a:r>
            <a:rPr lang="en-US" sz="2400" kern="1200" dirty="0"/>
            <a:t> </a:t>
          </a:r>
          <a:r>
            <a:rPr lang="en-US" sz="2400" kern="1200" dirty="0" err="1"/>
            <a:t>velikom</a:t>
          </a:r>
          <a:r>
            <a:rPr lang="en-US" sz="2400" kern="1200" dirty="0"/>
            <a:t> </a:t>
          </a:r>
          <a:r>
            <a:rPr lang="en-US" sz="2400" kern="1200" dirty="0" err="1"/>
            <a:t>potrošnjom</a:t>
          </a:r>
          <a:r>
            <a:rPr lang="en-US" sz="2400" kern="1200" dirty="0"/>
            <a:t> </a:t>
          </a:r>
          <a:r>
            <a:rPr lang="en-US" sz="2400" kern="1200" dirty="0" err="1"/>
            <a:t>energije</a:t>
          </a:r>
          <a:r>
            <a:rPr lang="en-US" sz="2400" kern="1200" dirty="0"/>
            <a:t> </a:t>
          </a:r>
          <a:r>
            <a:rPr lang="en-US" sz="2400" kern="1200" dirty="0" err="1"/>
            <a:t>i</a:t>
          </a:r>
          <a:r>
            <a:rPr lang="en-US" sz="2400" kern="1200" dirty="0"/>
            <a:t> </a:t>
          </a:r>
          <a:r>
            <a:rPr lang="en-US" sz="2400" kern="1200" dirty="0" err="1"/>
            <a:t>emisije</a:t>
          </a:r>
          <a:r>
            <a:rPr lang="en-US" sz="2400" kern="1200" dirty="0"/>
            <a:t> </a:t>
          </a:r>
          <a:r>
            <a:rPr lang="en-US" sz="2400" b="1" kern="1200" dirty="0" err="1"/>
            <a:t>ugljičnog</a:t>
          </a:r>
          <a:r>
            <a:rPr lang="en-US" sz="2400" b="1" kern="1200" dirty="0"/>
            <a:t> </a:t>
          </a:r>
          <a:r>
            <a:rPr lang="en-US" sz="2400" b="1" kern="1200" dirty="0" err="1"/>
            <a:t>dioksida</a:t>
          </a:r>
          <a:r>
            <a:rPr lang="hr-HR" sz="2400" b="1" kern="1200" dirty="0"/>
            <a:t>.</a:t>
          </a:r>
          <a:endParaRPr lang="en-US" sz="2400" kern="1200" dirty="0"/>
        </a:p>
      </dsp:txBody>
      <dsp:txXfrm>
        <a:off x="4528406" y="1342419"/>
        <a:ext cx="3236189" cy="2009345"/>
      </dsp:txXfrm>
    </dsp:sp>
    <dsp:sp modelId="{BFA31D88-C850-4534-9AFD-6387C5EE3ABD}">
      <dsp:nvSpPr>
        <dsp:cNvPr id="0" name=""/>
        <dsp:cNvSpPr/>
      </dsp:nvSpPr>
      <dsp:spPr>
        <a:xfrm>
          <a:off x="8216309" y="940115"/>
          <a:ext cx="3361217" cy="2134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57E6F-6832-4783-8FC9-1B4CCD888305}">
      <dsp:nvSpPr>
        <dsp:cNvPr id="0" name=""/>
        <dsp:cNvSpPr/>
      </dsp:nvSpPr>
      <dsp:spPr>
        <a:xfrm>
          <a:off x="8589777" y="1294910"/>
          <a:ext cx="3361217" cy="2134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Zbog </a:t>
          </a:r>
          <a:r>
            <a:rPr lang="en-US" sz="2400" kern="1200" dirty="0" err="1"/>
            <a:t>globalno</a:t>
          </a:r>
          <a:r>
            <a:rPr lang="hr-HR" sz="2400" kern="1200" dirty="0"/>
            <a:t>g</a:t>
          </a:r>
          <a:r>
            <a:rPr lang="en-US" sz="2400" kern="1200" dirty="0"/>
            <a:t> </a:t>
          </a:r>
          <a:r>
            <a:rPr lang="en-US" sz="2400" kern="1200" dirty="0" err="1"/>
            <a:t>zatopljenj</a:t>
          </a:r>
          <a:r>
            <a:rPr lang="hr-HR" sz="2400" kern="1200" dirty="0"/>
            <a:t>a</a:t>
          </a:r>
          <a:r>
            <a:rPr lang="en-US" sz="2400" kern="1200" dirty="0"/>
            <a:t> </a:t>
          </a:r>
          <a:r>
            <a:rPr lang="en-US" sz="2400" kern="1200" dirty="0" err="1"/>
            <a:t>potrebno</a:t>
          </a:r>
          <a:r>
            <a:rPr lang="en-US" sz="2400" kern="1200" dirty="0"/>
            <a:t> </a:t>
          </a:r>
          <a:r>
            <a:rPr lang="hr-HR" sz="2400" kern="1200" dirty="0"/>
            <a:t>je</a:t>
          </a:r>
          <a:r>
            <a:rPr lang="en-US" sz="2400" kern="1200" dirty="0"/>
            <a:t> </a:t>
          </a:r>
          <a:r>
            <a:rPr lang="en-US" sz="2400" b="1" kern="1200" dirty="0" err="1"/>
            <a:t>smanjiti</a:t>
          </a:r>
          <a:r>
            <a:rPr lang="en-US" sz="2400" b="1" kern="1200" dirty="0"/>
            <a:t> </a:t>
          </a:r>
          <a:r>
            <a:rPr lang="en-US" sz="2400" b="1" kern="1200" dirty="0" err="1"/>
            <a:t>količinu</a:t>
          </a:r>
          <a:r>
            <a:rPr lang="en-US" sz="2400" b="1" kern="1200" dirty="0"/>
            <a:t> </a:t>
          </a:r>
          <a:r>
            <a:rPr lang="en-US" sz="2400" b="1" kern="1200" dirty="0" err="1"/>
            <a:t>ugljikovog</a:t>
          </a:r>
          <a:r>
            <a:rPr lang="en-US" sz="2400" b="1" kern="1200" dirty="0"/>
            <a:t> </a:t>
          </a:r>
          <a:r>
            <a:rPr lang="en-US" sz="2400" b="1" kern="1200" dirty="0" err="1"/>
            <a:t>dioksida</a:t>
          </a:r>
          <a:r>
            <a:rPr lang="en-US" sz="2400" b="1" kern="1200" dirty="0"/>
            <a:t> u </a:t>
          </a:r>
          <a:r>
            <a:rPr lang="en-US" sz="2400" b="1" kern="1200" dirty="0" err="1"/>
            <a:t>atmosferi</a:t>
          </a:r>
          <a:r>
            <a:rPr lang="hr-HR" sz="2400" b="1" kern="1200" dirty="0"/>
            <a:t>.</a:t>
          </a:r>
          <a:endParaRPr lang="en-US" sz="2400" kern="1200" dirty="0"/>
        </a:p>
      </dsp:txBody>
      <dsp:txXfrm>
        <a:off x="8652291" y="1357424"/>
        <a:ext cx="3236189" cy="200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309E2-E812-491A-BC5F-E969070BB970}">
      <dsp:nvSpPr>
        <dsp:cNvPr id="0" name=""/>
        <dsp:cNvSpPr/>
      </dsp:nvSpPr>
      <dsp:spPr>
        <a:xfrm>
          <a:off x="0" y="189"/>
          <a:ext cx="6367886" cy="168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Zakonodavstva diljem svijeta pozivaju svoje zemlje članice da </a:t>
          </a:r>
          <a:r>
            <a:rPr lang="hr-HR" sz="2400" b="1" kern="1200" dirty="0"/>
            <a:t>recikliraju sve više građevinskog otpada i otpada od rušenja.</a:t>
          </a:r>
          <a:endParaRPr lang="en-US" sz="500" b="1" kern="1200" dirty="0"/>
        </a:p>
      </dsp:txBody>
      <dsp:txXfrm>
        <a:off x="82038" y="82227"/>
        <a:ext cx="6203810" cy="1516484"/>
      </dsp:txXfrm>
    </dsp:sp>
    <dsp:sp modelId="{278EB358-D209-40A7-9464-AD5EF62CCFC3}">
      <dsp:nvSpPr>
        <dsp:cNvPr id="0" name=""/>
        <dsp:cNvSpPr/>
      </dsp:nvSpPr>
      <dsp:spPr>
        <a:xfrm>
          <a:off x="0" y="1694910"/>
          <a:ext cx="6367886" cy="168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Taj materijal možemo ponovo koristiti: reciklirati, no kako bi se </a:t>
          </a:r>
          <a:r>
            <a:rPr lang="hr-HR" sz="2400" b="1" kern="1200" dirty="0"/>
            <a:t>otpad </a:t>
          </a:r>
          <a:r>
            <a:rPr lang="hr-HR" sz="2400" kern="1200" dirty="0"/>
            <a:t>mogao koristiti kao nova sirovina </a:t>
          </a:r>
          <a:r>
            <a:rPr lang="hr-HR" sz="2400" b="1" kern="1200" dirty="0"/>
            <a:t>mora zadovoljiti ekološke i tehničke standarde.</a:t>
          </a:r>
          <a:r>
            <a:rPr lang="hr-HR" sz="2400" kern="1200" dirty="0"/>
            <a:t> </a:t>
          </a:r>
          <a:endParaRPr lang="en-US" sz="2400" kern="1200" dirty="0"/>
        </a:p>
      </dsp:txBody>
      <dsp:txXfrm>
        <a:off x="82038" y="1776948"/>
        <a:ext cx="6203810" cy="1516484"/>
      </dsp:txXfrm>
    </dsp:sp>
    <dsp:sp modelId="{63E6078C-900B-4590-AF4B-96D18CD74D2B}">
      <dsp:nvSpPr>
        <dsp:cNvPr id="0" name=""/>
        <dsp:cNvSpPr/>
      </dsp:nvSpPr>
      <dsp:spPr>
        <a:xfrm>
          <a:off x="0" y="3389632"/>
          <a:ext cx="6367886" cy="1680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Hrvatska je preuzela niz </a:t>
          </a:r>
          <a:r>
            <a:rPr lang="hr-HR" sz="2400" b="1" kern="1200" dirty="0"/>
            <a:t>europskih norma </a:t>
          </a:r>
          <a:r>
            <a:rPr lang="hr-HR" sz="2400" kern="1200" dirty="0"/>
            <a:t>iz područja agregata u kojima su </a:t>
          </a:r>
          <a:r>
            <a:rPr lang="hr-HR" sz="2400" b="1" kern="1200" dirty="0"/>
            <a:t>definirani zahtjevi za agregat</a:t>
          </a:r>
          <a:r>
            <a:rPr lang="hr-HR" sz="2400" kern="1200" dirty="0"/>
            <a:t>, a time i za reciklirani agregat. </a:t>
          </a:r>
          <a:endParaRPr lang="en-US" sz="2400" kern="1200" dirty="0"/>
        </a:p>
      </dsp:txBody>
      <dsp:txXfrm>
        <a:off x="82038" y="3471670"/>
        <a:ext cx="6203810" cy="1516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27DB-6200-4758-B04A-D69044E8F44C}">
      <dsp:nvSpPr>
        <dsp:cNvPr id="0" name=""/>
        <dsp:cNvSpPr/>
      </dsp:nvSpPr>
      <dsp:spPr>
        <a:xfrm>
          <a:off x="4571946" y="1326698"/>
          <a:ext cx="2513914" cy="251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Verdana" panose="020B0604030504040204" pitchFamily="34" charset="0"/>
              <a:ea typeface="Verdana" panose="020B0604030504040204" pitchFamily="34" charset="0"/>
            </a:rPr>
            <a:t>Beton s recikliranom opekom ima relativno manju tlačnu čvrstoću od betona s prirodnim agregatom.</a:t>
          </a:r>
          <a:endParaRPr lang="en-US" sz="2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71946" y="1326698"/>
        <a:ext cx="2513914" cy="2513914"/>
      </dsp:txXfrm>
    </dsp:sp>
    <dsp:sp modelId="{19FA242B-B71B-4BF3-9669-4D633E52DA5D}">
      <dsp:nvSpPr>
        <dsp:cNvPr id="0" name=""/>
        <dsp:cNvSpPr/>
      </dsp:nvSpPr>
      <dsp:spPr>
        <a:xfrm>
          <a:off x="1276623" y="123247"/>
          <a:ext cx="5170819" cy="5170819"/>
        </a:xfrm>
        <a:prstGeom prst="circularArrow">
          <a:avLst>
            <a:gd name="adj1" fmla="val 9480"/>
            <a:gd name="adj2" fmla="val 684735"/>
            <a:gd name="adj3" fmla="val 7594754"/>
            <a:gd name="adj4" fmla="val 2456706"/>
            <a:gd name="adj5" fmla="val 11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9D6C9-F19F-44E9-A8C2-D0C22E4F2FE0}">
      <dsp:nvSpPr>
        <dsp:cNvPr id="0" name=""/>
        <dsp:cNvSpPr/>
      </dsp:nvSpPr>
      <dsp:spPr>
        <a:xfrm>
          <a:off x="577563" y="1355264"/>
          <a:ext cx="2513914" cy="2513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Udio cementa u betonu s recikliranom opekom može biti i do 20 % veći nego kod običnog betona.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77563" y="1355264"/>
        <a:ext cx="2513914" cy="2513914"/>
      </dsp:txXfrm>
    </dsp:sp>
    <dsp:sp modelId="{A5F21E1D-86F1-4015-962F-7A5272DD1201}">
      <dsp:nvSpPr>
        <dsp:cNvPr id="0" name=""/>
        <dsp:cNvSpPr/>
      </dsp:nvSpPr>
      <dsp:spPr>
        <a:xfrm>
          <a:off x="1262851" y="88149"/>
          <a:ext cx="5170819" cy="5170819"/>
        </a:xfrm>
        <a:prstGeom prst="circularArrow">
          <a:avLst>
            <a:gd name="adj1" fmla="val 9480"/>
            <a:gd name="adj2" fmla="val 684735"/>
            <a:gd name="adj3" fmla="val 18457283"/>
            <a:gd name="adj4" fmla="val 13195169"/>
            <a:gd name="adj5" fmla="val 11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6D3C5-AE32-41AA-8891-875CE6724EBF}">
      <dsp:nvSpPr>
        <dsp:cNvPr id="0" name=""/>
        <dsp:cNvSpPr/>
      </dsp:nvSpPr>
      <dsp:spPr>
        <a:xfrm rot="21300000">
          <a:off x="26876" y="1899255"/>
          <a:ext cx="8704485" cy="99679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56209-2C1C-4570-972C-9533361E6BAD}">
      <dsp:nvSpPr>
        <dsp:cNvPr id="0" name=""/>
        <dsp:cNvSpPr/>
      </dsp:nvSpPr>
      <dsp:spPr>
        <a:xfrm>
          <a:off x="1050988" y="239765"/>
          <a:ext cx="2627471" cy="191812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90A35-A774-4661-92F4-F5F899609787}">
      <dsp:nvSpPr>
        <dsp:cNvPr id="0" name=""/>
        <dsp:cNvSpPr/>
      </dsp:nvSpPr>
      <dsp:spPr>
        <a:xfrm>
          <a:off x="3613831" y="0"/>
          <a:ext cx="5144407" cy="201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Ekološki doprinos </a:t>
          </a:r>
          <a:endParaRPr lang="en-GB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Ušteda energije</a:t>
          </a:r>
          <a:endParaRPr lang="en-GB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Ekonomski doprinos </a:t>
          </a:r>
          <a:endParaRPr lang="en-GB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Mogućnost otvaranja novih radnih mjesta</a:t>
          </a:r>
          <a:endParaRPr lang="en-GB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Široka mogućnost primijene</a:t>
          </a:r>
          <a:endParaRPr lang="hr-HR" sz="2000" kern="1200" dirty="0"/>
        </a:p>
      </dsp:txBody>
      <dsp:txXfrm>
        <a:off x="3613831" y="0"/>
        <a:ext cx="5144407" cy="2014028"/>
      </dsp:txXfrm>
    </dsp:sp>
    <dsp:sp modelId="{F263EF18-C75F-4294-ACD9-403BF69E36C6}">
      <dsp:nvSpPr>
        <dsp:cNvPr id="0" name=""/>
        <dsp:cNvSpPr/>
      </dsp:nvSpPr>
      <dsp:spPr>
        <a:xfrm>
          <a:off x="5079778" y="2637418"/>
          <a:ext cx="2627471" cy="191812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41A5C-02AC-4D8F-A7FF-1E49418644C0}">
      <dsp:nvSpPr>
        <dsp:cNvPr id="0" name=""/>
        <dsp:cNvSpPr/>
      </dsp:nvSpPr>
      <dsp:spPr>
        <a:xfrm>
          <a:off x="0" y="2665370"/>
          <a:ext cx="4866610" cy="201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Nedostatak normi, propisa i preporuka</a:t>
          </a:r>
          <a:endParaRPr lang="en-GB" sz="200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 Zagađenje vode</a:t>
          </a:r>
          <a:endParaRPr lang="hr-HR" sz="2000" kern="1200" dirty="0"/>
        </a:p>
      </dsp:txBody>
      <dsp:txXfrm>
        <a:off x="0" y="2665370"/>
        <a:ext cx="4866610" cy="2014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D992D-43D3-40E4-B028-E1F8F669C8A1}">
      <dsp:nvSpPr>
        <dsp:cNvPr id="0" name=""/>
        <dsp:cNvSpPr/>
      </dsp:nvSpPr>
      <dsp:spPr>
        <a:xfrm>
          <a:off x="0" y="11"/>
          <a:ext cx="10410825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Verdana" panose="020B0604030504040204" pitchFamily="34" charset="0"/>
              <a:ea typeface="Verdana" panose="020B0604030504040204" pitchFamily="34" charset="0"/>
            </a:rPr>
            <a:t>1. Opiši životni ciklus betona</a:t>
          </a:r>
          <a:r>
            <a:rPr lang="hr-HR" sz="2400" kern="1200" dirty="0">
              <a:latin typeface="Verdana" panose="020B0604030504040204" pitchFamily="34" charset="0"/>
              <a:ea typeface="Verdana" panose="020B0604030504040204" pitchFamily="34" charset="0"/>
            </a:rPr>
            <a:t>.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232" y="51243"/>
        <a:ext cx="10308361" cy="947026"/>
      </dsp:txXfrm>
    </dsp:sp>
    <dsp:sp modelId="{489BAA99-3C26-4F92-8639-1F74FABF68BA}">
      <dsp:nvSpPr>
        <dsp:cNvPr id="0" name=""/>
        <dsp:cNvSpPr/>
      </dsp:nvSpPr>
      <dsp:spPr>
        <a:xfrm>
          <a:off x="0" y="1161822"/>
          <a:ext cx="10410825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Verdana" panose="020B0604030504040204" pitchFamily="34" charset="0"/>
              <a:ea typeface="Verdana" panose="020B0604030504040204" pitchFamily="34" charset="0"/>
            </a:rPr>
            <a:t>2. Navedi građevinski otpad koji možemo upotrijebiti kao agregat u proizvodnji betona</a:t>
          </a:r>
          <a:r>
            <a:rPr lang="hr-HR" sz="2600" kern="1200" dirty="0"/>
            <a:t>.</a:t>
          </a:r>
          <a:endParaRPr lang="en-US" sz="2600" kern="1200" dirty="0"/>
        </a:p>
      </dsp:txBody>
      <dsp:txXfrm>
        <a:off x="51232" y="1213054"/>
        <a:ext cx="10308361" cy="947026"/>
      </dsp:txXfrm>
    </dsp:sp>
    <dsp:sp modelId="{D9C206DB-C390-4762-943B-52F9613458D2}">
      <dsp:nvSpPr>
        <dsp:cNvPr id="0" name=""/>
        <dsp:cNvSpPr/>
      </dsp:nvSpPr>
      <dsp:spPr>
        <a:xfrm>
          <a:off x="0" y="2323632"/>
          <a:ext cx="10410825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>
              <a:latin typeface="Verdana" panose="020B0604030504040204" pitchFamily="34" charset="0"/>
              <a:ea typeface="Verdana" panose="020B0604030504040204" pitchFamily="34" charset="0"/>
            </a:rPr>
            <a:t>3. Navedi neke prednosti i mane recikliranih agregata.</a:t>
          </a:r>
          <a:endParaRPr lang="en-US" sz="2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232" y="2374864"/>
        <a:ext cx="10308361" cy="947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46260-6DF9-4AF3-95C0-A62F0728F659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C4E08-7EF3-43EA-8C73-EC5348D124A1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Verdana" panose="020B0604030504040204" pitchFamily="34" charset="0"/>
              <a:ea typeface="Verdana" panose="020B0604030504040204" pitchFamily="34" charset="0"/>
            </a:rPr>
            <a:t>Istraži postoji li građevina od recikliranog agregata u našoj domovini.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124"/>
        <a:ext cx="10515600" cy="1449029"/>
      </dsp:txXfrm>
    </dsp:sp>
    <dsp:sp modelId="{747DEB98-9B98-4C47-A3A9-E9274CCC3A49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A05B-3AC2-412E-8D4A-6026F7793278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Verdana" panose="020B0604030504040204" pitchFamily="34" charset="0"/>
              <a:ea typeface="Verdana" panose="020B0604030504040204" pitchFamily="34" charset="0"/>
            </a:rPr>
            <a:t>Istraži postoje li još neki materijali (koji su otpadni materijali, ali ne nužno porijeklom iz građevinske industrije) kojima možemo zamijeniti udio agregata u betonskoj mješavini? 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451154"/>
        <a:ext cx="10515600" cy="1449029"/>
      </dsp:txXfrm>
    </dsp:sp>
    <dsp:sp modelId="{EDE24C64-B9DE-42BD-B1B4-B04A612A5D7F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4820B-61E8-4157-A1B3-6FAC0E044BF8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Verdana" panose="020B0604030504040204" pitchFamily="34" charset="0"/>
              <a:ea typeface="Verdana" panose="020B0604030504040204" pitchFamily="34" charset="0"/>
            </a:rPr>
            <a:t>Istraži koliko se poduzeća u Hrvatskoj bavi recikliranjem građevinskog otpada.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KO-INOVATIVNI%20BETON%20NA%20BAZI%20CEMENTA%20I%20RECIKLIRANOG%20OTPADNOG%20STAKLA%20I%20PET-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Betoni od recikliranog agregata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Nastavnik-ica: Iva Illeš, dipl.ing.građ.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64C78-3937-A636-2B81-2168DA01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7519-3370-7A9E-F7C3-ED664757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94" y="651403"/>
            <a:ext cx="1135221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r-HR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PREDNOSTI I NEDOSTACI PRIMIJENE RECIKLIRANOG AGREGATA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09A8F95-A9FB-1681-D37D-93EA648C0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854937"/>
              </p:ext>
            </p:extLst>
          </p:nvPr>
        </p:nvGraphicFramePr>
        <p:xfrm>
          <a:off x="1528761" y="2171701"/>
          <a:ext cx="8758239" cy="479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8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D6C15-0876-028F-F002-5BCBBE9AB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1306-074C-96A5-B54A-BDA931A2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PRIMJER IZ PRAKSE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A51AD-A5B4-93CD-E47E-433F2A55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65584" cy="4667250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tambena zgrada, Darmstadt</a:t>
            </a:r>
          </a:p>
          <a:p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Arhitekt: Friedensreich Hundertwasser </a:t>
            </a:r>
          </a:p>
          <a:p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Izgrađena u od recikliranog betona</a:t>
            </a:r>
          </a:p>
          <a:p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Provedena su brojna ispitivanja kako bi se provjerila svojstva recikliranog betona, kako svježeg tako i očvrsnulog betona.</a:t>
            </a:r>
          </a:p>
          <a:p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Rezultati ispitivanja tlačne čvrstoće pokazuju da je postignut cilj. </a:t>
            </a:r>
            <a:endParaRPr lang="hr-HR" sz="3600" dirty="0"/>
          </a:p>
        </p:txBody>
      </p:sp>
      <p:pic>
        <p:nvPicPr>
          <p:cNvPr id="4" name="Slika 1">
            <a:extLst>
              <a:ext uri="{FF2B5EF4-FFF2-40B4-BE49-F238E27FC236}">
                <a16:creationId xmlns:a16="http://schemas.microsoft.com/office/drawing/2014/main" id="{470E9E75-6326-AFEC-FE8E-562F3E996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4" t="27006" r="16735" b="12579"/>
          <a:stretch/>
        </p:blipFill>
        <p:spPr bwMode="auto">
          <a:xfrm>
            <a:off x="6096000" y="1825625"/>
            <a:ext cx="5957846" cy="4135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A518A-D865-F2A9-ADC1-F1FA457B9695}"/>
              </a:ext>
            </a:extLst>
          </p:cNvPr>
          <p:cNvSpPr txBox="1"/>
          <p:nvPr/>
        </p:nvSpPr>
        <p:spPr>
          <a:xfrm>
            <a:off x="6188218" y="5961579"/>
            <a:ext cx="6092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 </a:t>
            </a:r>
            <a:r>
              <a:rPr lang="hr-HR" sz="12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Waldspirale  (Darmstadt, Njemačka, 1998) (Ignjatović, 2024)</a:t>
            </a:r>
            <a:endParaRPr lang="en-GB" sz="1200" i="1" dirty="0">
              <a:solidFill>
                <a:srgbClr val="1F497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6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54063-4527-8477-1D84-267342F3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1E97-2E0F-D506-873F-F143600B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PITANJA ZA PONAVLJANJE</a:t>
            </a:r>
            <a:endParaRPr lang="hr-HR" dirty="0"/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307FCFB-C61A-3DBC-EB2B-FBE19099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200072"/>
              </p:ext>
            </p:extLst>
          </p:nvPr>
        </p:nvGraphicFramePr>
        <p:xfrm>
          <a:off x="542925" y="1959426"/>
          <a:ext cx="10410825" cy="337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57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C3A64-9C68-11AC-ADCC-D0761E99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26FC-5D6A-DFFE-D821-5F1EEE24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ISTRAŽI...</a:t>
            </a:r>
            <a:endParaRPr lang="hr-H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8E7F4D-96F1-9A37-0904-DADC75174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61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2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0F3681-B2A2-1EC5-3A59-0104BC58018E}"/>
              </a:ext>
            </a:extLst>
          </p:cNvPr>
          <p:cNvSpPr txBox="1"/>
          <p:nvPr/>
        </p:nvSpPr>
        <p:spPr>
          <a:xfrm>
            <a:off x="429131" y="5080700"/>
            <a:ext cx="1138421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hr-HR" sz="2400" b="1" dirty="0"/>
              <a:t>RJEŠENJE: </a:t>
            </a:r>
            <a:r>
              <a:rPr lang="hr-HR" sz="2400" dirty="0"/>
              <a:t>U</a:t>
            </a:r>
            <a:r>
              <a:rPr lang="en-US" sz="2400" dirty="0" err="1"/>
              <a:t>potreb</a:t>
            </a:r>
            <a:r>
              <a:rPr lang="hr-HR" sz="2400" dirty="0"/>
              <a:t>a</a:t>
            </a:r>
            <a:r>
              <a:rPr lang="en-US" sz="2400" dirty="0"/>
              <a:t> </a:t>
            </a:r>
            <a:r>
              <a:rPr lang="en-US" sz="2400" b="1" dirty="0" err="1"/>
              <a:t>novih</a:t>
            </a:r>
            <a:r>
              <a:rPr lang="en-US" sz="2400" b="1" dirty="0"/>
              <a:t> </a:t>
            </a:r>
            <a:r>
              <a:rPr lang="en-US" sz="2400" b="1" dirty="0" err="1"/>
              <a:t>građevinskih</a:t>
            </a:r>
            <a:r>
              <a:rPr lang="en-US" sz="2400" b="1" dirty="0"/>
              <a:t> </a:t>
            </a:r>
            <a:r>
              <a:rPr lang="en-US" sz="2400" b="1" dirty="0" err="1"/>
              <a:t>materijala</a:t>
            </a:r>
            <a:r>
              <a:rPr lang="en-US" sz="2400" b="1" dirty="0"/>
              <a:t> </a:t>
            </a:r>
            <a:r>
              <a:rPr lang="en-US" sz="2400" dirty="0"/>
              <a:t>koji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b="1" dirty="0" err="1"/>
              <a:t>ekološki</a:t>
            </a:r>
            <a:r>
              <a:rPr lang="en-US" sz="2400" b="1" dirty="0"/>
              <a:t> </a:t>
            </a:r>
            <a:r>
              <a:rPr lang="en-US" sz="2400" b="1" dirty="0" err="1"/>
              <a:t>prihvatljiv</a:t>
            </a:r>
            <a:r>
              <a:rPr lang="hr-HR" sz="2400" b="1" dirty="0"/>
              <a:t>iji</a:t>
            </a:r>
            <a:r>
              <a:rPr lang="en-US" sz="2400" b="1" dirty="0"/>
              <a:t> </a:t>
            </a:r>
            <a:r>
              <a:rPr lang="hr-HR" sz="2400" b="1" dirty="0"/>
              <a:t>i </a:t>
            </a:r>
            <a:r>
              <a:rPr lang="hr-HR" sz="2400" dirty="0"/>
              <a:t>koji imaju manje</a:t>
            </a:r>
            <a:r>
              <a:rPr lang="en-US" sz="2400" dirty="0"/>
              <a:t> </a:t>
            </a:r>
            <a:r>
              <a:rPr lang="en-US" sz="2400" dirty="0" err="1"/>
              <a:t>štetni</a:t>
            </a:r>
            <a:r>
              <a:rPr lang="en-US" sz="2400" dirty="0"/>
              <a:t> </a:t>
            </a:r>
            <a:r>
              <a:rPr lang="en-US" sz="2400" dirty="0" err="1"/>
              <a:t>utjecaj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okoliš</a:t>
            </a:r>
            <a:r>
              <a:rPr lang="en-US" sz="2400" dirty="0"/>
              <a:t>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proizvodnje</a:t>
            </a:r>
            <a:endParaRPr lang="en-US" sz="2400" dirty="0"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oogle Shape;138;g1a6be771c57_0_0">
            <a:extLst>
              <a:ext uri="{FF2B5EF4-FFF2-40B4-BE49-F238E27FC236}">
                <a16:creationId xmlns:a16="http://schemas.microsoft.com/office/drawing/2014/main" id="{4CA8981F-43DA-3D9A-3B08-C3022A52B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460474"/>
              </p:ext>
            </p:extLst>
          </p:nvPr>
        </p:nvGraphicFramePr>
        <p:xfrm>
          <a:off x="241004" y="1259875"/>
          <a:ext cx="11950995" cy="436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3355F37-2BB0-FA33-B2FA-A42B9A27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31" y="599426"/>
            <a:ext cx="8167118" cy="132090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UVOD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1A67-3716-AEFE-81F3-F23E8235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57" y="609600"/>
            <a:ext cx="8167118" cy="132090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RECIKLIRANI AGREGAT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9D0AEAB-6D47-075F-6A23-551CE5F1B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955068"/>
              </p:ext>
            </p:extLst>
          </p:nvPr>
        </p:nvGraphicFramePr>
        <p:xfrm>
          <a:off x="323852" y="1459006"/>
          <a:ext cx="6367886" cy="5070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5">
            <a:extLst>
              <a:ext uri="{FF2B5EF4-FFF2-40B4-BE49-F238E27FC236}">
                <a16:creationId xmlns:a16="http://schemas.microsoft.com/office/drawing/2014/main" id="{9AFA8C76-B0B6-25B2-EA84-21E19F837A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67" t="17530" r="16625" b="19638"/>
          <a:stretch/>
        </p:blipFill>
        <p:spPr bwMode="auto">
          <a:xfrm>
            <a:off x="6881948" y="1772543"/>
            <a:ext cx="5127651" cy="371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D8DF14-BC49-72A8-D10E-6A22B8600927}"/>
              </a:ext>
            </a:extLst>
          </p:cNvPr>
          <p:cNvSpPr txBox="1"/>
          <p:nvPr/>
        </p:nvSpPr>
        <p:spPr>
          <a:xfrm>
            <a:off x="6935624" y="5625557"/>
            <a:ext cx="50739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 </a:t>
            </a:r>
            <a:r>
              <a:rPr lang="hr-HR" sz="12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Životni ciklus betonske konstrukcije (Ignjatović, 2024)</a:t>
            </a:r>
            <a:endParaRPr lang="en-GB" sz="1200" i="1" dirty="0">
              <a:solidFill>
                <a:srgbClr val="1F497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9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06BE-2AE4-C9BF-DDA8-83E61E86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RECIKLIRANI BETONSKI AGREGAT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85E77-A4CA-859D-52FC-0A1FDE70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hr-H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roizveden od drobljenog građevinskog otpada i otpada od rušenja. </a:t>
            </a: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(uglavnom betona, ali i pijesak, šljunak, troska i drobljeno kamenje)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 veći udio sitnih čestica jer su zrna drobljenog agregata </a:t>
            </a:r>
            <a:r>
              <a:rPr lang="hr-H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obavijena cementnim mortom </a:t>
            </a: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 se </a:t>
            </a:r>
            <a:r>
              <a:rPr lang="hr-H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količina vode</a:t>
            </a: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za izradu betona određene kvalitete, mora prilagoditi.</a:t>
            </a: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postrojenju za reciklažu </a:t>
            </a:r>
            <a:r>
              <a:rPr lang="hr-HR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miješaju se betoni iz više izvora</a:t>
            </a:r>
            <a:r>
              <a:rPr lang="hr-HR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svojstva recikliranog agregata uvelike ovise i o kvaliteti izvornog betona. </a:t>
            </a: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907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68F59-31C9-2F13-B91A-49BB3CCB5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BE3A-0F7B-68A1-A5B1-3C0C3FFC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58578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POSTUPAK ZA RECIKLIRANJE BETONSKOG AGREGATA</a:t>
            </a:r>
            <a:br>
              <a:rPr lang="en-GB" sz="4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00E58-6E02-2131-711F-38C40098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58" y="1583203"/>
            <a:ext cx="6505575" cy="512740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Primarno drobljenje uz pomoć čeljusnih drobilica</a:t>
            </a:r>
            <a:endParaRPr lang="en-GB" sz="9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Uklanjanje željeznih ostataka uz pomoć magnetskih separatora</a:t>
            </a:r>
            <a:endParaRPr lang="en-GB" sz="9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Pregledavanje i uklanjanje stranih materijala kao što su cigla, plastika i asfalt</a:t>
            </a:r>
            <a:endParaRPr lang="en-GB" sz="9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hr-HR" sz="9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ekundarno drobljenje</a:t>
            </a:r>
            <a:endParaRPr lang="en-GB" sz="9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HR" sz="9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hr-HR" sz="9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rosijavanje recikliranog betonskog agregata u različite frakcije.</a:t>
            </a:r>
            <a:endParaRPr lang="en-GB" sz="96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dirty="0"/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id="{F61B4E3D-CD32-B27D-96A1-777E0A96B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544" t="20795" r="30833" b="42500"/>
          <a:stretch/>
        </p:blipFill>
        <p:spPr bwMode="auto">
          <a:xfrm>
            <a:off x="6797095" y="1725611"/>
            <a:ext cx="5184347" cy="2634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16AEA-EB60-5CD8-3982-4BA19A2858C4}"/>
              </a:ext>
            </a:extLst>
          </p:cNvPr>
          <p:cNvSpPr txBox="1"/>
          <p:nvPr/>
        </p:nvSpPr>
        <p:spPr>
          <a:xfrm>
            <a:off x="6797095" y="4521650"/>
            <a:ext cx="51843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 </a:t>
            </a:r>
            <a:r>
              <a:rPr lang="hr-HR" sz="12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Struktura mobilnog reciklažnog  uređaja – drobilice, 1 – Koš za prihvaćanje otpadnog materijala, 2 - Sita, 3 – drobilica, 4 – vibrirajući prolaz za istovar, 5 – šasija drobilice, 6 -  motor, 7 – elektronske kontrole, 8 – sita za odvajanje frakcija, 9 – gusjenice (Ignjatović, Upotreba recikliranih i otpadnih materijala u betonskim konstrukcijama - korak ka održivom građevinarstvu, 2024)</a:t>
            </a:r>
            <a:endParaRPr lang="en-GB" sz="1200" i="1" dirty="0">
              <a:solidFill>
                <a:srgbClr val="1F497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1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66FDA-9114-F966-A761-F0E77075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7C0F-8E80-BAF1-53F0-D0EB6954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AGREGAT OD RECIKLIRANE OPEKE</a:t>
            </a:r>
            <a:endParaRPr lang="hr-HR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58BBEE6-CAA7-68C3-4F7A-3DA47E650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715295"/>
              </p:ext>
            </p:extLst>
          </p:nvPr>
        </p:nvGraphicFramePr>
        <p:xfrm>
          <a:off x="148856" y="1690688"/>
          <a:ext cx="7549116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8">
            <a:extLst>
              <a:ext uri="{FF2B5EF4-FFF2-40B4-BE49-F238E27FC236}">
                <a16:creationId xmlns:a16="http://schemas.microsoft.com/office/drawing/2014/main" id="{FB9BA2F6-748E-07AB-60D9-1940E30C24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986" t="17635" r="12296" b="37294"/>
          <a:stretch/>
        </p:blipFill>
        <p:spPr bwMode="auto">
          <a:xfrm>
            <a:off x="7410807" y="2395232"/>
            <a:ext cx="4450363" cy="2315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4D3301-F155-18D8-0D45-344A388B2A25}"/>
              </a:ext>
            </a:extLst>
          </p:cNvPr>
          <p:cNvSpPr txBox="1"/>
          <p:nvPr/>
        </p:nvSpPr>
        <p:spPr>
          <a:xfrm>
            <a:off x="7506528" y="4823946"/>
            <a:ext cx="4067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 </a:t>
            </a:r>
            <a:r>
              <a:rPr lang="hr-HR" sz="12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Beton s recikliranim agregatom: lijevo – reciklirani agregat od drobljene opeke (Ivana Banjad Pečur, Bojan Milovanović, Dubravka Bjegović, Nina Štirmer, Marina Bagarić, Ivana Carević, 2020)</a:t>
            </a:r>
            <a:endParaRPr lang="en-GB" sz="1200" i="1" dirty="0">
              <a:solidFill>
                <a:srgbClr val="1F497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B2ED5-74BF-7C31-2F8A-AB9892C5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D771-8E09-6C3F-7E45-8353B23F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b="1" dirty="0"/>
              <a:t>AGREGAT OD RECIKLIRANOG STAKLA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634D1-7AA6-731F-A6BD-1061A784D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95336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 proizvodnji betona s recikliranim staklom potrebno je paziti na način na koji će se projektirati betonske mješavine. (Staklo ne apsorbira vodu pa se mijenja sastav betonske mješavine.)</a:t>
            </a:r>
            <a:endParaRPr lang="en-GB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000"/>
              </a:spcAft>
            </a:pPr>
            <a:r>
              <a:rPr lang="hr-HR" sz="2400" dirty="0"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tporan je na smrzavanje i odmrzavanja.</a:t>
            </a:r>
          </a:p>
          <a:p>
            <a:pPr>
              <a:spcAft>
                <a:spcPts val="1000"/>
              </a:spcAft>
            </a:pPr>
            <a:r>
              <a:rPr lang="hr-HR" sz="2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Ima visoku otpornost na požar i UV zračenje.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CA830D-4F75-0EE7-082E-0F223860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210" y="1775509"/>
            <a:ext cx="460459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1C59EC-7577-B2D3-78B9-ED78B22E6496}"/>
              </a:ext>
            </a:extLst>
          </p:cNvPr>
          <p:cNvSpPr txBox="1"/>
          <p:nvPr/>
        </p:nvSpPr>
        <p:spPr>
          <a:xfrm>
            <a:off x="1342789" y="6211669"/>
            <a:ext cx="8472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</a:rPr>
              <a:t>Slika 4 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Eko-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inovativni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beton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bazi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cementa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recikliranog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otpadnog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stakla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GB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PET-a</a:t>
            </a:r>
          </a:p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hlinkClick r:id="rId3" action="ppaction://hlinkfile"/>
              </a:rPr>
              <a:t>https://inova-croatia.com/product-detail/eko-inovativni-beton-na-bazi-cementa-i-recikliranog-otpadnog-stakla-i-pet-a-polietilen-tereftalat-za-primjenu-u-gradevinarstvu-bestipet/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99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82755-7A03-52FD-339D-12F3F151B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F088-B58D-E272-4015-A59AFA64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AGREGAT OD RECIKLIRANE PLASTIKE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6ECB-FBE6-204F-9746-2E2B5921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544" y="1342103"/>
            <a:ext cx="6829456" cy="51507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Težina betona 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 recikliranom plastikom </a:t>
            </a: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 manja 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 težine klasičnog betona.</a:t>
            </a:r>
            <a:endParaRPr lang="en-GB" sz="3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Otpornost na požar je manja 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od otpornosti na požar klasičnog betona.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3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preporučuje za izradu unutarnjih zidova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Uglavnom se koristi </a:t>
            </a: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za nenosive betonske elemente 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one koji </a:t>
            </a:r>
            <a:r>
              <a:rPr lang="hr-HR" sz="3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 zahtijevaju visoku čvrstoću i otpornost na požar</a:t>
            </a:r>
            <a:r>
              <a:rPr lang="hr-HR" sz="3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 i za razna popločenja ili drenaže (jer manje upija vodu).</a:t>
            </a:r>
            <a:endParaRPr lang="en-GB" sz="3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dirty="0"/>
          </a:p>
        </p:txBody>
      </p:sp>
      <p:pic>
        <p:nvPicPr>
          <p:cNvPr id="4" name="Slika 9">
            <a:extLst>
              <a:ext uri="{FF2B5EF4-FFF2-40B4-BE49-F238E27FC236}">
                <a16:creationId xmlns:a16="http://schemas.microsoft.com/office/drawing/2014/main" id="{3498F070-B2B0-0D83-EA1C-FAE6B2F6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6" y="2505837"/>
            <a:ext cx="4877489" cy="27456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8A2536-3789-7980-DF5A-E42FBEF728A1}"/>
              </a:ext>
            </a:extLst>
          </p:cNvPr>
          <p:cNvSpPr txBox="1"/>
          <p:nvPr/>
        </p:nvSpPr>
        <p:spPr>
          <a:xfrm>
            <a:off x="531416" y="5389994"/>
            <a:ext cx="47397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Slika  </a:t>
            </a:r>
            <a:r>
              <a:rPr lang="hr-HR" sz="12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hr-HR" sz="1200" i="1" dirty="0">
                <a:solidFill>
                  <a:srgbClr val="1F497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Beton od reciklirane plastike (Gradnja.me, 2024)</a:t>
            </a:r>
            <a:endParaRPr lang="en-GB" sz="1200" i="1" dirty="0">
              <a:solidFill>
                <a:srgbClr val="1F497D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40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805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Symbol</vt:lpstr>
      <vt:lpstr>Verdana</vt:lpstr>
      <vt:lpstr>Office Theme</vt:lpstr>
      <vt:lpstr>Custom Design</vt:lpstr>
      <vt:lpstr>PowerPoint Presentation</vt:lpstr>
      <vt:lpstr>PowerPoint Presentation</vt:lpstr>
      <vt:lpstr>UVOD</vt:lpstr>
      <vt:lpstr>RECIKLIRANI AGREGAT</vt:lpstr>
      <vt:lpstr>RECIKLIRANI BETONSKI AGREGAT</vt:lpstr>
      <vt:lpstr>POSTUPAK ZA RECIKLIRANJE BETONSKOG AGREGATA </vt:lpstr>
      <vt:lpstr>AGREGAT OD RECIKLIRANE OPEKE</vt:lpstr>
      <vt:lpstr>AGREGAT OD RECIKLIRANOG STAKLA</vt:lpstr>
      <vt:lpstr>AGREGAT OD RECIKLIRANE PLASTIKE</vt:lpstr>
      <vt:lpstr>PREDNOSTI I NEDOSTACI PRIMIJENE RECIKLIRANOG AGREGATA</vt:lpstr>
      <vt:lpstr>PRIMJER IZ PRAKSE</vt:lpstr>
      <vt:lpstr>PITANJA ZA PONAVLJANJE</vt:lpstr>
      <vt:lpstr>ISTRAŽI...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Iva Illeš</cp:lastModifiedBy>
  <cp:revision>16</cp:revision>
  <dcterms:created xsi:type="dcterms:W3CDTF">2023-02-25T16:37:35Z</dcterms:created>
  <dcterms:modified xsi:type="dcterms:W3CDTF">2024-12-23T09:39:02Z</dcterms:modified>
</cp:coreProperties>
</file>