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387" r:id="rId3"/>
    <p:sldId id="256" r:id="rId4"/>
    <p:sldId id="399" r:id="rId5"/>
    <p:sldId id="2388" r:id="rId6"/>
    <p:sldId id="2389" r:id="rId7"/>
    <p:sldId id="2390" r:id="rId8"/>
    <p:sldId id="2391" r:id="rId9"/>
    <p:sldId id="2392" r:id="rId10"/>
    <p:sldId id="2394" r:id="rId11"/>
    <p:sldId id="2393" r:id="rId12"/>
    <p:sldId id="2395" r:id="rId13"/>
    <p:sldId id="2396" r:id="rId14"/>
    <p:sldId id="2397" r:id="rId15"/>
    <p:sldId id="2398" r:id="rId16"/>
    <p:sldId id="2399" r:id="rId17"/>
    <p:sldId id="2400" r:id="rId18"/>
    <p:sldId id="2401" r:id="rId1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06" autoAdjust="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11598-AACA-4C97-AC65-2366B2D5CC9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FE479513-255A-4F8D-A2AC-F4FF14B678B2}">
      <dgm:prSet phldrT="[Text]"/>
      <dgm:spPr/>
      <dgm:t>
        <a:bodyPr/>
        <a:lstStyle/>
        <a:p>
          <a:pPr algn="ctr"/>
          <a:r>
            <a:rPr lang="hr-HR"/>
            <a:t>GRAĐEVNI OTPAD</a:t>
          </a:r>
          <a:endParaRPr lang="en-GB"/>
        </a:p>
      </dgm:t>
    </dgm:pt>
    <dgm:pt modelId="{A2ED7AE7-ECB2-4996-8BB5-C90F208B6A0A}" type="parTrans" cxnId="{C590E7EF-0BFD-44B7-86C9-741FDFF95169}">
      <dgm:prSet/>
      <dgm:spPr/>
      <dgm:t>
        <a:bodyPr/>
        <a:lstStyle/>
        <a:p>
          <a:pPr algn="ctr"/>
          <a:endParaRPr lang="en-GB"/>
        </a:p>
      </dgm:t>
    </dgm:pt>
    <dgm:pt modelId="{C5801DC2-3A7A-4273-AB58-950A2E903E7C}" type="sibTrans" cxnId="{C590E7EF-0BFD-44B7-86C9-741FDFF95169}">
      <dgm:prSet/>
      <dgm:spPr/>
      <dgm:t>
        <a:bodyPr/>
        <a:lstStyle/>
        <a:p>
          <a:pPr algn="ctr"/>
          <a:endParaRPr lang="en-GB"/>
        </a:p>
      </dgm:t>
    </dgm:pt>
    <dgm:pt modelId="{7FAF5BBC-BD3B-4424-8F1A-CC8680C094DE}">
      <dgm:prSet phldrT="[Text]"/>
      <dgm:spPr/>
      <dgm:t>
        <a:bodyPr/>
        <a:lstStyle/>
        <a:p>
          <a:pPr algn="ctr"/>
          <a:r>
            <a:rPr lang="hr-HR"/>
            <a:t>OTPAD PRILIKOM GRADNJE</a:t>
          </a:r>
          <a:endParaRPr lang="en-GB"/>
        </a:p>
      </dgm:t>
    </dgm:pt>
    <dgm:pt modelId="{B299AC3A-569E-4EAB-865D-2A5D41FB7307}" type="parTrans" cxnId="{1F61A148-B6D9-47B5-B995-441B126BD43B}">
      <dgm:prSet/>
      <dgm:spPr/>
      <dgm:t>
        <a:bodyPr/>
        <a:lstStyle/>
        <a:p>
          <a:pPr algn="ctr"/>
          <a:endParaRPr lang="en-GB"/>
        </a:p>
      </dgm:t>
    </dgm:pt>
    <dgm:pt modelId="{4211BB96-856B-4AEA-893C-66925338AB48}" type="sibTrans" cxnId="{1F61A148-B6D9-47B5-B995-441B126BD43B}">
      <dgm:prSet/>
      <dgm:spPr/>
      <dgm:t>
        <a:bodyPr/>
        <a:lstStyle/>
        <a:p>
          <a:pPr algn="ctr"/>
          <a:endParaRPr lang="en-GB"/>
        </a:p>
      </dgm:t>
    </dgm:pt>
    <dgm:pt modelId="{6023E900-4D0E-4189-BCFF-20F2D0D6F924}">
      <dgm:prSet phldrT="[Text]"/>
      <dgm:spPr/>
      <dgm:t>
        <a:bodyPr/>
        <a:lstStyle/>
        <a:p>
          <a:pPr algn="ctr"/>
          <a:r>
            <a:rPr lang="hr-HR"/>
            <a:t>OTPAD PRI REKONSTRUKCIJI</a:t>
          </a:r>
          <a:endParaRPr lang="en-GB"/>
        </a:p>
      </dgm:t>
    </dgm:pt>
    <dgm:pt modelId="{E30D5D98-4A59-405B-94D9-8B5FBF6B4D75}" type="parTrans" cxnId="{66D4DB9C-5F32-4345-8C8E-80C3286DB7EF}">
      <dgm:prSet/>
      <dgm:spPr/>
      <dgm:t>
        <a:bodyPr/>
        <a:lstStyle/>
        <a:p>
          <a:pPr algn="ctr"/>
          <a:endParaRPr lang="en-GB"/>
        </a:p>
      </dgm:t>
    </dgm:pt>
    <dgm:pt modelId="{D34E413B-687A-416C-8E54-1E36ADD2B38B}" type="sibTrans" cxnId="{66D4DB9C-5F32-4345-8C8E-80C3286DB7EF}">
      <dgm:prSet/>
      <dgm:spPr/>
      <dgm:t>
        <a:bodyPr/>
        <a:lstStyle/>
        <a:p>
          <a:pPr algn="ctr"/>
          <a:endParaRPr lang="en-GB"/>
        </a:p>
      </dgm:t>
    </dgm:pt>
    <dgm:pt modelId="{F2B19A52-1FD2-4130-B76F-5DF470DCBA5B}">
      <dgm:prSet phldrT="[Text]"/>
      <dgm:spPr/>
      <dgm:t>
        <a:bodyPr/>
        <a:lstStyle/>
        <a:p>
          <a:pPr algn="ctr"/>
          <a:r>
            <a:rPr lang="hr-HR"/>
            <a:t>OTPAD USLIJED UKLANJANJA GRAĐEVINE</a:t>
          </a:r>
          <a:endParaRPr lang="en-GB"/>
        </a:p>
      </dgm:t>
    </dgm:pt>
    <dgm:pt modelId="{2652054F-7746-4C4C-A287-C0548C7FB0CF}" type="parTrans" cxnId="{5E24B5B4-84EE-46B9-8889-3DE7B99514FD}">
      <dgm:prSet/>
      <dgm:spPr/>
      <dgm:t>
        <a:bodyPr/>
        <a:lstStyle/>
        <a:p>
          <a:pPr algn="ctr"/>
          <a:endParaRPr lang="en-GB"/>
        </a:p>
      </dgm:t>
    </dgm:pt>
    <dgm:pt modelId="{D194DD20-58A2-4C93-8AFA-352858469493}" type="sibTrans" cxnId="{5E24B5B4-84EE-46B9-8889-3DE7B99514FD}">
      <dgm:prSet/>
      <dgm:spPr/>
      <dgm:t>
        <a:bodyPr/>
        <a:lstStyle/>
        <a:p>
          <a:pPr algn="ctr"/>
          <a:endParaRPr lang="en-GB"/>
        </a:p>
      </dgm:t>
    </dgm:pt>
    <dgm:pt modelId="{C3020577-896C-48A0-86FA-E6FF94A88F26}">
      <dgm:prSet phldrT="[Text]"/>
      <dgm:spPr/>
      <dgm:t>
        <a:bodyPr/>
        <a:lstStyle/>
        <a:p>
          <a:pPr algn="ctr"/>
          <a:r>
            <a:rPr lang="hr-HR"/>
            <a:t>OTPAD PRILIKOM ODRŽAVANJA GRAĐEVINE</a:t>
          </a:r>
          <a:endParaRPr lang="en-GB"/>
        </a:p>
      </dgm:t>
    </dgm:pt>
    <dgm:pt modelId="{BBC81712-21A3-419D-BA0B-9DB5CCE80907}" type="parTrans" cxnId="{21A717BB-3E6A-4458-82C2-229DD2F3D0E3}">
      <dgm:prSet/>
      <dgm:spPr/>
      <dgm:t>
        <a:bodyPr/>
        <a:lstStyle/>
        <a:p>
          <a:pPr algn="ctr"/>
          <a:endParaRPr lang="en-GB"/>
        </a:p>
      </dgm:t>
    </dgm:pt>
    <dgm:pt modelId="{C62F2643-F915-4809-A2C0-0508C12AC9EE}" type="sibTrans" cxnId="{21A717BB-3E6A-4458-82C2-229DD2F3D0E3}">
      <dgm:prSet/>
      <dgm:spPr/>
      <dgm:t>
        <a:bodyPr/>
        <a:lstStyle/>
        <a:p>
          <a:pPr algn="ctr"/>
          <a:endParaRPr lang="en-GB"/>
        </a:p>
      </dgm:t>
    </dgm:pt>
    <dgm:pt modelId="{F34F2435-4BEF-4302-9560-9567B7086E3C}">
      <dgm:prSet/>
      <dgm:spPr/>
      <dgm:t>
        <a:bodyPr/>
        <a:lstStyle/>
        <a:p>
          <a:pPr algn="ctr"/>
          <a:r>
            <a:rPr lang="hr-HR"/>
            <a:t>OTPAD OD ISKOPANOG MATERIJALA</a:t>
          </a:r>
          <a:endParaRPr lang="en-GB"/>
        </a:p>
      </dgm:t>
    </dgm:pt>
    <dgm:pt modelId="{6859FDCA-AA72-4DBA-8917-0CC5F7E10247}" type="parTrans" cxnId="{B4A395E7-F2AE-4CE8-BE32-3114EF48DE0E}">
      <dgm:prSet/>
      <dgm:spPr/>
      <dgm:t>
        <a:bodyPr/>
        <a:lstStyle/>
        <a:p>
          <a:pPr algn="ctr"/>
          <a:endParaRPr lang="en-GB"/>
        </a:p>
      </dgm:t>
    </dgm:pt>
    <dgm:pt modelId="{4F4F80C3-EDD6-4B79-8E8A-07942184291A}" type="sibTrans" cxnId="{B4A395E7-F2AE-4CE8-BE32-3114EF48DE0E}">
      <dgm:prSet/>
      <dgm:spPr/>
      <dgm:t>
        <a:bodyPr/>
        <a:lstStyle/>
        <a:p>
          <a:pPr algn="ctr"/>
          <a:endParaRPr lang="en-GB"/>
        </a:p>
      </dgm:t>
    </dgm:pt>
    <dgm:pt modelId="{A4B4A405-692B-41FC-BDE2-7ED2D9A77F03}" type="pres">
      <dgm:prSet presAssocID="{A7C11598-AACA-4C97-AC65-2366B2D5CC9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5B312E5-FE25-43C4-ABBA-7556B6F6BB6B}" type="pres">
      <dgm:prSet presAssocID="{FE479513-255A-4F8D-A2AC-F4FF14B678B2}" presName="centerShape" presStyleLbl="node0" presStyleIdx="0" presStyleCnt="1" custLinFactNeighborX="-1729" custLinFactNeighborY="-2183"/>
      <dgm:spPr/>
    </dgm:pt>
    <dgm:pt modelId="{BBBCC787-5578-46F9-8CA9-7DD535B2B4F5}" type="pres">
      <dgm:prSet presAssocID="{B299AC3A-569E-4EAB-865D-2A5D41FB7307}" presName="parTrans" presStyleLbl="sibTrans2D1" presStyleIdx="0" presStyleCnt="5"/>
      <dgm:spPr/>
    </dgm:pt>
    <dgm:pt modelId="{2881BC81-0E66-4838-8E5B-DBA6242B72BA}" type="pres">
      <dgm:prSet presAssocID="{B299AC3A-569E-4EAB-865D-2A5D41FB7307}" presName="connectorText" presStyleLbl="sibTrans2D1" presStyleIdx="0" presStyleCnt="5"/>
      <dgm:spPr/>
    </dgm:pt>
    <dgm:pt modelId="{B1EEF024-8F93-40C8-940A-5E08939AF732}" type="pres">
      <dgm:prSet presAssocID="{7FAF5BBC-BD3B-4424-8F1A-CC8680C094DE}" presName="node" presStyleLbl="node1" presStyleIdx="0" presStyleCnt="5" custScaleY="55670">
        <dgm:presLayoutVars>
          <dgm:bulletEnabled val="1"/>
        </dgm:presLayoutVars>
      </dgm:prSet>
      <dgm:spPr>
        <a:prstGeom prst="roundRect">
          <a:avLst/>
        </a:prstGeom>
      </dgm:spPr>
    </dgm:pt>
    <dgm:pt modelId="{C54746CD-C922-42D2-B4A8-6C45476F06BC}" type="pres">
      <dgm:prSet presAssocID="{E30D5D98-4A59-405B-94D9-8B5FBF6B4D75}" presName="parTrans" presStyleLbl="sibTrans2D1" presStyleIdx="1" presStyleCnt="5"/>
      <dgm:spPr/>
    </dgm:pt>
    <dgm:pt modelId="{C9309614-9152-4303-9B83-2A1BA6689B36}" type="pres">
      <dgm:prSet presAssocID="{E30D5D98-4A59-405B-94D9-8B5FBF6B4D75}" presName="connectorText" presStyleLbl="sibTrans2D1" presStyleIdx="1" presStyleCnt="5"/>
      <dgm:spPr/>
    </dgm:pt>
    <dgm:pt modelId="{0D154135-4026-4C80-9D7D-53AEF51580D5}" type="pres">
      <dgm:prSet presAssocID="{6023E900-4D0E-4189-BCFF-20F2D0D6F924}" presName="node" presStyleLbl="node1" presStyleIdx="1" presStyleCnt="5" custScaleX="99028" custScaleY="65713">
        <dgm:presLayoutVars>
          <dgm:bulletEnabled val="1"/>
        </dgm:presLayoutVars>
      </dgm:prSet>
      <dgm:spPr>
        <a:prstGeom prst="roundRect">
          <a:avLst/>
        </a:prstGeom>
      </dgm:spPr>
    </dgm:pt>
    <dgm:pt modelId="{276B88E9-FCDF-4DB7-AD7F-CD79B95DF028}" type="pres">
      <dgm:prSet presAssocID="{6859FDCA-AA72-4DBA-8917-0CC5F7E10247}" presName="parTrans" presStyleLbl="sibTrans2D1" presStyleIdx="2" presStyleCnt="5"/>
      <dgm:spPr/>
    </dgm:pt>
    <dgm:pt modelId="{EB700864-D033-489B-B676-328E1755A5A8}" type="pres">
      <dgm:prSet presAssocID="{6859FDCA-AA72-4DBA-8917-0CC5F7E10247}" presName="connectorText" presStyleLbl="sibTrans2D1" presStyleIdx="2" presStyleCnt="5"/>
      <dgm:spPr/>
    </dgm:pt>
    <dgm:pt modelId="{A057A554-819B-4B03-ACA9-F64A7C83F301}" type="pres">
      <dgm:prSet presAssocID="{F34F2435-4BEF-4302-9560-9567B7086E3C}" presName="node" presStyleLbl="node1" presStyleIdx="2" presStyleCnt="5" custScaleY="57411">
        <dgm:presLayoutVars>
          <dgm:bulletEnabled val="1"/>
        </dgm:presLayoutVars>
      </dgm:prSet>
      <dgm:spPr>
        <a:prstGeom prst="roundRect">
          <a:avLst/>
        </a:prstGeom>
      </dgm:spPr>
    </dgm:pt>
    <dgm:pt modelId="{8AD74A00-227D-4EA7-9864-3877B100AC37}" type="pres">
      <dgm:prSet presAssocID="{2652054F-7746-4C4C-A287-C0548C7FB0CF}" presName="parTrans" presStyleLbl="sibTrans2D1" presStyleIdx="3" presStyleCnt="5"/>
      <dgm:spPr/>
    </dgm:pt>
    <dgm:pt modelId="{C657F334-DC1D-4FB6-974F-B4ACAB8761B2}" type="pres">
      <dgm:prSet presAssocID="{2652054F-7746-4C4C-A287-C0548C7FB0CF}" presName="connectorText" presStyleLbl="sibTrans2D1" presStyleIdx="3" presStyleCnt="5"/>
      <dgm:spPr/>
    </dgm:pt>
    <dgm:pt modelId="{102A2F17-1CEF-4D12-9031-F7FC654FCB1B}" type="pres">
      <dgm:prSet presAssocID="{F2B19A52-1FD2-4130-B76F-5DF470DCBA5B}" presName="node" presStyleLbl="node1" presStyleIdx="3" presStyleCnt="5" custScaleY="54543">
        <dgm:presLayoutVars>
          <dgm:bulletEnabled val="1"/>
        </dgm:presLayoutVars>
      </dgm:prSet>
      <dgm:spPr>
        <a:prstGeom prst="roundRect">
          <a:avLst/>
        </a:prstGeom>
      </dgm:spPr>
    </dgm:pt>
    <dgm:pt modelId="{7B7BEB34-7435-441C-A515-EA568A99D2C8}" type="pres">
      <dgm:prSet presAssocID="{BBC81712-21A3-419D-BA0B-9DB5CCE80907}" presName="parTrans" presStyleLbl="sibTrans2D1" presStyleIdx="4" presStyleCnt="5"/>
      <dgm:spPr/>
    </dgm:pt>
    <dgm:pt modelId="{DE9F92F9-27A8-4E92-8C64-BCA19371BA7B}" type="pres">
      <dgm:prSet presAssocID="{BBC81712-21A3-419D-BA0B-9DB5CCE80907}" presName="connectorText" presStyleLbl="sibTrans2D1" presStyleIdx="4" presStyleCnt="5"/>
      <dgm:spPr/>
    </dgm:pt>
    <dgm:pt modelId="{10AE51A1-17C1-4F34-818C-7B7816D2909D}" type="pres">
      <dgm:prSet presAssocID="{C3020577-896C-48A0-86FA-E6FF94A88F26}" presName="node" presStyleLbl="node1" presStyleIdx="4" presStyleCnt="5" custScaleY="50415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42137E07-BEDD-484B-8F1B-E33FCC9166B7}" type="presOf" srcId="{B299AC3A-569E-4EAB-865D-2A5D41FB7307}" destId="{BBBCC787-5578-46F9-8CA9-7DD535B2B4F5}" srcOrd="0" destOrd="0" presId="urn:microsoft.com/office/officeart/2005/8/layout/radial5"/>
    <dgm:cxn modelId="{2AF5273E-212A-480E-BDBD-7785B0B448FE}" type="presOf" srcId="{BBC81712-21A3-419D-BA0B-9DB5CCE80907}" destId="{DE9F92F9-27A8-4E92-8C64-BCA19371BA7B}" srcOrd="1" destOrd="0" presId="urn:microsoft.com/office/officeart/2005/8/layout/radial5"/>
    <dgm:cxn modelId="{4BFF9360-E933-45AA-AA6B-DD310BEDD688}" type="presOf" srcId="{F2B19A52-1FD2-4130-B76F-5DF470DCBA5B}" destId="{102A2F17-1CEF-4D12-9031-F7FC654FCB1B}" srcOrd="0" destOrd="0" presId="urn:microsoft.com/office/officeart/2005/8/layout/radial5"/>
    <dgm:cxn modelId="{1F61A148-B6D9-47B5-B995-441B126BD43B}" srcId="{FE479513-255A-4F8D-A2AC-F4FF14B678B2}" destId="{7FAF5BBC-BD3B-4424-8F1A-CC8680C094DE}" srcOrd="0" destOrd="0" parTransId="{B299AC3A-569E-4EAB-865D-2A5D41FB7307}" sibTransId="{4211BB96-856B-4AEA-893C-66925338AB48}"/>
    <dgm:cxn modelId="{01EC914B-C837-47C6-9FFA-C33EE680353C}" type="presOf" srcId="{F34F2435-4BEF-4302-9560-9567B7086E3C}" destId="{A057A554-819B-4B03-ACA9-F64A7C83F301}" srcOrd="0" destOrd="0" presId="urn:microsoft.com/office/officeart/2005/8/layout/radial5"/>
    <dgm:cxn modelId="{0FABAB77-3D27-46A1-B3FF-9D2BAB62551E}" type="presOf" srcId="{2652054F-7746-4C4C-A287-C0548C7FB0CF}" destId="{8AD74A00-227D-4EA7-9864-3877B100AC37}" srcOrd="0" destOrd="0" presId="urn:microsoft.com/office/officeart/2005/8/layout/radial5"/>
    <dgm:cxn modelId="{D0A9118B-9042-4D9A-9F6F-D0986D377CC9}" type="presOf" srcId="{C3020577-896C-48A0-86FA-E6FF94A88F26}" destId="{10AE51A1-17C1-4F34-818C-7B7816D2909D}" srcOrd="0" destOrd="0" presId="urn:microsoft.com/office/officeart/2005/8/layout/radial5"/>
    <dgm:cxn modelId="{764C3B8F-32E1-45D5-9458-82E25CC7B6C3}" type="presOf" srcId="{E30D5D98-4A59-405B-94D9-8B5FBF6B4D75}" destId="{C54746CD-C922-42D2-B4A8-6C45476F06BC}" srcOrd="0" destOrd="0" presId="urn:microsoft.com/office/officeart/2005/8/layout/radial5"/>
    <dgm:cxn modelId="{1A24CB8F-7F26-464B-8692-21EAA913F6F3}" type="presOf" srcId="{6859FDCA-AA72-4DBA-8917-0CC5F7E10247}" destId="{276B88E9-FCDF-4DB7-AD7F-CD79B95DF028}" srcOrd="0" destOrd="0" presId="urn:microsoft.com/office/officeart/2005/8/layout/radial5"/>
    <dgm:cxn modelId="{A46C8591-C6C0-4DFF-9628-1DA78DA32CD1}" type="presOf" srcId="{B299AC3A-569E-4EAB-865D-2A5D41FB7307}" destId="{2881BC81-0E66-4838-8E5B-DBA6242B72BA}" srcOrd="1" destOrd="0" presId="urn:microsoft.com/office/officeart/2005/8/layout/radial5"/>
    <dgm:cxn modelId="{66D4DB9C-5F32-4345-8C8E-80C3286DB7EF}" srcId="{FE479513-255A-4F8D-A2AC-F4FF14B678B2}" destId="{6023E900-4D0E-4189-BCFF-20F2D0D6F924}" srcOrd="1" destOrd="0" parTransId="{E30D5D98-4A59-405B-94D9-8B5FBF6B4D75}" sibTransId="{D34E413B-687A-416C-8E54-1E36ADD2B38B}"/>
    <dgm:cxn modelId="{A1AAD2B0-C906-430E-B897-9450A3EF8BEB}" type="presOf" srcId="{A7C11598-AACA-4C97-AC65-2366B2D5CC97}" destId="{A4B4A405-692B-41FC-BDE2-7ED2D9A77F03}" srcOrd="0" destOrd="0" presId="urn:microsoft.com/office/officeart/2005/8/layout/radial5"/>
    <dgm:cxn modelId="{5E24B5B4-84EE-46B9-8889-3DE7B99514FD}" srcId="{FE479513-255A-4F8D-A2AC-F4FF14B678B2}" destId="{F2B19A52-1FD2-4130-B76F-5DF470DCBA5B}" srcOrd="3" destOrd="0" parTransId="{2652054F-7746-4C4C-A287-C0548C7FB0CF}" sibTransId="{D194DD20-58A2-4C93-8AFA-352858469493}"/>
    <dgm:cxn modelId="{21A717BB-3E6A-4458-82C2-229DD2F3D0E3}" srcId="{FE479513-255A-4F8D-A2AC-F4FF14B678B2}" destId="{C3020577-896C-48A0-86FA-E6FF94A88F26}" srcOrd="4" destOrd="0" parTransId="{BBC81712-21A3-419D-BA0B-9DB5CCE80907}" sibTransId="{C62F2643-F915-4809-A2C0-0508C12AC9EE}"/>
    <dgm:cxn modelId="{1E0312BC-103A-47B5-A42E-EE576FCC4CCA}" type="presOf" srcId="{2652054F-7746-4C4C-A287-C0548C7FB0CF}" destId="{C657F334-DC1D-4FB6-974F-B4ACAB8761B2}" srcOrd="1" destOrd="0" presId="urn:microsoft.com/office/officeart/2005/8/layout/radial5"/>
    <dgm:cxn modelId="{E8A049C0-BC03-4101-A797-4F18548E1012}" type="presOf" srcId="{E30D5D98-4A59-405B-94D9-8B5FBF6B4D75}" destId="{C9309614-9152-4303-9B83-2A1BA6689B36}" srcOrd="1" destOrd="0" presId="urn:microsoft.com/office/officeart/2005/8/layout/radial5"/>
    <dgm:cxn modelId="{020B60C4-26E7-40CB-9A9E-3CB4168A7AE2}" type="presOf" srcId="{BBC81712-21A3-419D-BA0B-9DB5CCE80907}" destId="{7B7BEB34-7435-441C-A515-EA568A99D2C8}" srcOrd="0" destOrd="0" presId="urn:microsoft.com/office/officeart/2005/8/layout/radial5"/>
    <dgm:cxn modelId="{17E19FC8-4A43-4962-934E-9952234E9E72}" type="presOf" srcId="{6859FDCA-AA72-4DBA-8917-0CC5F7E10247}" destId="{EB700864-D033-489B-B676-328E1755A5A8}" srcOrd="1" destOrd="0" presId="urn:microsoft.com/office/officeart/2005/8/layout/radial5"/>
    <dgm:cxn modelId="{698822CC-A999-49BD-822B-6E060E4B14B2}" type="presOf" srcId="{6023E900-4D0E-4189-BCFF-20F2D0D6F924}" destId="{0D154135-4026-4C80-9D7D-53AEF51580D5}" srcOrd="0" destOrd="0" presId="urn:microsoft.com/office/officeart/2005/8/layout/radial5"/>
    <dgm:cxn modelId="{B4A395E7-F2AE-4CE8-BE32-3114EF48DE0E}" srcId="{FE479513-255A-4F8D-A2AC-F4FF14B678B2}" destId="{F34F2435-4BEF-4302-9560-9567B7086E3C}" srcOrd="2" destOrd="0" parTransId="{6859FDCA-AA72-4DBA-8917-0CC5F7E10247}" sibTransId="{4F4F80C3-EDD6-4B79-8E8A-07942184291A}"/>
    <dgm:cxn modelId="{423BA2EB-732D-4DB5-8BAA-27BD7FDCC72D}" type="presOf" srcId="{FE479513-255A-4F8D-A2AC-F4FF14B678B2}" destId="{C5B312E5-FE25-43C4-ABBA-7556B6F6BB6B}" srcOrd="0" destOrd="0" presId="urn:microsoft.com/office/officeart/2005/8/layout/radial5"/>
    <dgm:cxn modelId="{C590E7EF-0BFD-44B7-86C9-741FDFF95169}" srcId="{A7C11598-AACA-4C97-AC65-2366B2D5CC97}" destId="{FE479513-255A-4F8D-A2AC-F4FF14B678B2}" srcOrd="0" destOrd="0" parTransId="{A2ED7AE7-ECB2-4996-8BB5-C90F208B6A0A}" sibTransId="{C5801DC2-3A7A-4273-AB58-950A2E903E7C}"/>
    <dgm:cxn modelId="{5296BDF8-7FE1-495B-A007-46202211BCDE}" type="presOf" srcId="{7FAF5BBC-BD3B-4424-8F1A-CC8680C094DE}" destId="{B1EEF024-8F93-40C8-940A-5E08939AF732}" srcOrd="0" destOrd="0" presId="urn:microsoft.com/office/officeart/2005/8/layout/radial5"/>
    <dgm:cxn modelId="{DE50D0C0-1E1B-4B0E-86F9-8776FCD989AF}" type="presParOf" srcId="{A4B4A405-692B-41FC-BDE2-7ED2D9A77F03}" destId="{C5B312E5-FE25-43C4-ABBA-7556B6F6BB6B}" srcOrd="0" destOrd="0" presId="urn:microsoft.com/office/officeart/2005/8/layout/radial5"/>
    <dgm:cxn modelId="{A07BA5EE-8CDB-4A52-8BB1-576C94549BF2}" type="presParOf" srcId="{A4B4A405-692B-41FC-BDE2-7ED2D9A77F03}" destId="{BBBCC787-5578-46F9-8CA9-7DD535B2B4F5}" srcOrd="1" destOrd="0" presId="urn:microsoft.com/office/officeart/2005/8/layout/radial5"/>
    <dgm:cxn modelId="{A2011FC9-F3B0-47B9-A96E-60C220882C0E}" type="presParOf" srcId="{BBBCC787-5578-46F9-8CA9-7DD535B2B4F5}" destId="{2881BC81-0E66-4838-8E5B-DBA6242B72BA}" srcOrd="0" destOrd="0" presId="urn:microsoft.com/office/officeart/2005/8/layout/radial5"/>
    <dgm:cxn modelId="{2D477E56-DF02-4B9F-8968-92AB954D7697}" type="presParOf" srcId="{A4B4A405-692B-41FC-BDE2-7ED2D9A77F03}" destId="{B1EEF024-8F93-40C8-940A-5E08939AF732}" srcOrd="2" destOrd="0" presId="urn:microsoft.com/office/officeart/2005/8/layout/radial5"/>
    <dgm:cxn modelId="{EC959500-F837-45F4-91DE-7B40B9D9B6AA}" type="presParOf" srcId="{A4B4A405-692B-41FC-BDE2-7ED2D9A77F03}" destId="{C54746CD-C922-42D2-B4A8-6C45476F06BC}" srcOrd="3" destOrd="0" presId="urn:microsoft.com/office/officeart/2005/8/layout/radial5"/>
    <dgm:cxn modelId="{6047927F-9FBC-4E90-A643-C1ECA56B9248}" type="presParOf" srcId="{C54746CD-C922-42D2-B4A8-6C45476F06BC}" destId="{C9309614-9152-4303-9B83-2A1BA6689B36}" srcOrd="0" destOrd="0" presId="urn:microsoft.com/office/officeart/2005/8/layout/radial5"/>
    <dgm:cxn modelId="{6FDC9BD0-3F8C-4C35-A099-A8C027A22C4D}" type="presParOf" srcId="{A4B4A405-692B-41FC-BDE2-7ED2D9A77F03}" destId="{0D154135-4026-4C80-9D7D-53AEF51580D5}" srcOrd="4" destOrd="0" presId="urn:microsoft.com/office/officeart/2005/8/layout/radial5"/>
    <dgm:cxn modelId="{7341A882-3993-4A6E-9A5A-D8725E07A040}" type="presParOf" srcId="{A4B4A405-692B-41FC-BDE2-7ED2D9A77F03}" destId="{276B88E9-FCDF-4DB7-AD7F-CD79B95DF028}" srcOrd="5" destOrd="0" presId="urn:microsoft.com/office/officeart/2005/8/layout/radial5"/>
    <dgm:cxn modelId="{4353A3C7-93AD-4AD0-9B75-C45C1BA7FE0D}" type="presParOf" srcId="{276B88E9-FCDF-4DB7-AD7F-CD79B95DF028}" destId="{EB700864-D033-489B-B676-328E1755A5A8}" srcOrd="0" destOrd="0" presId="urn:microsoft.com/office/officeart/2005/8/layout/radial5"/>
    <dgm:cxn modelId="{82EA8156-7D25-4F21-9CFE-4101D891929A}" type="presParOf" srcId="{A4B4A405-692B-41FC-BDE2-7ED2D9A77F03}" destId="{A057A554-819B-4B03-ACA9-F64A7C83F301}" srcOrd="6" destOrd="0" presId="urn:microsoft.com/office/officeart/2005/8/layout/radial5"/>
    <dgm:cxn modelId="{AFD4BD4A-EF40-412A-AD91-93959D85557B}" type="presParOf" srcId="{A4B4A405-692B-41FC-BDE2-7ED2D9A77F03}" destId="{8AD74A00-227D-4EA7-9864-3877B100AC37}" srcOrd="7" destOrd="0" presId="urn:microsoft.com/office/officeart/2005/8/layout/radial5"/>
    <dgm:cxn modelId="{55AD1EF2-B396-493B-BE5A-A0AE26F207CB}" type="presParOf" srcId="{8AD74A00-227D-4EA7-9864-3877B100AC37}" destId="{C657F334-DC1D-4FB6-974F-B4ACAB8761B2}" srcOrd="0" destOrd="0" presId="urn:microsoft.com/office/officeart/2005/8/layout/radial5"/>
    <dgm:cxn modelId="{CFD44433-81FC-44F5-B062-879CF909D551}" type="presParOf" srcId="{A4B4A405-692B-41FC-BDE2-7ED2D9A77F03}" destId="{102A2F17-1CEF-4D12-9031-F7FC654FCB1B}" srcOrd="8" destOrd="0" presId="urn:microsoft.com/office/officeart/2005/8/layout/radial5"/>
    <dgm:cxn modelId="{EFE9A77F-EB1B-4894-9863-A3045A6EA2F5}" type="presParOf" srcId="{A4B4A405-692B-41FC-BDE2-7ED2D9A77F03}" destId="{7B7BEB34-7435-441C-A515-EA568A99D2C8}" srcOrd="9" destOrd="0" presId="urn:microsoft.com/office/officeart/2005/8/layout/radial5"/>
    <dgm:cxn modelId="{07D6BA80-ADC4-4A53-A7E4-96B1F635571E}" type="presParOf" srcId="{7B7BEB34-7435-441C-A515-EA568A99D2C8}" destId="{DE9F92F9-27A8-4E92-8C64-BCA19371BA7B}" srcOrd="0" destOrd="0" presId="urn:microsoft.com/office/officeart/2005/8/layout/radial5"/>
    <dgm:cxn modelId="{C428F005-0844-416D-96B5-911301DBBB07}" type="presParOf" srcId="{A4B4A405-692B-41FC-BDE2-7ED2D9A77F03}" destId="{10AE51A1-17C1-4F34-818C-7B7816D2909D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5E3CD5-1AF6-400C-9362-170D6928C9D0}" type="doc">
      <dgm:prSet loTypeId="urn:microsoft.com/office/officeart/2009/layout/CircleArrowProcess" loCatId="process" qsTypeId="urn:microsoft.com/office/officeart/2005/8/quickstyle/3d5" qsCatId="3D" csTypeId="urn:microsoft.com/office/officeart/2005/8/colors/accent3_3" csCatId="accent3" phldr="1"/>
      <dgm:spPr/>
      <dgm:t>
        <a:bodyPr/>
        <a:lstStyle/>
        <a:p>
          <a:endParaRPr lang="en-GB"/>
        </a:p>
      </dgm:t>
    </dgm:pt>
    <dgm:pt modelId="{DE5ACBC6-58C6-4714-B2E2-443F215FDB61}">
      <dgm:prSet phldrT="[Text]"/>
      <dgm:spPr/>
      <dgm:t>
        <a:bodyPr/>
        <a:lstStyle/>
        <a:p>
          <a:pPr algn="ctr"/>
          <a:r>
            <a:rPr lang="hr-HR"/>
            <a:t>SORTIRANJE</a:t>
          </a:r>
          <a:endParaRPr lang="en-GB"/>
        </a:p>
      </dgm:t>
    </dgm:pt>
    <dgm:pt modelId="{E3BB235E-ABB8-4BE2-885F-EF7A2A5E8C1C}" type="parTrans" cxnId="{F5DF11C8-6FEF-401F-9D2B-775D4E30B492}">
      <dgm:prSet/>
      <dgm:spPr/>
      <dgm:t>
        <a:bodyPr/>
        <a:lstStyle/>
        <a:p>
          <a:pPr algn="ctr"/>
          <a:endParaRPr lang="en-GB"/>
        </a:p>
      </dgm:t>
    </dgm:pt>
    <dgm:pt modelId="{FE6580BA-F978-48EB-BD82-32D8D6142CD6}" type="sibTrans" cxnId="{F5DF11C8-6FEF-401F-9D2B-775D4E30B492}">
      <dgm:prSet/>
      <dgm:spPr/>
      <dgm:t>
        <a:bodyPr/>
        <a:lstStyle/>
        <a:p>
          <a:pPr algn="ctr"/>
          <a:endParaRPr lang="en-GB"/>
        </a:p>
      </dgm:t>
    </dgm:pt>
    <dgm:pt modelId="{DDB73013-0DDC-48AF-9A14-8E326959DD22}">
      <dgm:prSet phldrT="[Text]"/>
      <dgm:spPr/>
      <dgm:t>
        <a:bodyPr/>
        <a:lstStyle/>
        <a:p>
          <a:pPr algn="ctr"/>
          <a:r>
            <a:rPr lang="hr-HR"/>
            <a:t>OPORABA</a:t>
          </a:r>
          <a:endParaRPr lang="en-GB"/>
        </a:p>
      </dgm:t>
    </dgm:pt>
    <dgm:pt modelId="{C757034F-C8A0-48A7-B766-6DD1AF184033}" type="parTrans" cxnId="{61969AB4-D3E4-4513-B5AF-E82A7D62F261}">
      <dgm:prSet/>
      <dgm:spPr/>
      <dgm:t>
        <a:bodyPr/>
        <a:lstStyle/>
        <a:p>
          <a:pPr algn="ctr"/>
          <a:endParaRPr lang="en-GB"/>
        </a:p>
      </dgm:t>
    </dgm:pt>
    <dgm:pt modelId="{39498410-3605-4652-8239-1078D01F7BB1}" type="sibTrans" cxnId="{61969AB4-D3E4-4513-B5AF-E82A7D62F261}">
      <dgm:prSet/>
      <dgm:spPr/>
      <dgm:t>
        <a:bodyPr/>
        <a:lstStyle/>
        <a:p>
          <a:pPr algn="ctr"/>
          <a:endParaRPr lang="en-GB"/>
        </a:p>
      </dgm:t>
    </dgm:pt>
    <dgm:pt modelId="{F41A0EEE-2920-4CE7-942F-C00105CAFB21}">
      <dgm:prSet phldrT="[Text]"/>
      <dgm:spPr/>
      <dgm:t>
        <a:bodyPr/>
        <a:lstStyle/>
        <a:p>
          <a:pPr algn="ctr"/>
          <a:r>
            <a:rPr lang="hr-HR"/>
            <a:t>ODLAGANJE</a:t>
          </a:r>
          <a:endParaRPr lang="en-GB"/>
        </a:p>
      </dgm:t>
    </dgm:pt>
    <dgm:pt modelId="{1F37DE27-3F95-46C3-8977-740289DE4D6C}" type="parTrans" cxnId="{26979E81-894D-4C34-9EF0-0A22EBE60EDD}">
      <dgm:prSet/>
      <dgm:spPr/>
      <dgm:t>
        <a:bodyPr/>
        <a:lstStyle/>
        <a:p>
          <a:pPr algn="ctr"/>
          <a:endParaRPr lang="en-GB"/>
        </a:p>
      </dgm:t>
    </dgm:pt>
    <dgm:pt modelId="{C18940AB-93E7-4A89-A421-A3E9F5F4B938}" type="sibTrans" cxnId="{26979E81-894D-4C34-9EF0-0A22EBE60EDD}">
      <dgm:prSet/>
      <dgm:spPr/>
      <dgm:t>
        <a:bodyPr/>
        <a:lstStyle/>
        <a:p>
          <a:pPr algn="ctr"/>
          <a:endParaRPr lang="en-GB"/>
        </a:p>
      </dgm:t>
    </dgm:pt>
    <dgm:pt modelId="{162BC672-C25A-4051-B21E-0679AB67AB81}" type="pres">
      <dgm:prSet presAssocID="{1A5E3CD5-1AF6-400C-9362-170D6928C9D0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8D4840B-59E2-452D-87C9-B2AD71926F68}" type="pres">
      <dgm:prSet presAssocID="{DE5ACBC6-58C6-4714-B2E2-443F215FDB61}" presName="Accent1" presStyleCnt="0"/>
      <dgm:spPr/>
    </dgm:pt>
    <dgm:pt modelId="{EF76E7A7-224B-4E9A-8BFC-A12B7BD3D0A4}" type="pres">
      <dgm:prSet presAssocID="{DE5ACBC6-58C6-4714-B2E2-443F215FDB61}" presName="Accent" presStyleLbl="node1" presStyleIdx="0" presStyleCnt="3"/>
      <dgm:spPr>
        <a:solidFill>
          <a:schemeClr val="accent6"/>
        </a:solidFill>
      </dgm:spPr>
    </dgm:pt>
    <dgm:pt modelId="{9AFAA4F7-3E52-42DB-98F4-16CA1B9616A4}" type="pres">
      <dgm:prSet presAssocID="{DE5ACBC6-58C6-4714-B2E2-443F215FDB6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1F4F612E-C7B0-4270-8950-A6386FC2AD4F}" type="pres">
      <dgm:prSet presAssocID="{DDB73013-0DDC-48AF-9A14-8E326959DD22}" presName="Accent2" presStyleCnt="0"/>
      <dgm:spPr/>
    </dgm:pt>
    <dgm:pt modelId="{E5CE7467-B3C4-4BE6-9D2D-C9054920AE19}" type="pres">
      <dgm:prSet presAssocID="{DDB73013-0DDC-48AF-9A14-8E326959DD22}" presName="Accent" presStyleLbl="node1" presStyleIdx="1" presStyleCnt="3"/>
      <dgm:spPr>
        <a:solidFill>
          <a:schemeClr val="accent6"/>
        </a:solidFill>
      </dgm:spPr>
    </dgm:pt>
    <dgm:pt modelId="{B70CF5B0-0153-434C-BEE8-07D56749684C}" type="pres">
      <dgm:prSet presAssocID="{DDB73013-0DDC-48AF-9A14-8E326959DD2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069A3B51-05AB-4F1F-937F-3679625C123B}" type="pres">
      <dgm:prSet presAssocID="{F41A0EEE-2920-4CE7-942F-C00105CAFB21}" presName="Accent3" presStyleCnt="0"/>
      <dgm:spPr/>
    </dgm:pt>
    <dgm:pt modelId="{65E28E44-B0C8-4326-9A05-7A71A8B3CD5D}" type="pres">
      <dgm:prSet presAssocID="{F41A0EEE-2920-4CE7-942F-C00105CAFB21}" presName="Accent" presStyleLbl="node1" presStyleIdx="2" presStyleCnt="3"/>
      <dgm:spPr>
        <a:solidFill>
          <a:schemeClr val="accent6"/>
        </a:solidFill>
      </dgm:spPr>
    </dgm:pt>
    <dgm:pt modelId="{AE9FDA66-90F3-4539-AA07-CDCE09EE3A74}" type="pres">
      <dgm:prSet presAssocID="{F41A0EEE-2920-4CE7-942F-C00105CAFB21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52668E6A-0F06-4ED1-A6FD-374057D03731}" type="presOf" srcId="{F41A0EEE-2920-4CE7-942F-C00105CAFB21}" destId="{AE9FDA66-90F3-4539-AA07-CDCE09EE3A74}" srcOrd="0" destOrd="0" presId="urn:microsoft.com/office/officeart/2009/layout/CircleArrowProcess"/>
    <dgm:cxn modelId="{26979E81-894D-4C34-9EF0-0A22EBE60EDD}" srcId="{1A5E3CD5-1AF6-400C-9362-170D6928C9D0}" destId="{F41A0EEE-2920-4CE7-942F-C00105CAFB21}" srcOrd="2" destOrd="0" parTransId="{1F37DE27-3F95-46C3-8977-740289DE4D6C}" sibTransId="{C18940AB-93E7-4A89-A421-A3E9F5F4B938}"/>
    <dgm:cxn modelId="{61969AB4-D3E4-4513-B5AF-E82A7D62F261}" srcId="{1A5E3CD5-1AF6-400C-9362-170D6928C9D0}" destId="{DDB73013-0DDC-48AF-9A14-8E326959DD22}" srcOrd="1" destOrd="0" parTransId="{C757034F-C8A0-48A7-B766-6DD1AF184033}" sibTransId="{39498410-3605-4652-8239-1078D01F7BB1}"/>
    <dgm:cxn modelId="{B2B528C3-E3FD-4D8E-8366-449161888DF9}" type="presOf" srcId="{DDB73013-0DDC-48AF-9A14-8E326959DD22}" destId="{B70CF5B0-0153-434C-BEE8-07D56749684C}" srcOrd="0" destOrd="0" presId="urn:microsoft.com/office/officeart/2009/layout/CircleArrowProcess"/>
    <dgm:cxn modelId="{F5DF11C8-6FEF-401F-9D2B-775D4E30B492}" srcId="{1A5E3CD5-1AF6-400C-9362-170D6928C9D0}" destId="{DE5ACBC6-58C6-4714-B2E2-443F215FDB61}" srcOrd="0" destOrd="0" parTransId="{E3BB235E-ABB8-4BE2-885F-EF7A2A5E8C1C}" sibTransId="{FE6580BA-F978-48EB-BD82-32D8D6142CD6}"/>
    <dgm:cxn modelId="{0C707FD1-2E78-40B7-98B9-4C2C036108A0}" type="presOf" srcId="{DE5ACBC6-58C6-4714-B2E2-443F215FDB61}" destId="{9AFAA4F7-3E52-42DB-98F4-16CA1B9616A4}" srcOrd="0" destOrd="0" presId="urn:microsoft.com/office/officeart/2009/layout/CircleArrowProcess"/>
    <dgm:cxn modelId="{69A7D3F8-34E4-494C-AA02-6617E74395B2}" type="presOf" srcId="{1A5E3CD5-1AF6-400C-9362-170D6928C9D0}" destId="{162BC672-C25A-4051-B21E-0679AB67AB81}" srcOrd="0" destOrd="0" presId="urn:microsoft.com/office/officeart/2009/layout/CircleArrowProcess"/>
    <dgm:cxn modelId="{84475C72-5E7F-4261-9F30-9C44FFC42C69}" type="presParOf" srcId="{162BC672-C25A-4051-B21E-0679AB67AB81}" destId="{78D4840B-59E2-452D-87C9-B2AD71926F68}" srcOrd="0" destOrd="0" presId="urn:microsoft.com/office/officeart/2009/layout/CircleArrowProcess"/>
    <dgm:cxn modelId="{C15B40C0-C60B-4A4E-89AD-5B4DE3A54B08}" type="presParOf" srcId="{78D4840B-59E2-452D-87C9-B2AD71926F68}" destId="{EF76E7A7-224B-4E9A-8BFC-A12B7BD3D0A4}" srcOrd="0" destOrd="0" presId="urn:microsoft.com/office/officeart/2009/layout/CircleArrowProcess"/>
    <dgm:cxn modelId="{9A7A14B3-CA91-4342-898A-0527CA3C8AE6}" type="presParOf" srcId="{162BC672-C25A-4051-B21E-0679AB67AB81}" destId="{9AFAA4F7-3E52-42DB-98F4-16CA1B9616A4}" srcOrd="1" destOrd="0" presId="urn:microsoft.com/office/officeart/2009/layout/CircleArrowProcess"/>
    <dgm:cxn modelId="{002F571E-6672-4C0C-B4C1-8943A1FB3934}" type="presParOf" srcId="{162BC672-C25A-4051-B21E-0679AB67AB81}" destId="{1F4F612E-C7B0-4270-8950-A6386FC2AD4F}" srcOrd="2" destOrd="0" presId="urn:microsoft.com/office/officeart/2009/layout/CircleArrowProcess"/>
    <dgm:cxn modelId="{9043DBE0-7833-410E-8984-445A8A76EEEA}" type="presParOf" srcId="{1F4F612E-C7B0-4270-8950-A6386FC2AD4F}" destId="{E5CE7467-B3C4-4BE6-9D2D-C9054920AE19}" srcOrd="0" destOrd="0" presId="urn:microsoft.com/office/officeart/2009/layout/CircleArrowProcess"/>
    <dgm:cxn modelId="{FFD9351C-9A32-47DD-A3B9-1F7993FC5C6B}" type="presParOf" srcId="{162BC672-C25A-4051-B21E-0679AB67AB81}" destId="{B70CF5B0-0153-434C-BEE8-07D56749684C}" srcOrd="3" destOrd="0" presId="urn:microsoft.com/office/officeart/2009/layout/CircleArrowProcess"/>
    <dgm:cxn modelId="{5F89694B-9EAE-45C6-B86C-67CEB96417B4}" type="presParOf" srcId="{162BC672-C25A-4051-B21E-0679AB67AB81}" destId="{069A3B51-05AB-4F1F-937F-3679625C123B}" srcOrd="4" destOrd="0" presId="urn:microsoft.com/office/officeart/2009/layout/CircleArrowProcess"/>
    <dgm:cxn modelId="{785BC524-0A4E-4DEF-BC1A-4685FD9162E9}" type="presParOf" srcId="{069A3B51-05AB-4F1F-937F-3679625C123B}" destId="{65E28E44-B0C8-4326-9A05-7A71A8B3CD5D}" srcOrd="0" destOrd="0" presId="urn:microsoft.com/office/officeart/2009/layout/CircleArrowProcess"/>
    <dgm:cxn modelId="{CAE74F5C-BB36-4832-8F2F-9B110DD9E915}" type="presParOf" srcId="{162BC672-C25A-4051-B21E-0679AB67AB81}" destId="{AE9FDA66-90F3-4539-AA07-CDCE09EE3A74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B312E5-FE25-43C4-ABBA-7556B6F6BB6B}">
      <dsp:nvSpPr>
        <dsp:cNvPr id="0" name=""/>
        <dsp:cNvSpPr/>
      </dsp:nvSpPr>
      <dsp:spPr>
        <a:xfrm>
          <a:off x="3585623" y="2072999"/>
          <a:ext cx="1551948" cy="15519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900" kern="1200"/>
            <a:t>GRAĐEVNI OTPAD</a:t>
          </a:r>
          <a:endParaRPr lang="en-GB" sz="1900" kern="1200"/>
        </a:p>
      </dsp:txBody>
      <dsp:txXfrm>
        <a:off x="3812901" y="2300277"/>
        <a:ext cx="1097392" cy="1097392"/>
      </dsp:txXfrm>
    </dsp:sp>
    <dsp:sp modelId="{BBBCC787-5578-46F9-8CA9-7DD535B2B4F5}">
      <dsp:nvSpPr>
        <dsp:cNvPr id="0" name=""/>
        <dsp:cNvSpPr/>
      </dsp:nvSpPr>
      <dsp:spPr>
        <a:xfrm rot="16324250">
          <a:off x="4174461" y="1388246"/>
          <a:ext cx="460830" cy="527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4241088" y="1562857"/>
        <a:ext cx="322581" cy="316598"/>
      </dsp:txXfrm>
    </dsp:sp>
    <dsp:sp modelId="{B1EEF024-8F93-40C8-940A-5E08939AF732}">
      <dsp:nvSpPr>
        <dsp:cNvPr id="0" name=""/>
        <dsp:cNvSpPr/>
      </dsp:nvSpPr>
      <dsp:spPr>
        <a:xfrm>
          <a:off x="3660699" y="340700"/>
          <a:ext cx="1551948" cy="8639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OTPAD PRILIKOM GRADNJE</a:t>
          </a:r>
          <a:endParaRPr lang="en-GB" sz="1500" kern="1200"/>
        </a:p>
      </dsp:txBody>
      <dsp:txXfrm>
        <a:off x="3702874" y="382875"/>
        <a:ext cx="1467598" cy="779619"/>
      </dsp:txXfrm>
    </dsp:sp>
    <dsp:sp modelId="{C54746CD-C922-42D2-B4A8-6C45476F06BC}">
      <dsp:nvSpPr>
        <dsp:cNvPr id="0" name=""/>
        <dsp:cNvSpPr/>
      </dsp:nvSpPr>
      <dsp:spPr>
        <a:xfrm rot="20695912">
          <a:off x="5253769" y="2294815"/>
          <a:ext cx="372431" cy="527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5255690" y="2414870"/>
        <a:ext cx="260702" cy="316598"/>
      </dsp:txXfrm>
    </dsp:sp>
    <dsp:sp modelId="{0D154135-4026-4C80-9D7D-53AEF51580D5}">
      <dsp:nvSpPr>
        <dsp:cNvPr id="0" name=""/>
        <dsp:cNvSpPr/>
      </dsp:nvSpPr>
      <dsp:spPr>
        <a:xfrm>
          <a:off x="5733060" y="1762947"/>
          <a:ext cx="1536864" cy="10198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OTPAD PRI REKONSTRUKCIJI</a:t>
          </a:r>
          <a:endParaRPr lang="en-GB" sz="1500" kern="1200"/>
        </a:p>
      </dsp:txBody>
      <dsp:txXfrm>
        <a:off x="5782844" y="1812731"/>
        <a:ext cx="1437296" cy="920264"/>
      </dsp:txXfrm>
    </dsp:sp>
    <dsp:sp modelId="{276B88E9-FCDF-4DB7-AD7F-CD79B95DF028}">
      <dsp:nvSpPr>
        <dsp:cNvPr id="0" name=""/>
        <dsp:cNvSpPr/>
      </dsp:nvSpPr>
      <dsp:spPr>
        <a:xfrm rot="3232467">
          <a:off x="4840165" y="3606501"/>
          <a:ext cx="533836" cy="527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4872651" y="3648102"/>
        <a:ext cx="375537" cy="316598"/>
      </dsp:txXfrm>
    </dsp:sp>
    <dsp:sp modelId="{A057A554-819B-4B03-ACA9-F64A7C83F301}">
      <dsp:nvSpPr>
        <dsp:cNvPr id="0" name=""/>
        <dsp:cNvSpPr/>
      </dsp:nvSpPr>
      <dsp:spPr>
        <a:xfrm>
          <a:off x="4936827" y="4254707"/>
          <a:ext cx="1551948" cy="8909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OTPAD OD ISKOPANOG MATERIJALA</a:t>
          </a:r>
          <a:endParaRPr lang="en-GB" sz="1500" kern="1200"/>
        </a:p>
      </dsp:txBody>
      <dsp:txXfrm>
        <a:off x="4980321" y="4298201"/>
        <a:ext cx="1464960" cy="804001"/>
      </dsp:txXfrm>
    </dsp:sp>
    <dsp:sp modelId="{8AD74A00-227D-4EA7-9864-3877B100AC37}">
      <dsp:nvSpPr>
        <dsp:cNvPr id="0" name=""/>
        <dsp:cNvSpPr/>
      </dsp:nvSpPr>
      <dsp:spPr>
        <a:xfrm rot="7378498">
          <a:off x="3434022" y="3624726"/>
          <a:ext cx="506215" cy="527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3551282" y="3666558"/>
        <a:ext cx="354351" cy="316598"/>
      </dsp:txXfrm>
    </dsp:sp>
    <dsp:sp modelId="{102A2F17-1CEF-4D12-9031-F7FC654FCB1B}">
      <dsp:nvSpPr>
        <dsp:cNvPr id="0" name=""/>
        <dsp:cNvSpPr/>
      </dsp:nvSpPr>
      <dsp:spPr>
        <a:xfrm>
          <a:off x="2384572" y="4276962"/>
          <a:ext cx="1551948" cy="8464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OTPAD USLIJED UKLANJANJA GRAĐEVINE</a:t>
          </a:r>
          <a:endParaRPr lang="en-GB" sz="1500" kern="1200"/>
        </a:p>
      </dsp:txBody>
      <dsp:txXfrm>
        <a:off x="2425894" y="4318284"/>
        <a:ext cx="1469304" cy="763835"/>
      </dsp:txXfrm>
    </dsp:sp>
    <dsp:sp modelId="{7B7BEB34-7435-441C-A515-EA568A99D2C8}">
      <dsp:nvSpPr>
        <dsp:cNvPr id="0" name=""/>
        <dsp:cNvSpPr/>
      </dsp:nvSpPr>
      <dsp:spPr>
        <a:xfrm rot="11768872">
          <a:off x="3181403" y="2289078"/>
          <a:ext cx="315327" cy="52766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 rot="10800000">
        <a:off x="3274135" y="2407765"/>
        <a:ext cx="220729" cy="316598"/>
      </dsp:txXfrm>
    </dsp:sp>
    <dsp:sp modelId="{10AE51A1-17C1-4F34-818C-7B7816D2909D}">
      <dsp:nvSpPr>
        <dsp:cNvPr id="0" name=""/>
        <dsp:cNvSpPr/>
      </dsp:nvSpPr>
      <dsp:spPr>
        <a:xfrm>
          <a:off x="1595881" y="1881655"/>
          <a:ext cx="1551948" cy="782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500" kern="1200"/>
            <a:t>OTPAD PRILIKOM ODRŽAVANJA GRAĐEVINE</a:t>
          </a:r>
          <a:endParaRPr lang="en-GB" sz="1500" kern="1200"/>
        </a:p>
      </dsp:txBody>
      <dsp:txXfrm>
        <a:off x="1634075" y="1919849"/>
        <a:ext cx="1475560" cy="7060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76E7A7-224B-4E9A-8BFC-A12B7BD3D0A4}">
      <dsp:nvSpPr>
        <dsp:cNvPr id="0" name=""/>
        <dsp:cNvSpPr/>
      </dsp:nvSpPr>
      <dsp:spPr>
        <a:xfrm>
          <a:off x="1948401" y="0"/>
          <a:ext cx="2532465" cy="253285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FAA4F7-3E52-42DB-98F4-16CA1B9616A4}">
      <dsp:nvSpPr>
        <dsp:cNvPr id="0" name=""/>
        <dsp:cNvSpPr/>
      </dsp:nvSpPr>
      <dsp:spPr>
        <a:xfrm>
          <a:off x="2508159" y="914436"/>
          <a:ext cx="1407242" cy="703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SORTIRANJE</a:t>
          </a:r>
          <a:endParaRPr lang="en-GB" sz="2100" kern="1200"/>
        </a:p>
      </dsp:txBody>
      <dsp:txXfrm>
        <a:off x="2508159" y="914436"/>
        <a:ext cx="1407242" cy="703452"/>
      </dsp:txXfrm>
    </dsp:sp>
    <dsp:sp modelId="{E5CE7467-B3C4-4BE6-9D2D-C9054920AE19}">
      <dsp:nvSpPr>
        <dsp:cNvPr id="0" name=""/>
        <dsp:cNvSpPr/>
      </dsp:nvSpPr>
      <dsp:spPr>
        <a:xfrm>
          <a:off x="1245018" y="1455310"/>
          <a:ext cx="2532465" cy="253285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CF5B0-0153-434C-BEE8-07D56749684C}">
      <dsp:nvSpPr>
        <dsp:cNvPr id="0" name=""/>
        <dsp:cNvSpPr/>
      </dsp:nvSpPr>
      <dsp:spPr>
        <a:xfrm>
          <a:off x="1807629" y="2378165"/>
          <a:ext cx="1407242" cy="703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OPORABA</a:t>
          </a:r>
          <a:endParaRPr lang="en-GB" sz="2100" kern="1200"/>
        </a:p>
      </dsp:txBody>
      <dsp:txXfrm>
        <a:off x="1807629" y="2378165"/>
        <a:ext cx="1407242" cy="703452"/>
      </dsp:txXfrm>
    </dsp:sp>
    <dsp:sp modelId="{65E28E44-B0C8-4326-9A05-7A71A8B3CD5D}">
      <dsp:nvSpPr>
        <dsp:cNvPr id="0" name=""/>
        <dsp:cNvSpPr/>
      </dsp:nvSpPr>
      <dsp:spPr>
        <a:xfrm>
          <a:off x="2128646" y="3084774"/>
          <a:ext cx="2175780" cy="217665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/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FDA66-90F3-4539-AA07-CDCE09EE3A74}">
      <dsp:nvSpPr>
        <dsp:cNvPr id="0" name=""/>
        <dsp:cNvSpPr/>
      </dsp:nvSpPr>
      <dsp:spPr>
        <a:xfrm>
          <a:off x="2511488" y="3843998"/>
          <a:ext cx="1407242" cy="703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kern="1200"/>
            <a:t>ODLAGANJE</a:t>
          </a:r>
          <a:endParaRPr lang="en-GB" sz="2100" kern="1200"/>
        </a:p>
      </dsp:txBody>
      <dsp:txXfrm>
        <a:off x="2511488" y="3843998"/>
        <a:ext cx="1407242" cy="703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DD52B-3082-4A98-A959-D5015E5D9D69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60F34-01B3-4EBD-A9B5-FC2D97E61B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43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/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/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3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02B42E5D-B99A-DF1A-D0DC-9AAC377BEB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69C3098A-0625-3556-38B8-5436CC9B63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82D73BAE-BA08-F7D2-34CA-115F2D1D09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0F21B50E-355B-7271-4028-CF779E5259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0211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C12F5691-7DB1-5823-5147-F8BF29AD68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30D070E1-5816-03EC-7AC0-A589D1C24F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A40C0123-D3B0-27B7-4D11-89BCBCFA9BF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FBED1106-F85C-E79B-9AF0-9B233DCB8F0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51905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93C254A7-928C-98F6-39BB-641DEABF96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A63A6E54-1039-E577-BCF4-3A1EE85740C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B9AE5DB7-2410-2FF1-F6D2-3A556566B5F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39E41095-ADDD-8788-096E-26CC0D33823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284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EA3F1D77-4B79-C05B-F7AE-F5AD233053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E598EE10-2C93-CD7A-469C-925DE9FF272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E7761B9D-4008-79DE-A2DC-567978FD58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B4F3C3DD-C357-EB2B-2BA5-8714B46C985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3620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E9BE09F9-3C7A-D9BF-F0AA-8C99FCC35B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F5E2F208-02D1-B418-DB17-2702CB5DD1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66C7C0E0-492E-84D8-C2A3-F368AA0B5C6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3A5F4A91-382F-B55B-C9E8-9AB0A08825E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7770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C0C1C8EB-FD63-F3D5-E45B-FC4A0680F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83CE6C88-FCAC-2003-1D58-944102CFA7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4BD2525D-060E-18E5-B4DB-3C20F46F89C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C76855FD-79A5-6484-2C38-41F5E25A871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5406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8C3D1620-DAAA-B745-A09E-220F24AD8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1EFB8ACD-6327-AE17-6241-81D540BB1C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BED87101-ABF5-DF17-9CF1-73742B94AE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4E1E4119-A95B-CF45-90B0-8CAC243370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70989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9BD49422-3FB5-8A54-28DE-13DD32664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94E103E9-1C92-BE7B-6D2F-8B660F7903F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097F2527-E740-B44B-8C16-0F28E569579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BD2D342D-232D-EE24-BBAF-E820C23356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549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28EF3B81-09B0-03F4-E620-A3EB4700E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14A9171C-0D28-B688-5091-BEEE4E4BB2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C60DE1DA-B169-8839-9877-6659F2CFF64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A070484A-CE7D-790E-71F0-7DD9ACAE760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211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D40B7C6A-83F1-5A62-4556-5E2D93E50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D05191A9-1BA9-467F-0E3B-36A83C5183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E968DEFA-2474-93A5-51F7-C915C35A48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00F0A079-C0B9-8291-E295-CC4ED961B2E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3616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E334458E-D8F8-BCCB-F5F4-054593080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AC566FC8-2239-770B-B142-058E78204FF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3F21A33F-784B-9A8F-0546-ED0D4529A84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DBBDA463-7A52-214D-3D21-0A480749C66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73040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38F6B00E-7712-38F1-3FA9-16D49A11A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5E963A85-85C0-8AD8-25B8-C719E41F77F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C1F56BDD-C42F-923F-F2CB-539858AFE4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6C48417A-75CA-32DD-CD2F-C3E480ECF23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8987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>
          <a:extLst>
            <a:ext uri="{FF2B5EF4-FFF2-40B4-BE49-F238E27FC236}">
              <a16:creationId xmlns:a16="http://schemas.microsoft.com/office/drawing/2014/main" id="{2EF69B4E-4864-2AF7-26C7-DA203B076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a6be771c57_0_0:notes">
            <a:extLst>
              <a:ext uri="{FF2B5EF4-FFF2-40B4-BE49-F238E27FC236}">
                <a16:creationId xmlns:a16="http://schemas.microsoft.com/office/drawing/2014/main" id="{B39690EE-9687-BD89-3B64-6E57D2306C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22325" y="1177925"/>
            <a:ext cx="5656263" cy="31813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1a6be771c57_0_0:notes">
            <a:extLst>
              <a:ext uri="{FF2B5EF4-FFF2-40B4-BE49-F238E27FC236}">
                <a16:creationId xmlns:a16="http://schemas.microsoft.com/office/drawing/2014/main" id="{5B28BFE7-E3DD-F134-F087-A6DF9D51D73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0040" y="4536352"/>
            <a:ext cx="5840319" cy="3711716"/>
          </a:xfrm>
          <a:prstGeom prst="rect">
            <a:avLst/>
          </a:prstGeom>
        </p:spPr>
        <p:txBody>
          <a:bodyPr spcFirstLastPara="1" wrap="square" lIns="95475" tIns="47725" rIns="95475" bIns="47725" anchor="t" anchorCtr="0">
            <a:noAutofit/>
          </a:bodyPr>
          <a:lstStyle/>
          <a:p>
            <a:endParaRPr/>
          </a:p>
        </p:txBody>
      </p:sp>
      <p:sp>
        <p:nvSpPr>
          <p:cNvPr id="136" name="Google Shape;136;g1a6be771c57_0_0:notes">
            <a:extLst>
              <a:ext uri="{FF2B5EF4-FFF2-40B4-BE49-F238E27FC236}">
                <a16:creationId xmlns:a16="http://schemas.microsoft.com/office/drawing/2014/main" id="{42B9F31F-F6CD-E1FA-B411-327C733DD42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35203" y="8953241"/>
            <a:ext cx="3163506" cy="472856"/>
          </a:xfrm>
          <a:prstGeom prst="rect">
            <a:avLst/>
          </a:prstGeom>
        </p:spPr>
        <p:txBody>
          <a:bodyPr spcFirstLastPara="1" wrap="square" lIns="95475" tIns="47725" rIns="95475" bIns="47725" anchor="b" anchorCtr="0">
            <a:noAutofit/>
          </a:bodyPr>
          <a:lstStyle/>
          <a:p>
            <a:pPr>
              <a:buClr>
                <a:srgbClr val="000000"/>
              </a:buClr>
              <a:buSzPts val="1200"/>
            </a:pPr>
            <a:fld id="{00000000-1234-1234-1234-123412341234}" type="slidenum">
              <a:rPr lang="en-US"/>
              <a:pPr>
                <a:buClr>
                  <a:srgbClr val="000000"/>
                </a:buClr>
                <a:buSzPts val="1200"/>
              </a:pPr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5296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AC448-1E31-A090-AE05-4F95A756A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02DF5A-5EA9-D64A-90C5-EEF9B8FD2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18D8A-9D22-0A20-456C-41E4AFFBB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47551-FDB6-1997-BC51-89FA0F32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641C3-61A8-0197-C439-71B275759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723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F18B6-A140-84B2-D996-BB3216B4E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9F0586-0921-57A2-3A55-47FFD62C71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A73FA-81B7-CC8C-8979-5F661714E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D620A-3B8D-6125-F5AE-2C6B9F5C3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50104-716F-D98D-941F-85A21949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4557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71F2F8-F06A-E911-7BFC-03740A790A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AE85D7-067B-A74D-CA2E-183E574DC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29790-75DC-5F2B-7791-61EA2D788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FCE5F-78F2-09B3-AB26-987C78E7A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E1F4B-9D7C-CAB7-7CB0-DE06EA3ED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2439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GC Title and Content 1">
  <p:cSld name="BGC Title and Content 1">
    <p:bg>
      <p:bgPr>
        <a:blipFill dpi="0" rotWithShape="1">
          <a:blip r:embed="rId2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495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1fb2f093e2f_0_46"/>
          <p:cNvSpPr txBox="1">
            <a:spLocks noGrp="1"/>
          </p:cNvSpPr>
          <p:nvPr>
            <p:ph type="title"/>
          </p:nvPr>
        </p:nvSpPr>
        <p:spPr>
          <a:xfrm>
            <a:off x="1262632" y="609600"/>
            <a:ext cx="7430700" cy="1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35" name="Google Shape;35;g1fb2f093e2f_0_46"/>
          <p:cNvSpPr txBox="1">
            <a:spLocks noGrp="1"/>
          </p:cNvSpPr>
          <p:nvPr>
            <p:ph type="body" idx="1"/>
          </p:nvPr>
        </p:nvSpPr>
        <p:spPr>
          <a:xfrm>
            <a:off x="2078182" y="1930494"/>
            <a:ext cx="8944500" cy="38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1pPr>
            <a:lvl2pPr marL="914400" lvl="1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2pPr>
            <a:lvl3pPr marL="1371600" lvl="2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3pPr>
            <a:lvl4pPr marL="1828800" lvl="3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4pPr>
            <a:lvl5pPr marL="2286000" lvl="4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34B781"/>
              </a:buClr>
              <a:buSzPts val="1600"/>
              <a:buChar char="•"/>
              <a:defRPr sz="1600"/>
            </a:lvl5pPr>
            <a:lvl6pPr marL="2743200" lvl="5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6pPr>
            <a:lvl7pPr marL="3200400" lvl="6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7pPr>
            <a:lvl8pPr marL="3657600" lvl="7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8pPr>
            <a:lvl9pPr marL="4114800" lvl="8" indent="-330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Font typeface="Arial"/>
              <a:buChar char="►"/>
              <a:defRPr sz="1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g1fb2f093e2f_0_46"/>
          <p:cNvSpPr txBox="1">
            <a:spLocks noGrp="1"/>
          </p:cNvSpPr>
          <p:nvPr>
            <p:ph type="dt" idx="10"/>
          </p:nvPr>
        </p:nvSpPr>
        <p:spPr>
          <a:xfrm>
            <a:off x="1262623" y="6101803"/>
            <a:ext cx="663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g1fb2f093e2f_0_46"/>
          <p:cNvSpPr txBox="1">
            <a:spLocks noGrp="1"/>
          </p:cNvSpPr>
          <p:nvPr>
            <p:ph type="sldNum" idx="12"/>
          </p:nvPr>
        </p:nvSpPr>
        <p:spPr>
          <a:xfrm>
            <a:off x="11152130" y="6123061"/>
            <a:ext cx="765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" name="Google Shape;38;g1fb2f093e2f_0_46"/>
          <p:cNvSpPr txBox="1">
            <a:spLocks noGrp="1"/>
          </p:cNvSpPr>
          <p:nvPr>
            <p:ph type="ftr" idx="11"/>
          </p:nvPr>
        </p:nvSpPr>
        <p:spPr>
          <a:xfrm>
            <a:off x="2078182" y="6101803"/>
            <a:ext cx="8944500" cy="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74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403B1-81EC-3C94-2E5A-FF194246C8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9006E8-BF1B-5213-37CE-BD4E96421A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BCE6C1-C720-525C-1A2B-A370AF26D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27281-06AE-C66E-C9FF-C866C44F3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A24DED-52FB-28D7-93E4-771EA96BE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307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9E38-2172-A4E0-9C7F-156E64EE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CFD976-2E61-02B6-5C69-0E9238D31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70561-F418-039A-B694-83A1304C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E221BC-664D-03F8-A873-E3F77D9A6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DF76F-A7E5-FC56-3D1A-1EBE9B456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01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AF261-8FEB-4E18-CCE5-28881EF9B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CEB75D-75F0-7AB6-648D-8208EAEA0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38E2E7-CFF3-B580-A4A5-36B5F68E5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FF16A-71D8-780E-B85F-D911A7B0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A57D7-00C0-3628-7FEC-DB3704173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363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E1D09-87F7-A757-22CA-CF8AA2525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DEDD3-71C1-B76B-A44A-970650FCA8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6EBB08-C093-7BF6-DEA7-47BEACD35E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9E98DE-C2C7-823F-D7A3-D05F8D0C9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C1090B-A8AA-91C4-0859-EE44AA7D6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FEEBA9-1326-D73A-B62C-753AF3AAF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86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FD21-853F-A820-005D-7EC86F98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748D8A-F073-AC11-C3BB-6787772355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340848-F547-9198-43B2-5AE48B3428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1A6C4C-50DE-E56B-F874-59467040F2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4F60AB-0477-C5FA-DBDB-75DF4EC5F8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0F2083-DEA6-FC54-ABB5-F8626EF56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194FB0-5DA9-A273-0341-C03630B63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3549A-8818-41AB-E790-9871BDD2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4414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24981-2F37-8696-8A98-D6E33EC18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8755B2-E6BC-6BFF-6176-2B6B481C2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F32A40-6AAC-5EBB-74E1-4FAC05A73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6E63BD-0C2A-E418-94F2-DAB492BFA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7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F5ED32-0032-C852-3555-3A966192D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B30A73B-AE6A-1C00-ED63-24883D115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3005E6-50DE-DBDF-7081-48BBF8059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81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0E51B-20E6-BDF4-7DF3-861B7FCFC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5C216-0D11-EBBF-7118-A3FEB11B1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65235-2A8F-B9C6-4F7E-5F4C3DA6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547CD-5C31-E99B-4149-D791994BF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F156-98E3-5820-D5F4-3EC9F1E4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39287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EEB93-5210-DDAA-E674-7473DE932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B77AFB-B90B-6B26-F3EF-7837ACC4B5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FC6671-BDFA-5B60-71A6-6AC61F6DE2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4FBB4-BFE8-299A-1E12-193661086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7DF284-590C-9A85-547D-2AD7D7D94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4DE51-7304-44A1-FA67-94FED0A8F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231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3A14-E8CC-FA16-A376-CE71B49B2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6F518F-321A-8DA9-26E7-48E2C7162A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A4647C-6EC8-88AE-DA88-242D18C9B7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70743-A40A-E821-2682-9A706D20D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AC28D1-4A97-A59B-DD63-2D21B875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35164A-C674-5A6B-18D2-626E880A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80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E3B5B-0461-DFA1-BD6A-AF7124AC8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81CCB3-26DE-BDA7-6D13-965AEB20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8581B0-8A19-6B92-B9B3-2BEF870D1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45A66-BE3D-7D9B-A518-12EF4374E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E9A0E4-8EB1-0075-87B2-6C34F8D93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21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962913-9E0F-90B5-F340-CC146FB3B12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5474F-D172-3332-9644-A53FB1BE32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4C6D3-A590-A94F-16C4-C7E8188B1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CE59C-8E4A-4C64-AB9B-95A503EF378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06823-D126-E067-3527-9D9E9320E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3D7796-4C58-D47F-B56B-705CAFD6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352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05D1D-D622-A2A8-CB2C-0450A6B4F4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CC15D9-2B11-B0F9-7CB4-E3A9CB124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E2504-AF4A-F62D-193D-80D387D1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1D802C-2F50-37D8-A81C-29A56A54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CD3E9-A3BA-B2FD-9EBA-C5CA7EB98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81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8788E-4158-AA8A-4A20-D2586C4EA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8E37B0-B1D2-C8B2-EA98-A7D1F7E88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A03639-6629-7921-7E57-6587F3AEFB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FFEC01-F3D0-F395-BC27-F619E1F10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CB6E4-3061-7160-271F-8AEA962F1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6A2477-7747-4D57-5CCF-20B2BAADA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55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EDAAE-F652-C4C0-7481-C68E1456E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EB7CB-DBEC-093C-CFDF-307C80D48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3FCF30-B9EA-A16F-54F0-5F4BB4B951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43E5BB-B438-A7E1-D27E-F512E5680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AD296C-EB8E-2125-343C-D7EEC63B72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D8D508-1126-01F1-F9E1-62620EB3A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90386F-5277-80AF-6CB2-F7BB832D7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784747-F0F7-DCB3-AEB2-87E5F1D1B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819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6A9D8-F787-5D66-5D35-A824FF219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7D0DF5-85E8-67FE-FCB0-F2AE5AC1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C8D021-458B-EA72-F676-73F226CD1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FF77F1-D6B3-7CBA-C192-9B878B06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66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177CB72-8247-E6BE-A905-B15D55384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3B0876-AF67-CEA2-4EEA-89D6BFBC4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D3676B-DFBE-B8C6-9954-593F3D8FB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692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205BB-6BC9-39FD-D3E4-813BBBB7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B33AD-29ED-02AC-5663-C46ACD125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2402DB-38FE-591D-5547-74AE804D7A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09A24-9652-DDF1-4719-69AD37CD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ADD116-465C-E338-7100-880AF81B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262863-0235-682A-0DA2-EC4CB3D8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275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A7EF3-9A1F-642E-A7C6-1B717AE397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73F268-C672-62D9-E88B-9F7DA67C6A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1E35E7-4657-1B9B-96E8-F566CFB1D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8B269B-FF9F-52D4-0A42-9B08620C4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4AE05-C6E1-4FB5-BE19-F5913E262AEA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FDDF2-AAB6-EBBB-DE2F-0A93C5A90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15846-79E7-2BB5-2C3E-8F86E5867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424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17000"/>
            <a:lum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942FEF-E55F-E8B5-4C06-C5A83AF98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FFBAC-A0E6-148B-54AD-46B2AB6108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FC719-0933-5FC1-7578-F95A05998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4AE05-C6E1-4FB5-BE19-F5913E262AEA}" type="datetimeFigureOut">
              <a:rPr lang="en-GB" smtClean="0"/>
              <a:t>15/01/2025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50160-1751-3A3D-0B04-43F0278A13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0DBE9-A08C-34C3-D76D-A87FC2F68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0434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E4CFA-2AB0-4248-9718-0A33BD98E5E5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18ABA432-A9D4-3631-BCAA-7B25214360D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6250686"/>
            <a:ext cx="2308814" cy="484377"/>
          </a:xfrm>
          <a:prstGeom prst="rect">
            <a:avLst/>
          </a:prstGeom>
        </p:spPr>
      </p:pic>
      <p:pic>
        <p:nvPicPr>
          <p:cNvPr id="9" name="Picture 8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946255FC-91CA-128E-F8CF-D147F3D5D818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185738"/>
            <a:ext cx="2308813" cy="44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AF1C2F-54DB-BFF7-60B4-9E1BCD313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56CC4-A58F-A1E5-A3DC-B608098F7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1745AD-B004-8417-D4B4-4A89DDEC89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1CE59C-8E4A-4C64-AB9B-95A503EF378C}" type="datetimeFigureOut">
              <a:rPr lang="en-US" smtClean="0"/>
              <a:t>1/15/2025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B75A8-D4BD-1283-63BC-71E318B0A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D71F4-833E-D605-63B3-14A36294A6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25938" y="644842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7B1678-4A21-44DA-9A5C-D7A95E1823A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86110A2B-8F6D-952A-25A6-2728FD6E8CA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6250686"/>
            <a:ext cx="2308814" cy="484377"/>
          </a:xfrm>
          <a:prstGeom prst="rect">
            <a:avLst/>
          </a:prstGeom>
        </p:spPr>
      </p:pic>
      <p:pic>
        <p:nvPicPr>
          <p:cNvPr id="8" name="Picture 7" descr="A green letter on a black background&#10;&#10;Description automatically generated">
            <a:extLst>
              <a:ext uri="{FF2B5EF4-FFF2-40B4-BE49-F238E27FC236}">
                <a16:creationId xmlns:a16="http://schemas.microsoft.com/office/drawing/2014/main" id="{E31FC275-323F-8F0F-6538-4A8FDF2FE035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52" y="185738"/>
            <a:ext cx="2308813" cy="447129"/>
          </a:xfrm>
          <a:prstGeom prst="rect">
            <a:avLst/>
          </a:prstGeom>
        </p:spPr>
      </p:pic>
      <p:pic>
        <p:nvPicPr>
          <p:cNvPr id="10" name="Picture 9" descr="A red cube with white letters on it&#10;&#10;Description automatically generated">
            <a:extLst>
              <a:ext uri="{FF2B5EF4-FFF2-40B4-BE49-F238E27FC236}">
                <a16:creationId xmlns:a16="http://schemas.microsoft.com/office/drawing/2014/main" id="{3DB45053-5325-5EFD-E50E-00876C45EF09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309" y="6219325"/>
            <a:ext cx="515738" cy="51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06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0.jpeg"/><Relationship Id="rId7" Type="http://schemas.openxmlformats.org/officeDocument/2006/relationships/diagramData" Target="../diagrams/data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11" Type="http://schemas.microsoft.com/office/2007/relationships/diagramDrawing" Target="../diagrams/drawing1.xml"/><Relationship Id="rId5" Type="http://schemas.openxmlformats.org/officeDocument/2006/relationships/image" Target="../media/image12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11.jpeg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D941B82C-A5CC-5970-E0A8-41F774AAC662}"/>
              </a:ext>
            </a:extLst>
          </p:cNvPr>
          <p:cNvSpPr txBox="1">
            <a:spLocks/>
          </p:cNvSpPr>
          <p:nvPr/>
        </p:nvSpPr>
        <p:spPr>
          <a:xfrm>
            <a:off x="1102208" y="2875952"/>
            <a:ext cx="9835299" cy="110609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hr-HR" sz="6000" b="1" dirty="0">
                <a:solidFill>
                  <a:srgbClr val="008D36"/>
                </a:solidFill>
                <a:latin typeface="Calibri" panose="020F0502020204030204"/>
              </a:rPr>
              <a:t>Gospodarenje građevnim otpadom</a:t>
            </a:r>
            <a:endParaRPr kumimoji="0" lang="hr-HR" sz="4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green and yellow text&#10;&#10;Description automatically generated">
            <a:extLst>
              <a:ext uri="{FF2B5EF4-FFF2-40B4-BE49-F238E27FC236}">
                <a16:creationId xmlns:a16="http://schemas.microsoft.com/office/drawing/2014/main" id="{FC185C01-55F8-6875-E8F1-2AC0B674D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01" b="29828"/>
          <a:stretch/>
        </p:blipFill>
        <p:spPr>
          <a:xfrm>
            <a:off x="3786023" y="1187799"/>
            <a:ext cx="4427447" cy="83563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95FADC8-D894-0300-1A0E-A94912DF44E4}"/>
              </a:ext>
            </a:extLst>
          </p:cNvPr>
          <p:cNvSpPr txBox="1"/>
          <p:nvPr/>
        </p:nvSpPr>
        <p:spPr>
          <a:xfrm>
            <a:off x="1178350" y="5407023"/>
            <a:ext cx="6097604" cy="341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Nastavnica: Ksenija Kralj, </a:t>
            </a:r>
            <a:r>
              <a:rPr kumimoji="0" lang="hr-HR" sz="1800" b="0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dipl.ing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r>
              <a:rPr lang="hr-HR" dirty="0" err="1">
                <a:solidFill>
                  <a:sysClr val="windowText" lastClr="000000"/>
                </a:solidFill>
                <a:latin typeface="Calibri" panose="020F0502020204030204"/>
              </a:rPr>
              <a:t>građ</a:t>
            </a:r>
            <a:r>
              <a:rPr kumimoji="0" lang="hr-HR" sz="1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94DC4D3-CECD-E9B9-A240-28106F494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2215" y="6176650"/>
            <a:ext cx="2310584" cy="48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035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A1C5BA90-2EB0-A622-C829-8FE6745A78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55DBA7D2-2931-F77E-38CB-82857C2403B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rgbClr val="008D36"/>
                </a:solidFill>
                <a:latin typeface="+mn-lt"/>
                <a:ea typeface="+mn-ea"/>
                <a:cs typeface="+mn-cs"/>
              </a:rPr>
              <a:t>Primjeri oporabe građevinskog otpada</a:t>
            </a:r>
            <a:endParaRPr sz="4400" b="1" dirty="0">
              <a:solidFill>
                <a:srgbClr val="008D3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90BDE599-99B2-5425-169B-BDC2319BB847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50503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>
              <a:lnSpc>
                <a:spcPct val="150000"/>
              </a:lnSpc>
            </a:pPr>
            <a:r>
              <a:rPr lang="hr-HR" sz="3200" b="1" dirty="0">
                <a:latin typeface="+mn-lt"/>
                <a:ea typeface="+mn-ea"/>
                <a:cs typeface="+mn-cs"/>
              </a:rPr>
              <a:t>METALI	 →	metali</a:t>
            </a:r>
          </a:p>
          <a:p>
            <a:pPr>
              <a:lnSpc>
                <a:spcPct val="150000"/>
              </a:lnSpc>
            </a:pPr>
            <a:r>
              <a:rPr lang="hr-HR" sz="3200" b="1" dirty="0">
                <a:latin typeface="+mn-lt"/>
                <a:ea typeface="+mn-ea"/>
                <a:cs typeface="+mn-cs"/>
              </a:rPr>
              <a:t>PLASTIKA	 → 	granule za proizvodnju plastike</a:t>
            </a:r>
          </a:p>
          <a:p>
            <a:pPr>
              <a:lnSpc>
                <a:spcPct val="150000"/>
              </a:lnSpc>
            </a:pPr>
            <a:r>
              <a:rPr lang="hr-HR" sz="3200" b="1" dirty="0">
                <a:latin typeface="+mn-lt"/>
                <a:ea typeface="+mn-ea"/>
                <a:cs typeface="+mn-cs"/>
              </a:rPr>
              <a:t>DRVO	 →	drvene ploče</a:t>
            </a:r>
          </a:p>
          <a:p>
            <a:pPr>
              <a:lnSpc>
                <a:spcPct val="150000"/>
              </a:lnSpc>
            </a:pPr>
            <a:r>
              <a:rPr lang="hr-HR" sz="3200" b="1" dirty="0">
                <a:latin typeface="+mn-lt"/>
                <a:ea typeface="+mn-ea"/>
                <a:cs typeface="+mn-cs"/>
              </a:rPr>
              <a:t>STAKLO	 →	staklo</a:t>
            </a:r>
          </a:p>
          <a:p>
            <a:pPr>
              <a:lnSpc>
                <a:spcPct val="150000"/>
              </a:lnSpc>
            </a:pPr>
            <a:r>
              <a:rPr lang="hr-HR" sz="3200" b="1" dirty="0">
                <a:latin typeface="+mn-lt"/>
                <a:ea typeface="+mn-ea"/>
                <a:cs typeface="+mn-cs"/>
              </a:rPr>
              <a:t>OPEKA, ASFALT, BETON    → </a:t>
            </a:r>
            <a:r>
              <a:rPr lang="pl-PL" sz="3200" b="1" dirty="0">
                <a:latin typeface="+mn-lt"/>
                <a:ea typeface="+mn-ea"/>
                <a:cs typeface="+mn-cs"/>
              </a:rPr>
              <a:t>agregat za proizvodnju betona</a:t>
            </a:r>
          </a:p>
          <a:p>
            <a:r>
              <a:rPr lang="pl-PL" sz="3200" b="1" dirty="0">
                <a:latin typeface="+mn-lt"/>
                <a:ea typeface="+mn-ea"/>
                <a:cs typeface="+mn-cs"/>
              </a:rPr>
              <a:t>		    			 materijal za nasipavanje</a:t>
            </a:r>
          </a:p>
          <a:p>
            <a:pPr>
              <a:lnSpc>
                <a:spcPct val="150000"/>
              </a:lnSpc>
            </a:pPr>
            <a:r>
              <a:rPr lang="hr-HR" sz="3200" b="1" dirty="0">
                <a:latin typeface="+mn-lt"/>
                <a:ea typeface="+mn-ea"/>
                <a:cs typeface="+mn-cs"/>
              </a:rPr>
              <a:t>GIPS-KARTONSKE PLOČE →  gips-kartonske ploče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414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01161CB0-DE79-867B-E06E-F7227206D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CDAFE4EE-5270-72C9-3FBE-8F0AD48D7A9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rgbClr val="008D36"/>
                </a:solidFill>
                <a:latin typeface="+mn-lt"/>
                <a:ea typeface="+mn-ea"/>
                <a:cs typeface="+mn-cs"/>
              </a:rPr>
              <a:t>Udio građevnog otpada u ukupnom otpadu</a:t>
            </a:r>
            <a:endParaRPr sz="4400" b="1" dirty="0">
              <a:solidFill>
                <a:srgbClr val="008D3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3EF5273C-EFB6-990F-13FE-505E2ACE84DD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50503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algn="just"/>
            <a:r>
              <a:rPr lang="hr-HR" sz="3200" b="1" dirty="0">
                <a:latin typeface="+mn-lt"/>
                <a:ea typeface="+mn-ea"/>
                <a:cs typeface="+mn-cs"/>
              </a:rPr>
              <a:t>U Europskoj uniji 37,5 % ukupnog otpada čini građevni otpad, dok je u Republici Hrvatskoj taj udio nešto manji i iznosi 23,8 %. (Ministarstvo zaštite okoliša i zelene tranzicije, 2024)</a:t>
            </a:r>
          </a:p>
        </p:txBody>
      </p:sp>
    </p:spTree>
    <p:extLst>
      <p:ext uri="{BB962C8B-B14F-4D97-AF65-F5344CB8AC3E}">
        <p14:creationId xmlns:p14="http://schemas.microsoft.com/office/powerpoint/2010/main" val="292318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E0E4D103-4D2D-8F7B-4DB3-6C24D1395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ED727890-0667-C434-E11E-390D348FBE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>
                <a:solidFill>
                  <a:srgbClr val="008D36"/>
                </a:solidFill>
                <a:latin typeface="+mn-lt"/>
                <a:ea typeface="+mn-ea"/>
                <a:cs typeface="+mn-cs"/>
              </a:rPr>
              <a:t>Udio građevnog otpada u ukupnom otpadu</a:t>
            </a:r>
            <a:endParaRPr lang="hr-HR" sz="4400" b="1" dirty="0">
              <a:solidFill>
                <a:srgbClr val="008D36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BFF98AB-C65D-E1F4-45C0-79669149E1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000699"/>
              </p:ext>
            </p:extLst>
          </p:nvPr>
        </p:nvGraphicFramePr>
        <p:xfrm>
          <a:off x="1516744" y="1748971"/>
          <a:ext cx="8948056" cy="4408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94619">
                  <a:extLst>
                    <a:ext uri="{9D8B030D-6E8A-4147-A177-3AD203B41FA5}">
                      <a16:colId xmlns:a16="http://schemas.microsoft.com/office/drawing/2014/main" val="2575581757"/>
                    </a:ext>
                  </a:extLst>
                </a:gridCol>
                <a:gridCol w="1553437">
                  <a:extLst>
                    <a:ext uri="{9D8B030D-6E8A-4147-A177-3AD203B41FA5}">
                      <a16:colId xmlns:a16="http://schemas.microsoft.com/office/drawing/2014/main" val="977167309"/>
                    </a:ext>
                  </a:extLst>
                </a:gridCol>
              </a:tblGrid>
              <a:tr h="626188"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3200" kern="100" dirty="0">
                          <a:solidFill>
                            <a:schemeClr val="tx1"/>
                          </a:solidFill>
                          <a:effectLst/>
                        </a:rPr>
                        <a:t>OBRAĐENI OTPAD U RH U 2022.</a:t>
                      </a:r>
                      <a:endParaRPr lang="en-GB" sz="32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10537"/>
                  </a:ext>
                </a:extLst>
              </a:tr>
              <a:tr h="626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400" kern="100" dirty="0">
                          <a:solidFill>
                            <a:schemeClr val="tx1"/>
                          </a:solidFill>
                          <a:effectLst/>
                        </a:rPr>
                        <a:t>Zemlja, kamen i otpad od jaružanja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400" kern="100" dirty="0">
                          <a:effectLst/>
                        </a:rPr>
                        <a:t>50,3 %</a:t>
                      </a:r>
                      <a:endParaRPr lang="en-GB" sz="2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92317"/>
                  </a:ext>
                </a:extLst>
              </a:tr>
              <a:tr h="626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400" kern="100" dirty="0">
                          <a:solidFill>
                            <a:schemeClr val="tx1"/>
                          </a:solidFill>
                          <a:effectLst/>
                        </a:rPr>
                        <a:t>Otpadni metali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400" kern="100" dirty="0">
                          <a:effectLst/>
                        </a:rPr>
                        <a:t>19,0 %</a:t>
                      </a:r>
                      <a:endParaRPr lang="en-GB" sz="2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911422"/>
                  </a:ext>
                </a:extLst>
              </a:tr>
              <a:tr h="626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400" kern="100" dirty="0">
                          <a:solidFill>
                            <a:schemeClr val="tx1"/>
                          </a:solidFill>
                          <a:effectLst/>
                        </a:rPr>
                        <a:t>Beton, cigla, crijep, pločice, keramika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400" kern="100" dirty="0">
                          <a:effectLst/>
                        </a:rPr>
                        <a:t>11,5 %</a:t>
                      </a:r>
                      <a:endParaRPr lang="en-GB" sz="2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8656223"/>
                  </a:ext>
                </a:extLst>
              </a:tr>
              <a:tr h="626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400" kern="100" dirty="0">
                          <a:solidFill>
                            <a:schemeClr val="tx1"/>
                          </a:solidFill>
                          <a:effectLst/>
                        </a:rPr>
                        <a:t>Ostali građevni otpad i otpad od rušenja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400" kern="100" dirty="0">
                          <a:effectLst/>
                        </a:rPr>
                        <a:t>  9,6 %</a:t>
                      </a:r>
                      <a:endParaRPr lang="en-GB" sz="2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96770"/>
                  </a:ext>
                </a:extLst>
              </a:tr>
              <a:tr h="626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400" kern="100" dirty="0">
                          <a:solidFill>
                            <a:schemeClr val="tx1"/>
                          </a:solidFill>
                          <a:effectLst/>
                        </a:rPr>
                        <a:t>Mješavine bitumena, ugljeni katran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400" kern="100" dirty="0">
                          <a:effectLst/>
                        </a:rPr>
                        <a:t>  8,1 %</a:t>
                      </a:r>
                      <a:endParaRPr lang="en-GB" sz="2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83444"/>
                  </a:ext>
                </a:extLst>
              </a:tr>
              <a:tr h="6261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400" kern="100" dirty="0">
                          <a:solidFill>
                            <a:schemeClr val="tx1"/>
                          </a:solidFill>
                          <a:effectLst/>
                        </a:rPr>
                        <a:t>Ostali otpad</a:t>
                      </a:r>
                      <a:endParaRPr lang="en-GB" sz="24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400" kern="100" dirty="0">
                          <a:effectLst/>
                        </a:rPr>
                        <a:t>  1,5 %</a:t>
                      </a:r>
                      <a:endParaRPr lang="en-GB" sz="2400" kern="100" dirty="0"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31302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0757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5D0EFEF3-F208-7D6D-4CF3-B727CE8DF8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F7BEE709-23F4-15A6-F1EA-68E710A90D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rgbClr val="008D36"/>
                </a:solidFill>
                <a:latin typeface="+mn-lt"/>
                <a:ea typeface="+mn-ea"/>
                <a:cs typeface="+mn-cs"/>
              </a:rPr>
              <a:t>Grupiranje i kategorizacija otpada</a:t>
            </a:r>
            <a:endParaRPr sz="4400" b="1" dirty="0">
              <a:solidFill>
                <a:srgbClr val="008D3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8A021923-AD58-FFD6-5564-BE2159FFEDCB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50503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algn="just"/>
            <a:r>
              <a:rPr lang="hr-HR" sz="3200" b="1" dirty="0">
                <a:latin typeface="+mn-lt"/>
                <a:ea typeface="+mn-ea"/>
                <a:cs typeface="+mn-cs"/>
              </a:rPr>
              <a:t>U Katalogu otpada, građevni otpad se nalazi u grupi 17 koja je podijeljena u 9 podgrupa. (</a:t>
            </a:r>
            <a:r>
              <a:rPr lang="pl-PL" sz="3200" b="1" dirty="0">
                <a:latin typeface="+mn-lt"/>
                <a:ea typeface="+mn-ea"/>
                <a:cs typeface="+mn-cs"/>
              </a:rPr>
              <a:t>Pravilnik o gospodarenju otpadom (NN 106/22))</a:t>
            </a:r>
          </a:p>
          <a:p>
            <a:pPr algn="just"/>
            <a:endParaRPr lang="pl-PL" sz="3200" b="1" dirty="0">
              <a:latin typeface="+mn-lt"/>
              <a:ea typeface="+mn-ea"/>
              <a:cs typeface="+mn-cs"/>
            </a:endParaRPr>
          </a:p>
          <a:p>
            <a:pPr algn="just"/>
            <a:r>
              <a:rPr lang="hr-HR" sz="3200" b="1" dirty="0">
                <a:latin typeface="+mn-lt"/>
                <a:ea typeface="+mn-ea"/>
                <a:cs typeface="+mn-cs"/>
              </a:rPr>
              <a:t>Svaka podgrupa dalje definira vrstu i svojstva otpada. </a:t>
            </a:r>
          </a:p>
        </p:txBody>
      </p:sp>
    </p:spTree>
    <p:extLst>
      <p:ext uri="{BB962C8B-B14F-4D97-AF65-F5344CB8AC3E}">
        <p14:creationId xmlns:p14="http://schemas.microsoft.com/office/powerpoint/2010/main" val="3765860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C8DA42BC-F636-E102-C5E5-893696288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AE8A0AE0-3861-121E-BBF6-BDD7F03A6C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rgbClr val="008D36"/>
                </a:solidFill>
                <a:latin typeface="+mn-lt"/>
                <a:ea typeface="+mn-ea"/>
                <a:cs typeface="+mn-cs"/>
              </a:rPr>
              <a:t>Grupiranje i kategorizacija otpada</a:t>
            </a:r>
            <a:endParaRPr sz="4400" b="1" dirty="0">
              <a:solidFill>
                <a:srgbClr val="008D36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6B560B8-3E57-D92B-CCA4-593773D207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595650"/>
              </p:ext>
            </p:extLst>
          </p:nvPr>
        </p:nvGraphicFramePr>
        <p:xfrm>
          <a:off x="791029" y="1400629"/>
          <a:ext cx="8940799" cy="51159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6719">
                  <a:extLst>
                    <a:ext uri="{9D8B030D-6E8A-4147-A177-3AD203B41FA5}">
                      <a16:colId xmlns:a16="http://schemas.microsoft.com/office/drawing/2014/main" val="125411218"/>
                    </a:ext>
                  </a:extLst>
                </a:gridCol>
                <a:gridCol w="7844080">
                  <a:extLst>
                    <a:ext uri="{9D8B030D-6E8A-4147-A177-3AD203B41FA5}">
                      <a16:colId xmlns:a16="http://schemas.microsoft.com/office/drawing/2014/main" val="1255389253"/>
                    </a:ext>
                  </a:extLst>
                </a:gridCol>
              </a:tblGrid>
              <a:tr h="8426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000" kern="1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hr-HR" sz="2000" kern="100" dirty="0">
                          <a:solidFill>
                            <a:schemeClr val="tx1"/>
                          </a:solidFill>
                          <a:effectLst/>
                        </a:rPr>
                        <a:t>GRAĐEVINSKI OTPAD I OTPAD OD RUŠENJA OBJEKATA (UKLJUČUJUĆI ISKOPANU ZEMLJU S ONEČIŠĆENIH LOKACIJA)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3569790"/>
                  </a:ext>
                </a:extLst>
              </a:tr>
              <a:tr h="4437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000" kern="100">
                          <a:solidFill>
                            <a:schemeClr val="tx1"/>
                          </a:solidFill>
                          <a:effectLst/>
                        </a:rPr>
                        <a:t>17 01</a:t>
                      </a:r>
                      <a:endParaRPr lang="en-GB" sz="20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000" kern="100">
                          <a:solidFill>
                            <a:schemeClr val="tx1"/>
                          </a:solidFill>
                          <a:effectLst/>
                        </a:rPr>
                        <a:t>beton, cigle, crijep/pločice i keramika</a:t>
                      </a:r>
                      <a:endParaRPr lang="en-GB" sz="20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597208"/>
                  </a:ext>
                </a:extLst>
              </a:tr>
              <a:tr h="4437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000" kern="100">
                          <a:solidFill>
                            <a:schemeClr val="tx1"/>
                          </a:solidFill>
                          <a:effectLst/>
                        </a:rPr>
                        <a:t>17 02</a:t>
                      </a:r>
                      <a:endParaRPr lang="en-GB" sz="20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000" kern="100">
                          <a:solidFill>
                            <a:schemeClr val="tx1"/>
                          </a:solidFill>
                          <a:effectLst/>
                        </a:rPr>
                        <a:t>drvo, staklo i plastika</a:t>
                      </a:r>
                      <a:endParaRPr lang="en-GB" sz="20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4956601"/>
                  </a:ext>
                </a:extLst>
              </a:tr>
              <a:tr h="4437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000" kern="100">
                          <a:solidFill>
                            <a:schemeClr val="tx1"/>
                          </a:solidFill>
                          <a:effectLst/>
                        </a:rPr>
                        <a:t>17 03</a:t>
                      </a:r>
                      <a:endParaRPr lang="en-GB" sz="20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000" kern="100">
                          <a:solidFill>
                            <a:schemeClr val="tx1"/>
                          </a:solidFill>
                          <a:effectLst/>
                        </a:rPr>
                        <a:t>mješavine bitumena, ugljeni katran i proizvodi koji sadrže katran</a:t>
                      </a:r>
                      <a:endParaRPr lang="en-GB" sz="20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037385"/>
                  </a:ext>
                </a:extLst>
              </a:tr>
              <a:tr h="4437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000" kern="100">
                          <a:solidFill>
                            <a:schemeClr val="tx1"/>
                          </a:solidFill>
                          <a:effectLst/>
                        </a:rPr>
                        <a:t>17 04</a:t>
                      </a:r>
                      <a:endParaRPr lang="en-GB" sz="20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000" kern="100">
                          <a:solidFill>
                            <a:schemeClr val="tx1"/>
                          </a:solidFill>
                          <a:effectLst/>
                        </a:rPr>
                        <a:t>metali (uključujući njihove legure)</a:t>
                      </a:r>
                      <a:endParaRPr lang="en-GB" sz="20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2324296"/>
                  </a:ext>
                </a:extLst>
              </a:tr>
              <a:tr h="84268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000" kern="100">
                          <a:solidFill>
                            <a:schemeClr val="tx1"/>
                          </a:solidFill>
                          <a:effectLst/>
                        </a:rPr>
                        <a:t>17 05</a:t>
                      </a:r>
                      <a:endParaRPr lang="en-GB" sz="20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r>
                        <a:rPr lang="hr-HR" sz="2000" kern="100" dirty="0">
                          <a:solidFill>
                            <a:schemeClr val="tx1"/>
                          </a:solidFill>
                          <a:effectLst/>
                        </a:rPr>
                        <a:t>zemlja (uključujući iskopanu zemlju s onečišćenih lokacija), kamenje i otpad od jaružanja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822733"/>
                  </a:ext>
                </a:extLst>
              </a:tr>
              <a:tr h="4437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000" kern="100">
                          <a:solidFill>
                            <a:schemeClr val="tx1"/>
                          </a:solidFill>
                          <a:effectLst/>
                        </a:rPr>
                        <a:t>17 06</a:t>
                      </a:r>
                      <a:endParaRPr lang="en-GB" sz="20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000" kern="100">
                          <a:solidFill>
                            <a:schemeClr val="tx1"/>
                          </a:solidFill>
                          <a:effectLst/>
                        </a:rPr>
                        <a:t>izolacijski materijali i građevinski materijali koji sadrži azbest</a:t>
                      </a:r>
                      <a:endParaRPr lang="en-GB" sz="20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690246"/>
                  </a:ext>
                </a:extLst>
              </a:tr>
              <a:tr h="62335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000" kern="100">
                          <a:solidFill>
                            <a:schemeClr val="tx1"/>
                          </a:solidFill>
                          <a:effectLst/>
                        </a:rPr>
                        <a:t>17 08</a:t>
                      </a:r>
                      <a:endParaRPr lang="en-GB" sz="20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000" kern="100">
                          <a:solidFill>
                            <a:schemeClr val="tx1"/>
                          </a:solidFill>
                          <a:effectLst/>
                        </a:rPr>
                        <a:t>građevinski materijal na bazi gipsa</a:t>
                      </a:r>
                      <a:endParaRPr lang="en-GB" sz="20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5134234"/>
                  </a:ext>
                </a:extLst>
              </a:tr>
              <a:tr h="44373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000" kern="100">
                          <a:solidFill>
                            <a:schemeClr val="tx1"/>
                          </a:solidFill>
                          <a:effectLst/>
                        </a:rPr>
                        <a:t>17 09</a:t>
                      </a:r>
                      <a:endParaRPr lang="en-GB" sz="2000" kern="10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hr-HR" sz="2000" kern="100" dirty="0">
                          <a:solidFill>
                            <a:schemeClr val="tx1"/>
                          </a:solidFill>
                          <a:effectLst/>
                        </a:rPr>
                        <a:t>ostali građevinski otpad i otpad od rušenja objekata</a:t>
                      </a:r>
                      <a:endParaRPr lang="en-GB" sz="2000" kern="1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480" marR="30480" marT="30480" marB="3048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4398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02845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8A5DAB77-C789-B8EB-AF19-173875A5ED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55065D29-2FD4-BC85-3362-BFF26FC0214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rgbClr val="008D36"/>
                </a:solidFill>
                <a:latin typeface="+mn-lt"/>
                <a:ea typeface="+mn-ea"/>
                <a:cs typeface="+mn-cs"/>
              </a:rPr>
              <a:t>Grupiranje i kategorizacija otpada</a:t>
            </a:r>
            <a:endParaRPr sz="4400" b="1" dirty="0">
              <a:solidFill>
                <a:srgbClr val="008D3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49412842-5A7B-72C3-46B6-B108EFB6244D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50503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algn="just"/>
            <a:r>
              <a:rPr lang="hr-HR" sz="3200" b="1" dirty="0">
                <a:latin typeface="+mn-lt"/>
                <a:ea typeface="+mn-ea"/>
                <a:cs typeface="+mn-cs"/>
              </a:rPr>
              <a:t>INERTNI OTPAD - otpad koji ne reagira fizikalno, biološki ili kemijski tijekom vremena ili u kontaktu s drugim tvarima, ne otapa se, ne gori, ne zagađuje okoliš kemijskim reakcijama i ne utječe na zdravlje ljudi (beton, opeka, kamen, pločice…)</a:t>
            </a:r>
          </a:p>
          <a:p>
            <a:pPr algn="just"/>
            <a:endParaRPr lang="hr-HR" sz="3200" b="1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95009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66B22A39-F514-964E-1AE8-72ACA19D4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BEFBEE71-BF84-79AB-E2F9-B09F0AF665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rgbClr val="008D36"/>
                </a:solidFill>
                <a:latin typeface="+mn-lt"/>
                <a:ea typeface="+mn-ea"/>
                <a:cs typeface="+mn-cs"/>
              </a:rPr>
              <a:t>Grupiranje i kategorizacija otpada</a:t>
            </a:r>
            <a:endParaRPr sz="4400" b="1" dirty="0">
              <a:solidFill>
                <a:srgbClr val="008D3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C28B7910-FB4A-5B6A-36DB-B166FCFC9EED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50503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algn="just"/>
            <a:r>
              <a:rPr lang="hr-HR" sz="3200" b="1" dirty="0">
                <a:latin typeface="+mn-lt"/>
                <a:ea typeface="+mn-ea"/>
                <a:cs typeface="+mn-cs"/>
              </a:rPr>
              <a:t>OPASNI GRAĐEVINSKI OTPAD - otpad koji može utjecati na zdravlje ljudi i onečišćenje okoliša (onečišćeno tlo, </a:t>
            </a:r>
            <a:r>
              <a:rPr lang="hr-HR" sz="3200" b="1" dirty="0" err="1">
                <a:latin typeface="+mn-lt"/>
                <a:ea typeface="+mn-ea"/>
                <a:cs typeface="+mn-cs"/>
              </a:rPr>
              <a:t>jaružni</a:t>
            </a:r>
            <a:r>
              <a:rPr lang="hr-HR" sz="3200" b="1" dirty="0">
                <a:latin typeface="+mn-lt"/>
                <a:ea typeface="+mn-ea"/>
                <a:cs typeface="+mn-cs"/>
              </a:rPr>
              <a:t> mulj, materijali i tvari koje mogu sadržavati ljepila, brtvila i </a:t>
            </a:r>
            <a:r>
              <a:rPr lang="hr-HR" sz="3200" b="1" dirty="0" err="1">
                <a:latin typeface="+mn-lt"/>
                <a:ea typeface="+mn-ea"/>
                <a:cs typeface="+mn-cs"/>
              </a:rPr>
              <a:t>mastiks</a:t>
            </a:r>
            <a:r>
              <a:rPr lang="hr-HR" sz="3200" b="1" dirty="0">
                <a:latin typeface="+mn-lt"/>
                <a:ea typeface="+mn-ea"/>
                <a:cs typeface="+mn-cs"/>
              </a:rPr>
              <a:t>, katran, azbest, drvo obrađeno fungicidima i pesticidima, premazi od halogenih usporivača gorenja, rasvjetni elementi od žive, sustavi s CFC-ima (</a:t>
            </a:r>
            <a:r>
              <a:rPr lang="hr-HR" sz="3200" b="1" dirty="0" err="1">
                <a:latin typeface="+mn-lt"/>
                <a:ea typeface="+mn-ea"/>
                <a:cs typeface="+mn-cs"/>
              </a:rPr>
              <a:t>klorofluorougljicima</a:t>
            </a:r>
            <a:r>
              <a:rPr lang="hr-HR" sz="3200" b="1" dirty="0">
                <a:latin typeface="+mn-lt"/>
                <a:ea typeface="+mn-ea"/>
                <a:cs typeface="+mn-cs"/>
              </a:rPr>
              <a:t>), spremnici za opasne tvari…)</a:t>
            </a:r>
          </a:p>
        </p:txBody>
      </p:sp>
    </p:spTree>
    <p:extLst>
      <p:ext uri="{BB962C8B-B14F-4D97-AF65-F5344CB8AC3E}">
        <p14:creationId xmlns:p14="http://schemas.microsoft.com/office/powerpoint/2010/main" val="3938361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8D2DF1BD-EE73-EB87-91B4-7AD3BA06B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6B8AF50A-A709-B911-A50D-15ED86B60C4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rgbClr val="008D36"/>
                </a:solidFill>
                <a:latin typeface="+mn-lt"/>
                <a:ea typeface="+mn-ea"/>
                <a:cs typeface="+mn-cs"/>
              </a:rPr>
              <a:t>Pitanja za ponavljanje</a:t>
            </a:r>
            <a:endParaRPr sz="4400" b="1" dirty="0">
              <a:solidFill>
                <a:srgbClr val="008D3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90413C4D-F17A-67DC-023B-6025A606A86E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50503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marL="514350" indent="-514350" algn="just">
              <a:buFont typeface="+mj-lt"/>
              <a:buAutoNum type="arabicPeriod"/>
            </a:pPr>
            <a:r>
              <a:rPr lang="hr-HR" sz="3200" b="1" dirty="0">
                <a:latin typeface="+mn-lt"/>
                <a:ea typeface="+mn-ea"/>
                <a:cs typeface="+mn-cs"/>
              </a:rPr>
              <a:t>Koje vrste otpada se smatraju građevnim otpadom?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sz="3200" b="1" dirty="0">
                <a:latin typeface="+mn-lt"/>
                <a:ea typeface="+mn-ea"/>
                <a:cs typeface="+mn-cs"/>
              </a:rPr>
              <a:t>Što je oporaba?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sz="3200" b="1" dirty="0">
                <a:latin typeface="+mn-lt"/>
                <a:ea typeface="+mn-ea"/>
                <a:cs typeface="+mn-cs"/>
              </a:rPr>
              <a:t>Kakav je to inertni otpad?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sz="3200" b="1" dirty="0">
                <a:latin typeface="+mn-lt"/>
                <a:ea typeface="+mn-ea"/>
                <a:cs typeface="+mn-cs"/>
              </a:rPr>
              <a:t>U kojoj grupi u Katalogu otpada se nalazi građevni otpad?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sz="3200" b="1" dirty="0">
                <a:latin typeface="+mn-lt"/>
                <a:ea typeface="+mn-ea"/>
                <a:cs typeface="+mn-cs"/>
              </a:rPr>
              <a:t>Objasni što znači gospodarenje otpadom!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sz="3200" b="1" dirty="0">
                <a:latin typeface="+mn-lt"/>
                <a:ea typeface="+mn-ea"/>
                <a:cs typeface="+mn-cs"/>
              </a:rPr>
              <a:t>Koje su prednosti oporabe otpada?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hr-HR" sz="3200" b="1" dirty="0">
                <a:latin typeface="+mn-lt"/>
                <a:ea typeface="+mn-ea"/>
                <a:cs typeface="+mn-cs"/>
              </a:rPr>
              <a:t>Kako se može reciklirati opeka?</a:t>
            </a:r>
          </a:p>
        </p:txBody>
      </p:sp>
    </p:spTree>
    <p:extLst>
      <p:ext uri="{BB962C8B-B14F-4D97-AF65-F5344CB8AC3E}">
        <p14:creationId xmlns:p14="http://schemas.microsoft.com/office/powerpoint/2010/main" val="3476098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55" name="Rectangle 10246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49155-471B-0AAE-F21B-228F7AD68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3235" y="1328084"/>
            <a:ext cx="4711745" cy="4201831"/>
          </a:xfrm>
        </p:spPr>
        <p:txBody>
          <a:bodyPr anchor="b">
            <a:normAutofit/>
          </a:bodyPr>
          <a:lstStyle/>
          <a:p>
            <a:pPr algn="l"/>
            <a:r>
              <a:rPr lang="hr-HR" sz="2800" b="1" i="1" dirty="0"/>
              <a:t>Ova nastavna tema je nastala kao rezultat izrade priručnika za potrebe fakultativnog predmeta Zelena gradnja koji se izvodi u Graditeljskoj tehničkoj školi Zagreb u okviru GREENCO projekta.</a:t>
            </a:r>
            <a:endParaRPr lang="en-GB" sz="2800" b="1" i="1" dirty="0"/>
          </a:p>
        </p:txBody>
      </p:sp>
      <p:grpSp>
        <p:nvGrpSpPr>
          <p:cNvPr id="10249" name="Group 10248">
            <a:extLst>
              <a:ext uri="{FF2B5EF4-FFF2-40B4-BE49-F238E27FC236}">
                <a16:creationId xmlns:a16="http://schemas.microsoft.com/office/drawing/2014/main" id="{B0A10B5A-315F-4751-BA35-34556B5D26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6423049" cy="6858001"/>
            <a:chOff x="0" y="0"/>
            <a:chExt cx="6423049" cy="6858001"/>
          </a:xfrm>
        </p:grpSpPr>
        <p:sp>
          <p:nvSpPr>
            <p:cNvPr id="10250" name="Freeform: Shape 10249">
              <a:extLst>
                <a:ext uri="{FF2B5EF4-FFF2-40B4-BE49-F238E27FC236}">
                  <a16:creationId xmlns:a16="http://schemas.microsoft.com/office/drawing/2014/main" id="{4A5DAC55-04A1-4AB4-A2C6-C859A915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6018714" cy="6858000"/>
            </a:xfrm>
            <a:custGeom>
              <a:avLst/>
              <a:gdLst>
                <a:gd name="connsiteX0" fmla="*/ 0 w 6018714"/>
                <a:gd name="connsiteY0" fmla="*/ 6499477 h 6858000"/>
                <a:gd name="connsiteX1" fmla="*/ 248639 w 6018714"/>
                <a:gd name="connsiteY1" fmla="*/ 6701197 h 6858000"/>
                <a:gd name="connsiteX2" fmla="*/ 392359 w 6018714"/>
                <a:gd name="connsiteY2" fmla="*/ 6814935 h 6858000"/>
                <a:gd name="connsiteX3" fmla="*/ 448656 w 6018714"/>
                <a:gd name="connsiteY3" fmla="*/ 6858000 h 6858000"/>
                <a:gd name="connsiteX4" fmla="*/ 0 w 6018714"/>
                <a:gd name="connsiteY4" fmla="*/ 6858000 h 6858000"/>
                <a:gd name="connsiteX5" fmla="*/ 998246 w 6018714"/>
                <a:gd name="connsiteY5" fmla="*/ 0 h 6858000"/>
                <a:gd name="connsiteX6" fmla="*/ 1984114 w 6018714"/>
                <a:gd name="connsiteY6" fmla="*/ 0 h 6858000"/>
                <a:gd name="connsiteX7" fmla="*/ 2011390 w 6018714"/>
                <a:gd name="connsiteY7" fmla="*/ 2333 h 6858000"/>
                <a:gd name="connsiteX8" fmla="*/ 4182319 w 6018714"/>
                <a:gd name="connsiteY8" fmla="*/ 838030 h 6858000"/>
                <a:gd name="connsiteX9" fmla="*/ 4785565 w 6018714"/>
                <a:gd name="connsiteY9" fmla="*/ 1338564 h 6858000"/>
                <a:gd name="connsiteX10" fmla="*/ 5695308 w 6018714"/>
                <a:gd name="connsiteY10" fmla="*/ 2616232 h 6858000"/>
                <a:gd name="connsiteX11" fmla="*/ 5937944 w 6018714"/>
                <a:gd name="connsiteY11" fmla="*/ 3368583 h 6858000"/>
                <a:gd name="connsiteX12" fmla="*/ 6018677 w 6018714"/>
                <a:gd name="connsiteY12" fmla="*/ 4153681 h 6858000"/>
                <a:gd name="connsiteX13" fmla="*/ 5990165 w 6018714"/>
                <a:gd name="connsiteY13" fmla="*/ 4557147 h 6858000"/>
                <a:gd name="connsiteX14" fmla="*/ 5982312 w 6018714"/>
                <a:gd name="connsiteY14" fmla="*/ 4607451 h 6858000"/>
                <a:gd name="connsiteX15" fmla="*/ 5972856 w 6018714"/>
                <a:gd name="connsiteY15" fmla="*/ 4657609 h 6858000"/>
                <a:gd name="connsiteX16" fmla="*/ 5951328 w 6018714"/>
                <a:gd name="connsiteY16" fmla="*/ 4757628 h 6858000"/>
                <a:gd name="connsiteX17" fmla="*/ 5893141 w 6018714"/>
                <a:gd name="connsiteY17" fmla="*/ 4953827 h 6858000"/>
                <a:gd name="connsiteX18" fmla="*/ 5817644 w 6018714"/>
                <a:gd name="connsiteY18" fmla="*/ 5141915 h 6858000"/>
                <a:gd name="connsiteX19" fmla="*/ 5728909 w 6018714"/>
                <a:gd name="connsiteY19" fmla="*/ 5322626 h 6858000"/>
                <a:gd name="connsiteX20" fmla="*/ 5532095 w 6018714"/>
                <a:gd name="connsiteY20" fmla="*/ 5663839 h 6858000"/>
                <a:gd name="connsiteX21" fmla="*/ 5330043 w 6018714"/>
                <a:gd name="connsiteY21" fmla="*/ 5988236 h 6858000"/>
                <a:gd name="connsiteX22" fmla="*/ 5232580 w 6018714"/>
                <a:gd name="connsiteY22" fmla="*/ 6146081 h 6858000"/>
                <a:gd name="connsiteX23" fmla="*/ 5183269 w 6018714"/>
                <a:gd name="connsiteY23" fmla="*/ 6227660 h 6858000"/>
                <a:gd name="connsiteX24" fmla="*/ 5131628 w 6018714"/>
                <a:gd name="connsiteY24" fmla="*/ 6311451 h 6858000"/>
                <a:gd name="connsiteX25" fmla="*/ 4910811 w 6018714"/>
                <a:gd name="connsiteY25" fmla="*/ 6641009 h 6858000"/>
                <a:gd name="connsiteX26" fmla="*/ 4788885 w 6018714"/>
                <a:gd name="connsiteY26" fmla="*/ 6800448 h 6858000"/>
                <a:gd name="connsiteX27" fmla="*/ 4739213 w 6018714"/>
                <a:gd name="connsiteY27" fmla="*/ 6858000 h 6858000"/>
                <a:gd name="connsiteX28" fmla="*/ 3950454 w 6018714"/>
                <a:gd name="connsiteY28" fmla="*/ 6858000 h 6858000"/>
                <a:gd name="connsiteX29" fmla="*/ 4012997 w 6018714"/>
                <a:gd name="connsiteY29" fmla="*/ 6806378 h 6858000"/>
                <a:gd name="connsiteX30" fmla="*/ 4268871 w 6018714"/>
                <a:gd name="connsiteY30" fmla="*/ 6566512 h 6858000"/>
                <a:gd name="connsiteX31" fmla="*/ 4750072 w 6018714"/>
                <a:gd name="connsiteY31" fmla="*/ 6033375 h 6858000"/>
                <a:gd name="connsiteX32" fmla="*/ 4806075 w 6018714"/>
                <a:gd name="connsiteY32" fmla="*/ 5961092 h 6858000"/>
                <a:gd name="connsiteX33" fmla="*/ 4863244 w 6018714"/>
                <a:gd name="connsiteY33" fmla="*/ 5885856 h 6858000"/>
                <a:gd name="connsiteX34" fmla="*/ 4982235 w 6018714"/>
                <a:gd name="connsiteY34" fmla="*/ 5732288 h 6858000"/>
                <a:gd name="connsiteX35" fmla="*/ 5221526 w 6018714"/>
                <a:gd name="connsiteY35" fmla="*/ 5438135 h 6858000"/>
                <a:gd name="connsiteX36" fmla="*/ 5442633 w 6018714"/>
                <a:gd name="connsiteY36" fmla="*/ 5146193 h 6858000"/>
                <a:gd name="connsiteX37" fmla="*/ 5538350 w 6018714"/>
                <a:gd name="connsiteY37" fmla="*/ 4995133 h 6858000"/>
                <a:gd name="connsiteX38" fmla="*/ 5621702 w 6018714"/>
                <a:gd name="connsiteY38" fmla="*/ 4839205 h 6858000"/>
                <a:gd name="connsiteX39" fmla="*/ 5741275 w 6018714"/>
                <a:gd name="connsiteY39" fmla="*/ 4507728 h 6858000"/>
                <a:gd name="connsiteX40" fmla="*/ 5781714 w 6018714"/>
                <a:gd name="connsiteY40" fmla="*/ 4153681 h 6858000"/>
                <a:gd name="connsiteX41" fmla="*/ 5685706 w 6018714"/>
                <a:gd name="connsiteY41" fmla="*/ 3428918 h 6858000"/>
                <a:gd name="connsiteX42" fmla="*/ 5422122 w 6018714"/>
                <a:gd name="connsiteY42" fmla="*/ 2750328 h 6858000"/>
                <a:gd name="connsiteX43" fmla="*/ 5033730 w 6018714"/>
                <a:gd name="connsiteY43" fmla="*/ 2136204 h 6858000"/>
                <a:gd name="connsiteX44" fmla="*/ 4542784 w 6018714"/>
                <a:gd name="connsiteY44" fmla="*/ 1601886 h 6858000"/>
                <a:gd name="connsiteX45" fmla="*/ 2668605 w 6018714"/>
                <a:gd name="connsiteY45" fmla="*/ 539746 h 6858000"/>
                <a:gd name="connsiteX46" fmla="*/ 1965570 w 6018714"/>
                <a:gd name="connsiteY46" fmla="*/ 389865 h 6858000"/>
                <a:gd name="connsiteX47" fmla="*/ 1249006 w 6018714"/>
                <a:gd name="connsiteY47" fmla="*/ 363461 h 6858000"/>
                <a:gd name="connsiteX48" fmla="*/ 542188 w 6018714"/>
                <a:gd name="connsiteY48" fmla="*/ 465544 h 6858000"/>
                <a:gd name="connsiteX49" fmla="*/ 37349 w 6018714"/>
                <a:gd name="connsiteY49" fmla="*/ 636266 h 6858000"/>
                <a:gd name="connsiteX50" fmla="*/ 0 w 6018714"/>
                <a:gd name="connsiteY50" fmla="*/ 653785 h 6858000"/>
                <a:gd name="connsiteX51" fmla="*/ 0 w 6018714"/>
                <a:gd name="connsiteY51" fmla="*/ 255198 h 6858000"/>
                <a:gd name="connsiteX52" fmla="*/ 167136 w 6018714"/>
                <a:gd name="connsiteY52" fmla="*/ 188295 h 6858000"/>
                <a:gd name="connsiteX53" fmla="*/ 451417 w 6018714"/>
                <a:gd name="connsiteY53" fmla="*/ 101466 h 6858000"/>
                <a:gd name="connsiteX54" fmla="*/ 836914 w 6018714"/>
                <a:gd name="connsiteY54" fmla="*/ 2139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6018714" h="6858000">
                  <a:moveTo>
                    <a:pt x="0" y="6499477"/>
                  </a:moveTo>
                  <a:lnTo>
                    <a:pt x="248639" y="6701197"/>
                  </a:lnTo>
                  <a:cubicBezTo>
                    <a:pt x="296496" y="6739700"/>
                    <a:pt x="344500" y="6777613"/>
                    <a:pt x="392359" y="6814935"/>
                  </a:cubicBezTo>
                  <a:lnTo>
                    <a:pt x="448656" y="6858000"/>
                  </a:lnTo>
                  <a:lnTo>
                    <a:pt x="0" y="6858000"/>
                  </a:lnTo>
                  <a:close/>
                  <a:moveTo>
                    <a:pt x="998246" y="0"/>
                  </a:moveTo>
                  <a:lnTo>
                    <a:pt x="1984114" y="0"/>
                  </a:lnTo>
                  <a:lnTo>
                    <a:pt x="2011390" y="2333"/>
                  </a:lnTo>
                  <a:cubicBezTo>
                    <a:pt x="2791770" y="95667"/>
                    <a:pt x="3537428" y="382707"/>
                    <a:pt x="4182319" y="838030"/>
                  </a:cubicBezTo>
                  <a:cubicBezTo>
                    <a:pt x="4396386" y="988089"/>
                    <a:pt x="4598134" y="1155477"/>
                    <a:pt x="4785565" y="1338564"/>
                  </a:cubicBezTo>
                  <a:cubicBezTo>
                    <a:pt x="5159266" y="1705003"/>
                    <a:pt x="5477110" y="2135318"/>
                    <a:pt x="5695308" y="2616232"/>
                  </a:cubicBezTo>
                  <a:cubicBezTo>
                    <a:pt x="5803975" y="2856910"/>
                    <a:pt x="5885376" y="3109302"/>
                    <a:pt x="5937944" y="3368583"/>
                  </a:cubicBezTo>
                  <a:cubicBezTo>
                    <a:pt x="5990936" y="3626845"/>
                    <a:pt x="6017985" y="3889887"/>
                    <a:pt x="6018677" y="4153681"/>
                  </a:cubicBezTo>
                  <a:cubicBezTo>
                    <a:pt x="6019393" y="4288706"/>
                    <a:pt x="6009862" y="4423598"/>
                    <a:pt x="5990165" y="4557147"/>
                  </a:cubicBezTo>
                  <a:lnTo>
                    <a:pt x="5982312" y="4607451"/>
                  </a:lnTo>
                  <a:lnTo>
                    <a:pt x="5972856" y="4657609"/>
                  </a:lnTo>
                  <a:cubicBezTo>
                    <a:pt x="5966601" y="4691096"/>
                    <a:pt x="5959037" y="4724287"/>
                    <a:pt x="5951328" y="4757628"/>
                  </a:cubicBezTo>
                  <a:cubicBezTo>
                    <a:pt x="5934889" y="4823863"/>
                    <a:pt x="5915834" y="4890100"/>
                    <a:pt x="5893141" y="4953827"/>
                  </a:cubicBezTo>
                  <a:cubicBezTo>
                    <a:pt x="5870448" y="5017556"/>
                    <a:pt x="5845282" y="5080252"/>
                    <a:pt x="5817644" y="5141915"/>
                  </a:cubicBezTo>
                  <a:cubicBezTo>
                    <a:pt x="5790005" y="5203578"/>
                    <a:pt x="5760040" y="5263619"/>
                    <a:pt x="5728909" y="5322626"/>
                  </a:cubicBezTo>
                  <a:cubicBezTo>
                    <a:pt x="5666505" y="5440642"/>
                    <a:pt x="5599591" y="5553937"/>
                    <a:pt x="5532095" y="5663839"/>
                  </a:cubicBezTo>
                  <a:lnTo>
                    <a:pt x="5330043" y="5988236"/>
                  </a:lnTo>
                  <a:cubicBezTo>
                    <a:pt x="5297022" y="6041195"/>
                    <a:pt x="5264148" y="6093565"/>
                    <a:pt x="5232580" y="6146081"/>
                  </a:cubicBezTo>
                  <a:lnTo>
                    <a:pt x="5183269" y="6227660"/>
                  </a:lnTo>
                  <a:cubicBezTo>
                    <a:pt x="5166103" y="6255541"/>
                    <a:pt x="5149375" y="6283717"/>
                    <a:pt x="5131628" y="6311451"/>
                  </a:cubicBezTo>
                  <a:cubicBezTo>
                    <a:pt x="5062676" y="6423417"/>
                    <a:pt x="4988635" y="6533174"/>
                    <a:pt x="4910811" y="6641009"/>
                  </a:cubicBezTo>
                  <a:cubicBezTo>
                    <a:pt x="4871725" y="6695377"/>
                    <a:pt x="4831064" y="6748547"/>
                    <a:pt x="4788885" y="6800448"/>
                  </a:cubicBezTo>
                  <a:lnTo>
                    <a:pt x="4739213" y="6858000"/>
                  </a:lnTo>
                  <a:lnTo>
                    <a:pt x="3950454" y="6858000"/>
                  </a:lnTo>
                  <a:lnTo>
                    <a:pt x="4012997" y="6806378"/>
                  </a:lnTo>
                  <a:cubicBezTo>
                    <a:pt x="4100089" y="6729374"/>
                    <a:pt x="4185375" y="6649419"/>
                    <a:pt x="4268871" y="6566512"/>
                  </a:cubicBezTo>
                  <a:cubicBezTo>
                    <a:pt x="4439315" y="6398398"/>
                    <a:pt x="4599980" y="6220387"/>
                    <a:pt x="4750072" y="6033375"/>
                  </a:cubicBezTo>
                  <a:cubicBezTo>
                    <a:pt x="4769418" y="6009920"/>
                    <a:pt x="4787311" y="5985138"/>
                    <a:pt x="4806075" y="5961092"/>
                  </a:cubicBezTo>
                  <a:lnTo>
                    <a:pt x="4863244" y="5885856"/>
                  </a:lnTo>
                  <a:cubicBezTo>
                    <a:pt x="4902520" y="5833635"/>
                    <a:pt x="4942184" y="5782445"/>
                    <a:pt x="4982235" y="5732288"/>
                  </a:cubicBezTo>
                  <a:cubicBezTo>
                    <a:pt x="5061513" y="5631533"/>
                    <a:pt x="5143556" y="5534760"/>
                    <a:pt x="5221526" y="5438135"/>
                  </a:cubicBezTo>
                  <a:cubicBezTo>
                    <a:pt x="5299495" y="5341509"/>
                    <a:pt x="5374846" y="5245326"/>
                    <a:pt x="5442633" y="5146193"/>
                  </a:cubicBezTo>
                  <a:cubicBezTo>
                    <a:pt x="5476091" y="5096480"/>
                    <a:pt x="5508530" y="5046176"/>
                    <a:pt x="5538350" y="4995133"/>
                  </a:cubicBezTo>
                  <a:cubicBezTo>
                    <a:pt x="5568171" y="4944091"/>
                    <a:pt x="5596245" y="4892164"/>
                    <a:pt x="5621702" y="4839205"/>
                  </a:cubicBezTo>
                  <a:cubicBezTo>
                    <a:pt x="5673203" y="4733405"/>
                    <a:pt x="5713291" y="4622262"/>
                    <a:pt x="5741275" y="4507728"/>
                  </a:cubicBezTo>
                  <a:cubicBezTo>
                    <a:pt x="5767878" y="4391630"/>
                    <a:pt x="5781445" y="4272861"/>
                    <a:pt x="5781714" y="4153681"/>
                  </a:cubicBezTo>
                  <a:cubicBezTo>
                    <a:pt x="5781640" y="3908842"/>
                    <a:pt x="5749352" y="3665096"/>
                    <a:pt x="5685706" y="3428918"/>
                  </a:cubicBezTo>
                  <a:cubicBezTo>
                    <a:pt x="5621295" y="3194067"/>
                    <a:pt x="5532959" y="2966636"/>
                    <a:pt x="5422122" y="2750328"/>
                  </a:cubicBezTo>
                  <a:cubicBezTo>
                    <a:pt x="5312356" y="2533473"/>
                    <a:pt x="5182293" y="2327817"/>
                    <a:pt x="5033730" y="2136204"/>
                  </a:cubicBezTo>
                  <a:cubicBezTo>
                    <a:pt x="4885345" y="1944281"/>
                    <a:pt x="4721094" y="1765530"/>
                    <a:pt x="4542784" y="1601886"/>
                  </a:cubicBezTo>
                  <a:cubicBezTo>
                    <a:pt x="4001273" y="1114380"/>
                    <a:pt x="3361806" y="751985"/>
                    <a:pt x="2668605" y="539746"/>
                  </a:cubicBezTo>
                  <a:cubicBezTo>
                    <a:pt x="2438667" y="470493"/>
                    <a:pt x="2203536" y="420366"/>
                    <a:pt x="1965570" y="389865"/>
                  </a:cubicBezTo>
                  <a:cubicBezTo>
                    <a:pt x="1727936" y="359890"/>
                    <a:pt x="1488166" y="351053"/>
                    <a:pt x="1249006" y="363461"/>
                  </a:cubicBezTo>
                  <a:cubicBezTo>
                    <a:pt x="1010718" y="374400"/>
                    <a:pt x="774017" y="408587"/>
                    <a:pt x="542188" y="465544"/>
                  </a:cubicBezTo>
                  <a:cubicBezTo>
                    <a:pt x="369418" y="508120"/>
                    <a:pt x="200552" y="565242"/>
                    <a:pt x="37349" y="636266"/>
                  </a:cubicBezTo>
                  <a:lnTo>
                    <a:pt x="0" y="653785"/>
                  </a:lnTo>
                  <a:lnTo>
                    <a:pt x="0" y="255198"/>
                  </a:lnTo>
                  <a:lnTo>
                    <a:pt x="167136" y="188295"/>
                  </a:lnTo>
                  <a:cubicBezTo>
                    <a:pt x="260597" y="155379"/>
                    <a:pt x="355437" y="126405"/>
                    <a:pt x="451417" y="101466"/>
                  </a:cubicBezTo>
                  <a:cubicBezTo>
                    <a:pt x="578649" y="68513"/>
                    <a:pt x="707299" y="41799"/>
                    <a:pt x="836914" y="21393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251" name="Freeform: Shape 10250">
              <a:extLst>
                <a:ext uri="{FF2B5EF4-FFF2-40B4-BE49-F238E27FC236}">
                  <a16:creationId xmlns:a16="http://schemas.microsoft.com/office/drawing/2014/main" id="{A7370387-C8AA-4FC4-B636-C83BA7921D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8834"/>
              <a:ext cx="6015920" cy="6819166"/>
            </a:xfrm>
            <a:custGeom>
              <a:avLst/>
              <a:gdLst>
                <a:gd name="connsiteX0" fmla="*/ 0 w 6015920"/>
                <a:gd name="connsiteY0" fmla="*/ 6143989 h 6819166"/>
                <a:gd name="connsiteX1" fmla="*/ 134018 w 6015920"/>
                <a:gd name="connsiteY1" fmla="*/ 6248665 h 6819166"/>
                <a:gd name="connsiteX2" fmla="*/ 880799 w 6015920"/>
                <a:gd name="connsiteY2" fmla="*/ 6790482 h 6819166"/>
                <a:gd name="connsiteX3" fmla="*/ 929680 w 6015920"/>
                <a:gd name="connsiteY3" fmla="*/ 6819166 h 6819166"/>
                <a:gd name="connsiteX4" fmla="*/ 0 w 6015920"/>
                <a:gd name="connsiteY4" fmla="*/ 6819166 h 6819166"/>
                <a:gd name="connsiteX5" fmla="*/ 1408589 w 6015920"/>
                <a:gd name="connsiteY5" fmla="*/ 0 h 6819166"/>
                <a:gd name="connsiteX6" fmla="*/ 1409171 w 6015920"/>
                <a:gd name="connsiteY6" fmla="*/ 294 h 6819166"/>
                <a:gd name="connsiteX7" fmla="*/ 6015920 w 6015920"/>
                <a:gd name="connsiteY7" fmla="*/ 4129828 h 6819166"/>
                <a:gd name="connsiteX8" fmla="*/ 5101088 w 6015920"/>
                <a:gd name="connsiteY8" fmla="*/ 6096419 h 6819166"/>
                <a:gd name="connsiteX9" fmla="*/ 4546786 w 6015920"/>
                <a:gd name="connsiteY9" fmla="*/ 6797679 h 6819166"/>
                <a:gd name="connsiteX10" fmla="*/ 4525032 w 6015920"/>
                <a:gd name="connsiteY10" fmla="*/ 6819166 h 6819166"/>
                <a:gd name="connsiteX11" fmla="*/ 3362009 w 6015920"/>
                <a:gd name="connsiteY11" fmla="*/ 6819166 h 6819166"/>
                <a:gd name="connsiteX12" fmla="*/ 3559506 w 6015920"/>
                <a:gd name="connsiteY12" fmla="*/ 6694254 h 6819166"/>
                <a:gd name="connsiteX13" fmla="*/ 4499295 w 6015920"/>
                <a:gd name="connsiteY13" fmla="*/ 5685109 h 6819166"/>
                <a:gd name="connsiteX14" fmla="*/ 4763752 w 6015920"/>
                <a:gd name="connsiteY14" fmla="*/ 5310428 h 6819166"/>
                <a:gd name="connsiteX15" fmla="*/ 5288592 w 6015920"/>
                <a:gd name="connsiteY15" fmla="*/ 4129828 h 6819166"/>
                <a:gd name="connsiteX16" fmla="*/ 4971477 w 6015920"/>
                <a:gd name="connsiteY16" fmla="*/ 2858526 h 6819166"/>
                <a:gd name="connsiteX17" fmla="*/ 4096938 w 6015920"/>
                <a:gd name="connsiteY17" fmla="*/ 1766138 h 6819166"/>
                <a:gd name="connsiteX18" fmla="*/ 2832696 w 6015920"/>
                <a:gd name="connsiteY18" fmla="*/ 1008719 h 6819166"/>
                <a:gd name="connsiteX19" fmla="*/ 1409171 w 6015920"/>
                <a:gd name="connsiteY19" fmla="*/ 732948 h 6819166"/>
                <a:gd name="connsiteX20" fmla="*/ 189877 w 6015920"/>
                <a:gd name="connsiteY20" fmla="*/ 989377 h 6819166"/>
                <a:gd name="connsiteX21" fmla="*/ 0 w 6015920"/>
                <a:gd name="connsiteY21" fmla="*/ 1091881 h 6819166"/>
                <a:gd name="connsiteX22" fmla="*/ 0 w 6015920"/>
                <a:gd name="connsiteY22" fmla="*/ 273645 h 6819166"/>
                <a:gd name="connsiteX23" fmla="*/ 53152 w 6015920"/>
                <a:gd name="connsiteY23" fmla="*/ 250589 h 6819166"/>
                <a:gd name="connsiteX24" fmla="*/ 1408589 w 6015920"/>
                <a:gd name="connsiteY24" fmla="*/ 0 h 6819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015920" h="6819166">
                  <a:moveTo>
                    <a:pt x="0" y="6143989"/>
                  </a:moveTo>
                  <a:lnTo>
                    <a:pt x="134018" y="6248665"/>
                  </a:lnTo>
                  <a:cubicBezTo>
                    <a:pt x="404095" y="6461250"/>
                    <a:pt x="645672" y="6645215"/>
                    <a:pt x="880799" y="6790482"/>
                  </a:cubicBezTo>
                  <a:lnTo>
                    <a:pt x="929680" y="6819166"/>
                  </a:lnTo>
                  <a:lnTo>
                    <a:pt x="0" y="6819166"/>
                  </a:lnTo>
                  <a:close/>
                  <a:moveTo>
                    <a:pt x="1408589" y="0"/>
                  </a:moveTo>
                  <a:lnTo>
                    <a:pt x="1409171" y="294"/>
                  </a:lnTo>
                  <a:cubicBezTo>
                    <a:pt x="3696325" y="294"/>
                    <a:pt x="6015920" y="1849221"/>
                    <a:pt x="6015920" y="4129828"/>
                  </a:cubicBezTo>
                  <a:cubicBezTo>
                    <a:pt x="6015920" y="4985129"/>
                    <a:pt x="5545048" y="5437324"/>
                    <a:pt x="5101088" y="6096419"/>
                  </a:cubicBezTo>
                  <a:cubicBezTo>
                    <a:pt x="4927721" y="6353993"/>
                    <a:pt x="4744312" y="6588925"/>
                    <a:pt x="4546786" y="6797679"/>
                  </a:cubicBezTo>
                  <a:lnTo>
                    <a:pt x="4525032" y="6819166"/>
                  </a:lnTo>
                  <a:lnTo>
                    <a:pt x="3362009" y="6819166"/>
                  </a:lnTo>
                  <a:lnTo>
                    <a:pt x="3559506" y="6694254"/>
                  </a:lnTo>
                  <a:cubicBezTo>
                    <a:pt x="3895644" y="6458563"/>
                    <a:pt x="4202210" y="6126161"/>
                    <a:pt x="4499295" y="5685109"/>
                  </a:cubicBezTo>
                  <a:cubicBezTo>
                    <a:pt x="4589775" y="5550592"/>
                    <a:pt x="4678218" y="5428532"/>
                    <a:pt x="4763752" y="5310428"/>
                  </a:cubicBezTo>
                  <a:cubicBezTo>
                    <a:pt x="5118251" y="4820868"/>
                    <a:pt x="5288592" y="4566198"/>
                    <a:pt x="5288592" y="4129828"/>
                  </a:cubicBezTo>
                  <a:cubicBezTo>
                    <a:pt x="5288592" y="3696828"/>
                    <a:pt x="5181966" y="3269106"/>
                    <a:pt x="4971477" y="2858526"/>
                  </a:cubicBezTo>
                  <a:cubicBezTo>
                    <a:pt x="4765643" y="2456885"/>
                    <a:pt x="4471366" y="2089240"/>
                    <a:pt x="4096938" y="1766138"/>
                  </a:cubicBezTo>
                  <a:cubicBezTo>
                    <a:pt x="3720910" y="1443697"/>
                    <a:pt x="3293474" y="1187604"/>
                    <a:pt x="2832696" y="1008719"/>
                  </a:cubicBezTo>
                  <a:cubicBezTo>
                    <a:pt x="2360806" y="825703"/>
                    <a:pt x="1881933" y="732948"/>
                    <a:pt x="1409171" y="732948"/>
                  </a:cubicBezTo>
                  <a:cubicBezTo>
                    <a:pt x="963609" y="732948"/>
                    <a:pt x="553251" y="819255"/>
                    <a:pt x="189877" y="989377"/>
                  </a:cubicBezTo>
                  <a:lnTo>
                    <a:pt x="0" y="1091881"/>
                  </a:lnTo>
                  <a:lnTo>
                    <a:pt x="0" y="273645"/>
                  </a:lnTo>
                  <a:lnTo>
                    <a:pt x="53152" y="250589"/>
                  </a:lnTo>
                  <a:cubicBezTo>
                    <a:pt x="457881" y="88474"/>
                    <a:pt x="911201" y="0"/>
                    <a:pt x="1408589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10252" name="Freeform: Shape 10251">
              <a:extLst>
                <a:ext uri="{FF2B5EF4-FFF2-40B4-BE49-F238E27FC236}">
                  <a16:creationId xmlns:a16="http://schemas.microsoft.com/office/drawing/2014/main" id="{4E3C2B3B-4414-484B-8914-7CB18736F2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9880"/>
              <a:ext cx="5997097" cy="6768121"/>
            </a:xfrm>
            <a:custGeom>
              <a:avLst/>
              <a:gdLst>
                <a:gd name="connsiteX0" fmla="*/ 0 w 5997097"/>
                <a:gd name="connsiteY0" fmla="*/ 5929955 h 6768121"/>
                <a:gd name="connsiteX1" fmla="*/ 204947 w 5997097"/>
                <a:gd name="connsiteY1" fmla="*/ 6088753 h 6768121"/>
                <a:gd name="connsiteX2" fmla="*/ 1135927 w 5997097"/>
                <a:gd name="connsiteY2" fmla="*/ 6730112 h 6768121"/>
                <a:gd name="connsiteX3" fmla="*/ 1219620 w 5997097"/>
                <a:gd name="connsiteY3" fmla="*/ 6768121 h 6768121"/>
                <a:gd name="connsiteX4" fmla="*/ 0 w 5997097"/>
                <a:gd name="connsiteY4" fmla="*/ 6768121 h 6768121"/>
                <a:gd name="connsiteX5" fmla="*/ 1389767 w 5997097"/>
                <a:gd name="connsiteY5" fmla="*/ 0 h 6768121"/>
                <a:gd name="connsiteX6" fmla="*/ 1390348 w 5997097"/>
                <a:gd name="connsiteY6" fmla="*/ 292 h 6768121"/>
                <a:gd name="connsiteX7" fmla="*/ 5997097 w 5997097"/>
                <a:gd name="connsiteY7" fmla="*/ 4099802 h 6768121"/>
                <a:gd name="connsiteX8" fmla="*/ 5082265 w 5997097"/>
                <a:gd name="connsiteY8" fmla="*/ 6052096 h 6768121"/>
                <a:gd name="connsiteX9" fmla="*/ 4527964 w 5997097"/>
                <a:gd name="connsiteY9" fmla="*/ 6748257 h 6768121"/>
                <a:gd name="connsiteX10" fmla="*/ 4507706 w 5997097"/>
                <a:gd name="connsiteY10" fmla="*/ 6768121 h 6768121"/>
                <a:gd name="connsiteX11" fmla="*/ 3011909 w 5997097"/>
                <a:gd name="connsiteY11" fmla="*/ 6768121 h 6768121"/>
                <a:gd name="connsiteX12" fmla="*/ 3041514 w 5997097"/>
                <a:gd name="connsiteY12" fmla="*/ 6756841 h 6768121"/>
                <a:gd name="connsiteX13" fmla="*/ 3339587 w 5997097"/>
                <a:gd name="connsiteY13" fmla="*/ 6603120 h 6768121"/>
                <a:gd name="connsiteX14" fmla="*/ 4359591 w 5997097"/>
                <a:gd name="connsiteY14" fmla="*/ 5561878 h 6768121"/>
                <a:gd name="connsiteX15" fmla="*/ 4626956 w 5997097"/>
                <a:gd name="connsiteY15" fmla="*/ 5185850 h 6768121"/>
                <a:gd name="connsiteX16" fmla="*/ 5124303 w 5997097"/>
                <a:gd name="connsiteY16" fmla="*/ 4099802 h 6768121"/>
                <a:gd name="connsiteX17" fmla="*/ 4823481 w 5997097"/>
                <a:gd name="connsiteY17" fmla="*/ 2904512 h 6768121"/>
                <a:gd name="connsiteX18" fmla="*/ 3983561 w 5997097"/>
                <a:gd name="connsiteY18" fmla="*/ 1863706 h 6768121"/>
                <a:gd name="connsiteX19" fmla="*/ 2761651 w 5997097"/>
                <a:gd name="connsiteY19" fmla="*/ 1136378 h 6768121"/>
                <a:gd name="connsiteX20" fmla="*/ 1390348 w 5997097"/>
                <a:gd name="connsiteY20" fmla="*/ 873085 h 6768121"/>
                <a:gd name="connsiteX21" fmla="*/ 232295 w 5997097"/>
                <a:gd name="connsiteY21" fmla="*/ 1114121 h 6768121"/>
                <a:gd name="connsiteX22" fmla="*/ 0 w 5997097"/>
                <a:gd name="connsiteY22" fmla="*/ 1238681 h 6768121"/>
                <a:gd name="connsiteX23" fmla="*/ 0 w 5997097"/>
                <a:gd name="connsiteY23" fmla="*/ 263550 h 6768121"/>
                <a:gd name="connsiteX24" fmla="*/ 34329 w 5997097"/>
                <a:gd name="connsiteY24" fmla="*/ 248767 h 6768121"/>
                <a:gd name="connsiteX25" fmla="*/ 1389767 w 5997097"/>
                <a:gd name="connsiteY25" fmla="*/ 0 h 6768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997097" h="6768121">
                  <a:moveTo>
                    <a:pt x="0" y="5929955"/>
                  </a:moveTo>
                  <a:lnTo>
                    <a:pt x="204947" y="6088753"/>
                  </a:lnTo>
                  <a:cubicBezTo>
                    <a:pt x="536028" y="6347537"/>
                    <a:pt x="834815" y="6574463"/>
                    <a:pt x="1135927" y="6730112"/>
                  </a:cubicBezTo>
                  <a:lnTo>
                    <a:pt x="1219620" y="6768121"/>
                  </a:lnTo>
                  <a:lnTo>
                    <a:pt x="0" y="6768121"/>
                  </a:lnTo>
                  <a:close/>
                  <a:moveTo>
                    <a:pt x="1389767" y="0"/>
                  </a:moveTo>
                  <a:lnTo>
                    <a:pt x="1390348" y="292"/>
                  </a:lnTo>
                  <a:cubicBezTo>
                    <a:pt x="3677502" y="292"/>
                    <a:pt x="5997097" y="1835776"/>
                    <a:pt x="5997097" y="4099802"/>
                  </a:cubicBezTo>
                  <a:cubicBezTo>
                    <a:pt x="5997097" y="4948885"/>
                    <a:pt x="5526225" y="5397792"/>
                    <a:pt x="5082265" y="6052096"/>
                  </a:cubicBezTo>
                  <a:cubicBezTo>
                    <a:pt x="4908898" y="6307797"/>
                    <a:pt x="4725489" y="6541021"/>
                    <a:pt x="4527964" y="6748257"/>
                  </a:cubicBezTo>
                  <a:lnTo>
                    <a:pt x="4507706" y="6768121"/>
                  </a:lnTo>
                  <a:lnTo>
                    <a:pt x="3011909" y="6768121"/>
                  </a:lnTo>
                  <a:lnTo>
                    <a:pt x="3041514" y="6756841"/>
                  </a:lnTo>
                  <a:cubicBezTo>
                    <a:pt x="3144608" y="6713092"/>
                    <a:pt x="3243834" y="6661888"/>
                    <a:pt x="3339587" y="6603120"/>
                  </a:cubicBezTo>
                  <a:cubicBezTo>
                    <a:pt x="3700923" y="6381722"/>
                    <a:pt x="4034475" y="6041040"/>
                    <a:pt x="4359591" y="5561878"/>
                  </a:cubicBezTo>
                  <a:cubicBezTo>
                    <a:pt x="4451526" y="5426449"/>
                    <a:pt x="4540696" y="5304113"/>
                    <a:pt x="4626956" y="5185850"/>
                  </a:cubicBezTo>
                  <a:cubicBezTo>
                    <a:pt x="4972001" y="4713668"/>
                    <a:pt x="5124303" y="4488342"/>
                    <a:pt x="5124303" y="4099802"/>
                  </a:cubicBezTo>
                  <a:cubicBezTo>
                    <a:pt x="5124303" y="3693373"/>
                    <a:pt x="5022478" y="3291306"/>
                    <a:pt x="4823481" y="2904512"/>
                  </a:cubicBezTo>
                  <a:cubicBezTo>
                    <a:pt x="4628994" y="2527756"/>
                    <a:pt x="4338498" y="2167874"/>
                    <a:pt x="3983561" y="1863706"/>
                  </a:cubicBezTo>
                  <a:cubicBezTo>
                    <a:pt x="3620116" y="1554184"/>
                    <a:pt x="3207009" y="1308274"/>
                    <a:pt x="2761651" y="1136378"/>
                  </a:cubicBezTo>
                  <a:cubicBezTo>
                    <a:pt x="2312890" y="964438"/>
                    <a:pt x="1838235" y="873085"/>
                    <a:pt x="1390348" y="873085"/>
                  </a:cubicBezTo>
                  <a:cubicBezTo>
                    <a:pt x="966023" y="873085"/>
                    <a:pt x="576467" y="954255"/>
                    <a:pt x="232295" y="1114121"/>
                  </a:cubicBezTo>
                  <a:lnTo>
                    <a:pt x="0" y="1238681"/>
                  </a:lnTo>
                  <a:lnTo>
                    <a:pt x="0" y="263550"/>
                  </a:lnTo>
                  <a:lnTo>
                    <a:pt x="34329" y="248767"/>
                  </a:lnTo>
                  <a:cubicBezTo>
                    <a:pt x="439058" y="87831"/>
                    <a:pt x="892378" y="0"/>
                    <a:pt x="1389767" y="0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0253" name="Freeform: Shape 10252">
              <a:extLst>
                <a:ext uri="{FF2B5EF4-FFF2-40B4-BE49-F238E27FC236}">
                  <a16:creationId xmlns:a16="http://schemas.microsoft.com/office/drawing/2014/main" id="{AFB69BCB-EE83-44E6-8C11-3344C73DFD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423049" cy="6857275"/>
            </a:xfrm>
            <a:custGeom>
              <a:avLst/>
              <a:gdLst>
                <a:gd name="connsiteX0" fmla="*/ 3207935 w 6423049"/>
                <a:gd name="connsiteY0" fmla="*/ 0 h 6857275"/>
                <a:gd name="connsiteX1" fmla="*/ 6423049 w 6423049"/>
                <a:gd name="connsiteY1" fmla="*/ 0 h 6857275"/>
                <a:gd name="connsiteX2" fmla="*/ 6423049 w 6423049"/>
                <a:gd name="connsiteY2" fmla="*/ 6857275 h 6857275"/>
                <a:gd name="connsiteX3" fmla="*/ 5115455 w 6423049"/>
                <a:gd name="connsiteY3" fmla="*/ 6857275 h 6857275"/>
                <a:gd name="connsiteX4" fmla="*/ 5327016 w 6423049"/>
                <a:gd name="connsiteY4" fmla="*/ 6576778 h 6857275"/>
                <a:gd name="connsiteX5" fmla="*/ 6096492 w 6423049"/>
                <a:gd name="connsiteY5" fmla="*/ 4101445 h 6857275"/>
                <a:gd name="connsiteX6" fmla="*/ 3253269 w 6423049"/>
                <a:gd name="connsiteY6" fmla="*/ 15400 h 6857275"/>
                <a:gd name="connsiteX7" fmla="*/ 0 w 6423049"/>
                <a:gd name="connsiteY7" fmla="*/ 0 h 6857275"/>
                <a:gd name="connsiteX8" fmla="*/ 318887 w 6423049"/>
                <a:gd name="connsiteY8" fmla="*/ 0 h 6857275"/>
                <a:gd name="connsiteX9" fmla="*/ 273553 w 6423049"/>
                <a:gd name="connsiteY9" fmla="*/ 15400 h 6857275"/>
                <a:gd name="connsiteX10" fmla="*/ 76780 w 6423049"/>
                <a:gd name="connsiteY10" fmla="*/ 93287 h 6857275"/>
                <a:gd name="connsiteX11" fmla="*/ 0 w 6423049"/>
                <a:gd name="connsiteY11" fmla="*/ 128134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423049" h="6857275">
                  <a:moveTo>
                    <a:pt x="3207935" y="0"/>
                  </a:moveTo>
                  <a:lnTo>
                    <a:pt x="6423049" y="0"/>
                  </a:lnTo>
                  <a:lnTo>
                    <a:pt x="6423049" y="6857275"/>
                  </a:lnTo>
                  <a:lnTo>
                    <a:pt x="5115455" y="6857275"/>
                  </a:lnTo>
                  <a:lnTo>
                    <a:pt x="5327016" y="6576778"/>
                  </a:lnTo>
                  <a:cubicBezTo>
                    <a:pt x="5812196" y="5874153"/>
                    <a:pt x="6096492" y="5021129"/>
                    <a:pt x="6096492" y="4101445"/>
                  </a:cubicBezTo>
                  <a:cubicBezTo>
                    <a:pt x="6096492" y="2224539"/>
                    <a:pt x="4912418" y="625268"/>
                    <a:pt x="3253269" y="15400"/>
                  </a:cubicBezTo>
                  <a:close/>
                  <a:moveTo>
                    <a:pt x="0" y="0"/>
                  </a:moveTo>
                  <a:lnTo>
                    <a:pt x="318887" y="0"/>
                  </a:lnTo>
                  <a:lnTo>
                    <a:pt x="273553" y="15400"/>
                  </a:lnTo>
                  <a:cubicBezTo>
                    <a:pt x="207186" y="39794"/>
                    <a:pt x="141580" y="65772"/>
                    <a:pt x="76780" y="93287"/>
                  </a:cubicBezTo>
                  <a:lnTo>
                    <a:pt x="0" y="1281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 useBgFill="1">
          <p:nvSpPr>
            <p:cNvPr id="10254" name="Freeform: Shape 10253">
              <a:extLst>
                <a:ext uri="{FF2B5EF4-FFF2-40B4-BE49-F238E27FC236}">
                  <a16:creationId xmlns:a16="http://schemas.microsoft.com/office/drawing/2014/main" id="{98E9BA58-2C07-4CA1-99C2-7738FBA37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726"/>
              <a:ext cx="6158587" cy="6857275"/>
            </a:xfrm>
            <a:custGeom>
              <a:avLst/>
              <a:gdLst>
                <a:gd name="connsiteX0" fmla="*/ 233278 w 6158587"/>
                <a:gd name="connsiteY0" fmla="*/ 0 h 6857275"/>
                <a:gd name="connsiteX1" fmla="*/ 3441063 w 6158587"/>
                <a:gd name="connsiteY1" fmla="*/ 0 h 6857275"/>
                <a:gd name="connsiteX2" fmla="*/ 3535825 w 6158587"/>
                <a:gd name="connsiteY2" fmla="*/ 38136 h 6857275"/>
                <a:gd name="connsiteX3" fmla="*/ 6158587 w 6158587"/>
                <a:gd name="connsiteY3" fmla="*/ 4076179 h 6857275"/>
                <a:gd name="connsiteX4" fmla="*/ 5573039 w 6158587"/>
                <a:gd name="connsiteY4" fmla="*/ 6283960 h 6857275"/>
                <a:gd name="connsiteX5" fmla="*/ 5222761 w 6158587"/>
                <a:gd name="connsiteY5" fmla="*/ 6804016 h 6857275"/>
                <a:gd name="connsiteX6" fmla="*/ 5179011 w 6158587"/>
                <a:gd name="connsiteY6" fmla="*/ 6857275 h 6857275"/>
                <a:gd name="connsiteX7" fmla="*/ 4477061 w 6158587"/>
                <a:gd name="connsiteY7" fmla="*/ 6857275 h 6857275"/>
                <a:gd name="connsiteX8" fmla="*/ 4532922 w 6158587"/>
                <a:gd name="connsiteY8" fmla="*/ 6798071 h 6857275"/>
                <a:gd name="connsiteX9" fmla="*/ 4660563 w 6158587"/>
                <a:gd name="connsiteY9" fmla="*/ 6651672 h 6857275"/>
                <a:gd name="connsiteX10" fmla="*/ 4772511 w 6158587"/>
                <a:gd name="connsiteY10" fmla="*/ 6513379 h 6857275"/>
                <a:gd name="connsiteX11" fmla="*/ 4781959 w 6158587"/>
                <a:gd name="connsiteY11" fmla="*/ 6501404 h 6857275"/>
                <a:gd name="connsiteX12" fmla="*/ 4800713 w 6158587"/>
                <a:gd name="connsiteY12" fmla="*/ 6476578 h 6857275"/>
                <a:gd name="connsiteX13" fmla="*/ 4897916 w 6158587"/>
                <a:gd name="connsiteY13" fmla="*/ 6345878 h 6857275"/>
                <a:gd name="connsiteX14" fmla="*/ 4953461 w 6158587"/>
                <a:gd name="connsiteY14" fmla="*/ 6268773 h 6857275"/>
                <a:gd name="connsiteX15" fmla="*/ 5015304 w 6158587"/>
                <a:gd name="connsiteY15" fmla="*/ 6182904 h 6857275"/>
                <a:gd name="connsiteX16" fmla="*/ 5136557 w 6158587"/>
                <a:gd name="connsiteY16" fmla="*/ 6021245 h 6857275"/>
                <a:gd name="connsiteX17" fmla="*/ 5232471 w 6158587"/>
                <a:gd name="connsiteY17" fmla="*/ 5895802 h 6857275"/>
                <a:gd name="connsiteX18" fmla="*/ 5377488 w 6158587"/>
                <a:gd name="connsiteY18" fmla="*/ 5704644 h 6857275"/>
                <a:gd name="connsiteX19" fmla="*/ 5492012 w 6158587"/>
                <a:gd name="connsiteY19" fmla="*/ 5545320 h 6857275"/>
                <a:gd name="connsiteX20" fmla="*/ 5598378 w 6158587"/>
                <a:gd name="connsiteY20" fmla="*/ 5383077 h 6857275"/>
                <a:gd name="connsiteX21" fmla="*/ 5694293 w 6158587"/>
                <a:gd name="connsiteY21" fmla="*/ 5215869 h 6857275"/>
                <a:gd name="connsiteX22" fmla="*/ 5726646 w 6158587"/>
                <a:gd name="connsiteY22" fmla="*/ 5151759 h 6857275"/>
                <a:gd name="connsiteX23" fmla="*/ 5736953 w 6158587"/>
                <a:gd name="connsiteY23" fmla="*/ 5130730 h 6857275"/>
                <a:gd name="connsiteX24" fmla="*/ 5748406 w 6158587"/>
                <a:gd name="connsiteY24" fmla="*/ 5105613 h 6857275"/>
                <a:gd name="connsiteX25" fmla="*/ 5775318 w 6158587"/>
                <a:gd name="connsiteY25" fmla="*/ 5043695 h 6857275"/>
                <a:gd name="connsiteX26" fmla="*/ 5887267 w 6158587"/>
                <a:gd name="connsiteY26" fmla="*/ 4677444 h 6857275"/>
                <a:gd name="connsiteX27" fmla="*/ 5925776 w 6158587"/>
                <a:gd name="connsiteY27" fmla="*/ 4291476 h 6857275"/>
                <a:gd name="connsiteX28" fmla="*/ 5837592 w 6158587"/>
                <a:gd name="connsiteY28" fmla="*/ 3514285 h 6857275"/>
                <a:gd name="connsiteX29" fmla="*/ 5728651 w 6158587"/>
                <a:gd name="connsiteY29" fmla="*/ 3139270 h 6857275"/>
                <a:gd name="connsiteX30" fmla="*/ 5728651 w 6158587"/>
                <a:gd name="connsiteY30" fmla="*/ 3138540 h 6857275"/>
                <a:gd name="connsiteX31" fmla="*/ 5707749 w 6158587"/>
                <a:gd name="connsiteY31" fmla="*/ 3080127 h 6857275"/>
                <a:gd name="connsiteX32" fmla="*/ 5695151 w 6158587"/>
                <a:gd name="connsiteY32" fmla="*/ 3046393 h 6857275"/>
                <a:gd name="connsiteX33" fmla="*/ 5662512 w 6158587"/>
                <a:gd name="connsiteY33" fmla="*/ 2963300 h 6857275"/>
                <a:gd name="connsiteX34" fmla="*/ 5659648 w 6158587"/>
                <a:gd name="connsiteY34" fmla="*/ 2956436 h 6857275"/>
                <a:gd name="connsiteX35" fmla="*/ 5641039 w 6158587"/>
                <a:gd name="connsiteY35" fmla="*/ 2911751 h 6857275"/>
                <a:gd name="connsiteX36" fmla="*/ 5621283 w 6158587"/>
                <a:gd name="connsiteY36" fmla="*/ 2867941 h 6857275"/>
                <a:gd name="connsiteX37" fmla="*/ 5581056 w 6158587"/>
                <a:gd name="connsiteY37" fmla="*/ 2780320 h 6857275"/>
                <a:gd name="connsiteX38" fmla="*/ 5397674 w 6158587"/>
                <a:gd name="connsiteY38" fmla="*/ 2438163 h 6857275"/>
                <a:gd name="connsiteX39" fmla="*/ 5182080 w 6158587"/>
                <a:gd name="connsiteY39" fmla="*/ 2116889 h 6857275"/>
                <a:gd name="connsiteX40" fmla="*/ 4676024 w 6158587"/>
                <a:gd name="connsiteY40" fmla="*/ 1540786 h 6857275"/>
                <a:gd name="connsiteX41" fmla="*/ 4391860 w 6158587"/>
                <a:gd name="connsiteY41" fmla="*/ 1286395 h 6857275"/>
                <a:gd name="connsiteX42" fmla="*/ 4318851 w 6158587"/>
                <a:gd name="connsiteY42" fmla="*/ 1226959 h 6857275"/>
                <a:gd name="connsiteX43" fmla="*/ 4306254 w 6158587"/>
                <a:gd name="connsiteY43" fmla="*/ 1216883 h 6857275"/>
                <a:gd name="connsiteX44" fmla="*/ 4244123 w 6158587"/>
                <a:gd name="connsiteY44" fmla="*/ 1168254 h 6857275"/>
                <a:gd name="connsiteX45" fmla="*/ 4092378 w 6158587"/>
                <a:gd name="connsiteY45" fmla="*/ 1055078 h 6857275"/>
                <a:gd name="connsiteX46" fmla="*/ 3449179 w 6158587"/>
                <a:gd name="connsiteY46" fmla="*/ 660348 h 6857275"/>
                <a:gd name="connsiteX47" fmla="*/ 3110758 w 6158587"/>
                <a:gd name="connsiteY47" fmla="*/ 500442 h 6857275"/>
                <a:gd name="connsiteX48" fmla="*/ 2762316 w 6158587"/>
                <a:gd name="connsiteY48" fmla="*/ 368135 h 6857275"/>
                <a:gd name="connsiteX49" fmla="*/ 2404426 w 6158587"/>
                <a:gd name="connsiteY49" fmla="*/ 264452 h 6857275"/>
                <a:gd name="connsiteX50" fmla="*/ 2040668 w 6158587"/>
                <a:gd name="connsiteY50" fmla="*/ 191435 h 6857275"/>
                <a:gd name="connsiteX51" fmla="*/ 1461459 w 6158587"/>
                <a:gd name="connsiteY51" fmla="*/ 147625 h 6857275"/>
                <a:gd name="connsiteX52" fmla="*/ 1300837 w 6158587"/>
                <a:gd name="connsiteY52" fmla="*/ 150983 h 6857275"/>
                <a:gd name="connsiteX53" fmla="*/ 932928 w 6158587"/>
                <a:gd name="connsiteY53" fmla="*/ 183842 h 6857275"/>
                <a:gd name="connsiteX54" fmla="*/ 568022 w 6158587"/>
                <a:gd name="connsiteY54" fmla="*/ 256858 h 6857275"/>
                <a:gd name="connsiteX55" fmla="*/ 39597 w 6158587"/>
                <a:gd name="connsiteY55" fmla="*/ 447169 h 6857275"/>
                <a:gd name="connsiteX56" fmla="*/ 0 w 6158587"/>
                <a:gd name="connsiteY56" fmla="*/ 467328 h 6857275"/>
                <a:gd name="connsiteX57" fmla="*/ 0 w 6158587"/>
                <a:gd name="connsiteY57" fmla="*/ 112255 h 6857275"/>
                <a:gd name="connsiteX58" fmla="*/ 79310 w 6158587"/>
                <a:gd name="connsiteY58" fmla="*/ 70390 h 6857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6158587" h="6857275">
                  <a:moveTo>
                    <a:pt x="233278" y="0"/>
                  </a:moveTo>
                  <a:lnTo>
                    <a:pt x="3441063" y="0"/>
                  </a:lnTo>
                  <a:lnTo>
                    <a:pt x="3535825" y="38136"/>
                  </a:lnTo>
                  <a:cubicBezTo>
                    <a:pt x="5077434" y="703644"/>
                    <a:pt x="6158926" y="2261149"/>
                    <a:pt x="6158587" y="4076179"/>
                  </a:cubicBezTo>
                  <a:cubicBezTo>
                    <a:pt x="6158441" y="4852011"/>
                    <a:pt x="5956378" y="5613884"/>
                    <a:pt x="5573039" y="6283960"/>
                  </a:cubicBezTo>
                  <a:cubicBezTo>
                    <a:pt x="5468266" y="6466229"/>
                    <a:pt x="5351134" y="6639962"/>
                    <a:pt x="5222761" y="6804016"/>
                  </a:cubicBezTo>
                  <a:lnTo>
                    <a:pt x="5179011" y="6857275"/>
                  </a:lnTo>
                  <a:lnTo>
                    <a:pt x="4477061" y="6857275"/>
                  </a:lnTo>
                  <a:lnTo>
                    <a:pt x="4532922" y="6798071"/>
                  </a:lnTo>
                  <a:cubicBezTo>
                    <a:pt x="4575851" y="6750793"/>
                    <a:pt x="4618547" y="6701908"/>
                    <a:pt x="4660563" y="6651672"/>
                  </a:cubicBezTo>
                  <a:cubicBezTo>
                    <a:pt x="4698786" y="6606693"/>
                    <a:pt x="4736294" y="6559232"/>
                    <a:pt x="4772511" y="6513379"/>
                  </a:cubicBezTo>
                  <a:lnTo>
                    <a:pt x="4781959" y="6501404"/>
                  </a:lnTo>
                  <a:lnTo>
                    <a:pt x="4800713" y="6476578"/>
                  </a:lnTo>
                  <a:cubicBezTo>
                    <a:pt x="4833067" y="6434082"/>
                    <a:pt x="4866565" y="6389979"/>
                    <a:pt x="4897916" y="6345878"/>
                  </a:cubicBezTo>
                  <a:cubicBezTo>
                    <a:pt x="4916097" y="6321199"/>
                    <a:pt x="4934277" y="6295788"/>
                    <a:pt x="4953461" y="6268773"/>
                  </a:cubicBezTo>
                  <a:cubicBezTo>
                    <a:pt x="4972643" y="6241756"/>
                    <a:pt x="4994547" y="6211234"/>
                    <a:pt x="5015304" y="6182904"/>
                  </a:cubicBezTo>
                  <a:cubicBezTo>
                    <a:pt x="5059253" y="6123177"/>
                    <a:pt x="5103202" y="6065201"/>
                    <a:pt x="5136557" y="6021245"/>
                  </a:cubicBezTo>
                  <a:cubicBezTo>
                    <a:pt x="5169913" y="5977289"/>
                    <a:pt x="5200977" y="5936836"/>
                    <a:pt x="5232471" y="5895802"/>
                  </a:cubicBezTo>
                  <a:cubicBezTo>
                    <a:pt x="5280429" y="5833299"/>
                    <a:pt x="5330104" y="5768607"/>
                    <a:pt x="5377488" y="5704644"/>
                  </a:cubicBezTo>
                  <a:cubicBezTo>
                    <a:pt x="5414708" y="5654117"/>
                    <a:pt x="5454220" y="5600229"/>
                    <a:pt x="5492012" y="5545320"/>
                  </a:cubicBezTo>
                  <a:cubicBezTo>
                    <a:pt x="5532669" y="5485739"/>
                    <a:pt x="5566453" y="5435067"/>
                    <a:pt x="5598378" y="5383077"/>
                  </a:cubicBezTo>
                  <a:cubicBezTo>
                    <a:pt x="5639177" y="5317217"/>
                    <a:pt x="5668668" y="5266250"/>
                    <a:pt x="5694293" y="5215869"/>
                  </a:cubicBezTo>
                  <a:cubicBezTo>
                    <a:pt x="5705458" y="5195133"/>
                    <a:pt x="5715765" y="5174104"/>
                    <a:pt x="5726646" y="5151759"/>
                  </a:cubicBezTo>
                  <a:lnTo>
                    <a:pt x="5736953" y="5130730"/>
                  </a:lnTo>
                  <a:cubicBezTo>
                    <a:pt x="5740675" y="5122261"/>
                    <a:pt x="5744540" y="5113938"/>
                    <a:pt x="5748406" y="5105613"/>
                  </a:cubicBezTo>
                  <a:cubicBezTo>
                    <a:pt x="5757997" y="5084293"/>
                    <a:pt x="5767159" y="5064140"/>
                    <a:pt x="5775318" y="5043695"/>
                  </a:cubicBezTo>
                  <a:cubicBezTo>
                    <a:pt x="5824718" y="4925802"/>
                    <a:pt x="5862228" y="4803091"/>
                    <a:pt x="5887267" y="4677444"/>
                  </a:cubicBezTo>
                  <a:cubicBezTo>
                    <a:pt x="5911983" y="4550307"/>
                    <a:pt x="5924876" y="4421080"/>
                    <a:pt x="5925776" y="4291476"/>
                  </a:cubicBezTo>
                  <a:cubicBezTo>
                    <a:pt x="5925724" y="4029813"/>
                    <a:pt x="5896133" y="3769041"/>
                    <a:pt x="5837592" y="3514285"/>
                  </a:cubicBezTo>
                  <a:cubicBezTo>
                    <a:pt x="5808496" y="3387220"/>
                    <a:pt x="5772120" y="3261997"/>
                    <a:pt x="5728651" y="3139270"/>
                  </a:cubicBezTo>
                  <a:lnTo>
                    <a:pt x="5728651" y="3138540"/>
                  </a:lnTo>
                  <a:cubicBezTo>
                    <a:pt x="5722351" y="3119409"/>
                    <a:pt x="5715193" y="3100717"/>
                    <a:pt x="5707749" y="3080127"/>
                  </a:cubicBezTo>
                  <a:cubicBezTo>
                    <a:pt x="5703455" y="3068883"/>
                    <a:pt x="5699302" y="3057637"/>
                    <a:pt x="5695151" y="3046393"/>
                  </a:cubicBezTo>
                  <a:cubicBezTo>
                    <a:pt x="5685131" y="3018793"/>
                    <a:pt x="5674107" y="2991778"/>
                    <a:pt x="5662512" y="2963300"/>
                  </a:cubicBezTo>
                  <a:lnTo>
                    <a:pt x="5659648" y="2956436"/>
                  </a:lnTo>
                  <a:lnTo>
                    <a:pt x="5641039" y="2911751"/>
                  </a:lnTo>
                  <a:lnTo>
                    <a:pt x="5621283" y="2867941"/>
                  </a:lnTo>
                  <a:cubicBezTo>
                    <a:pt x="5609687" y="2841362"/>
                    <a:pt x="5595944" y="2810548"/>
                    <a:pt x="5581056" y="2780320"/>
                  </a:cubicBezTo>
                  <a:cubicBezTo>
                    <a:pt x="5530665" y="2672839"/>
                    <a:pt x="5470683" y="2561270"/>
                    <a:pt x="5397674" y="2438163"/>
                  </a:cubicBezTo>
                  <a:cubicBezTo>
                    <a:pt x="5332395" y="2330974"/>
                    <a:pt x="5259814" y="2222909"/>
                    <a:pt x="5182080" y="2116889"/>
                  </a:cubicBezTo>
                  <a:cubicBezTo>
                    <a:pt x="5029667" y="1910602"/>
                    <a:pt x="4860375" y="1717880"/>
                    <a:pt x="4676024" y="1540786"/>
                  </a:cubicBezTo>
                  <a:cubicBezTo>
                    <a:pt x="4590130" y="1458131"/>
                    <a:pt x="4497795" y="1374893"/>
                    <a:pt x="4391860" y="1286395"/>
                  </a:cubicBezTo>
                  <a:cubicBezTo>
                    <a:pt x="4370530" y="1268433"/>
                    <a:pt x="4345334" y="1247404"/>
                    <a:pt x="4318851" y="1226959"/>
                  </a:cubicBezTo>
                  <a:lnTo>
                    <a:pt x="4306254" y="1216883"/>
                  </a:lnTo>
                  <a:cubicBezTo>
                    <a:pt x="4285925" y="1200673"/>
                    <a:pt x="4264880" y="1183880"/>
                    <a:pt x="4244123" y="1168254"/>
                  </a:cubicBezTo>
                  <a:cubicBezTo>
                    <a:pt x="4189438" y="1125467"/>
                    <a:pt x="4134322" y="1085307"/>
                    <a:pt x="4092378" y="1055078"/>
                  </a:cubicBezTo>
                  <a:cubicBezTo>
                    <a:pt x="3887264" y="908357"/>
                    <a:pt x="3672344" y="776461"/>
                    <a:pt x="3449179" y="660348"/>
                  </a:cubicBezTo>
                  <a:cubicBezTo>
                    <a:pt x="3338519" y="602958"/>
                    <a:pt x="3224710" y="549071"/>
                    <a:pt x="3110758" y="500442"/>
                  </a:cubicBezTo>
                  <a:cubicBezTo>
                    <a:pt x="2996806" y="451812"/>
                    <a:pt x="2879991" y="407565"/>
                    <a:pt x="2762316" y="368135"/>
                  </a:cubicBezTo>
                  <a:cubicBezTo>
                    <a:pt x="2649508" y="330312"/>
                    <a:pt x="2529403" y="295119"/>
                    <a:pt x="2404426" y="264452"/>
                  </a:cubicBezTo>
                  <a:cubicBezTo>
                    <a:pt x="2288900" y="236121"/>
                    <a:pt x="2166502" y="211733"/>
                    <a:pt x="2040668" y="191435"/>
                  </a:cubicBezTo>
                  <a:cubicBezTo>
                    <a:pt x="1848910" y="162425"/>
                    <a:pt x="1655321" y="147782"/>
                    <a:pt x="1461459" y="147625"/>
                  </a:cubicBezTo>
                  <a:cubicBezTo>
                    <a:pt x="1408061" y="147625"/>
                    <a:pt x="1354092" y="148794"/>
                    <a:pt x="1300837" y="150983"/>
                  </a:cubicBezTo>
                  <a:cubicBezTo>
                    <a:pt x="1177739" y="155618"/>
                    <a:pt x="1054939" y="166584"/>
                    <a:pt x="932928" y="183842"/>
                  </a:cubicBezTo>
                  <a:cubicBezTo>
                    <a:pt x="810083" y="201379"/>
                    <a:pt x="688259" y="225753"/>
                    <a:pt x="568022" y="256858"/>
                  </a:cubicBezTo>
                  <a:cubicBezTo>
                    <a:pt x="386369" y="303536"/>
                    <a:pt x="209474" y="367270"/>
                    <a:pt x="39597" y="447169"/>
                  </a:cubicBezTo>
                  <a:lnTo>
                    <a:pt x="0" y="467328"/>
                  </a:lnTo>
                  <a:lnTo>
                    <a:pt x="0" y="112255"/>
                  </a:lnTo>
                  <a:lnTo>
                    <a:pt x="79310" y="7039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</p:grpSp>
      <p:pic>
        <p:nvPicPr>
          <p:cNvPr id="5" name="Picture 4" descr="A green letter with an arrow&#10;&#10;Description automatically generated">
            <a:extLst>
              <a:ext uri="{FF2B5EF4-FFF2-40B4-BE49-F238E27FC236}">
                <a16:creationId xmlns:a16="http://schemas.microsoft.com/office/drawing/2014/main" id="{03CC5D75-0536-F774-552F-E39BE595B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88" y="1328084"/>
            <a:ext cx="3974903" cy="4201831"/>
          </a:xfrm>
          <a:prstGeom prst="rect">
            <a:avLst/>
          </a:prstGeom>
        </p:spPr>
      </p:pic>
      <p:pic>
        <p:nvPicPr>
          <p:cNvPr id="8" name="Picture 7" descr="Blue text on a white background&#10;&#10;Description automatically generated">
            <a:extLst>
              <a:ext uri="{FF2B5EF4-FFF2-40B4-BE49-F238E27FC236}">
                <a16:creationId xmlns:a16="http://schemas.microsoft.com/office/drawing/2014/main" id="{352EC2B0-B838-FD1A-F800-2FDDD59CE7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696" y="6143280"/>
            <a:ext cx="2308814" cy="484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3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/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rgbClr val="008D36"/>
                </a:solidFill>
                <a:latin typeface="+mn-lt"/>
                <a:ea typeface="+mn-ea"/>
                <a:cs typeface="+mn-cs"/>
              </a:rPr>
              <a:t>Što je građevni otpad?</a:t>
            </a:r>
            <a:endParaRPr sz="4400" b="1" dirty="0">
              <a:solidFill>
                <a:srgbClr val="008D3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E3CB5A78-1A7B-F6B2-37B6-169BB95A272E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460559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Građevni otpad je definiran kao otpad nastao prilikom: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>
                <a:latin typeface="+mn-lt"/>
                <a:ea typeface="+mn-ea"/>
                <a:cs typeface="+mn-cs"/>
              </a:rPr>
              <a:t>gradnje građevina,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>
                <a:latin typeface="+mn-lt"/>
                <a:ea typeface="+mn-ea"/>
                <a:cs typeface="+mn-cs"/>
              </a:rPr>
              <a:t>rekonstrukcije,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>
                <a:latin typeface="+mn-lt"/>
                <a:ea typeface="+mn-ea"/>
                <a:cs typeface="+mn-cs"/>
              </a:rPr>
              <a:t>uklanjanja i održavanja postojećih građevina,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3200" b="1" dirty="0">
                <a:latin typeface="+mn-lt"/>
                <a:ea typeface="+mn-ea"/>
                <a:cs typeface="+mn-cs"/>
              </a:rPr>
              <a:t>iskopa materijala, koji se ne može bez prethodne oporabe koristiti za građenje građevine zbog čijeg građenja je nastao. (NN 38/2008)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 descr="A construction vehicle loading dirt into a truck&#10;&#10;Description automatically generated">
            <a:extLst>
              <a:ext uri="{FF2B5EF4-FFF2-40B4-BE49-F238E27FC236}">
                <a16:creationId xmlns:a16="http://schemas.microsoft.com/office/drawing/2014/main" id="{139D6CE8-709E-DBF8-2531-BB7DF6DF5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427" y="4890157"/>
            <a:ext cx="3191059" cy="199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otovo 70% građevnog otpada može se i mora reciklirati - Poslovni dnevnik">
            <a:extLst>
              <a:ext uri="{FF2B5EF4-FFF2-40B4-BE49-F238E27FC236}">
                <a16:creationId xmlns:a16="http://schemas.microsoft.com/office/drawing/2014/main" id="{C899E2FA-DCD5-A29B-CB63-8B58DCE30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83" y="4927654"/>
            <a:ext cx="3097664" cy="193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5" descr="FARBANJE I PRANJE KROVOVA – MS GROUP">
            <a:extLst>
              <a:ext uri="{FF2B5EF4-FFF2-40B4-BE49-F238E27FC236}">
                <a16:creationId xmlns:a16="http://schemas.microsoft.com/office/drawing/2014/main" id="{84F89B1E-5340-F3D3-E478-AA4E12016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283" y="1988360"/>
            <a:ext cx="3195572" cy="22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1" descr="A collage of a house renovation&#10;&#10;Description automatically generated">
            <a:extLst>
              <a:ext uri="{FF2B5EF4-FFF2-40B4-BE49-F238E27FC236}">
                <a16:creationId xmlns:a16="http://schemas.microsoft.com/office/drawing/2014/main" id="{4E963B32-0977-B73C-9F44-0925D965B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0" t="-587" r="50475" b="587"/>
          <a:stretch>
            <a:fillRect/>
          </a:stretch>
        </p:blipFill>
        <p:spPr bwMode="auto">
          <a:xfrm>
            <a:off x="8030196" y="2300326"/>
            <a:ext cx="2112240" cy="2380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4" descr="construction waste">
            <a:extLst>
              <a:ext uri="{FF2B5EF4-FFF2-40B4-BE49-F238E27FC236}">
                <a16:creationId xmlns:a16="http://schemas.microsoft.com/office/drawing/2014/main" id="{191B2EAA-976F-A0FF-FD52-AF8262FC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198" y="214275"/>
            <a:ext cx="3061116" cy="1843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31994F8-F3B7-B411-4462-C93645820D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8878481"/>
              </p:ext>
            </p:extLst>
          </p:nvPr>
        </p:nvGraphicFramePr>
        <p:xfrm>
          <a:off x="940981" y="914400"/>
          <a:ext cx="8865806" cy="5486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" name="Rectangle 7">
            <a:extLst>
              <a:ext uri="{FF2B5EF4-FFF2-40B4-BE49-F238E27FC236}">
                <a16:creationId xmlns:a16="http://schemas.microsoft.com/office/drawing/2014/main" id="{5B177F26-1F73-5C9A-B5C0-A9057CA84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71471F4-B343-2E32-5665-95D9F7E81E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08C9F8F7-BF4F-9159-BAA4-4A11D4E1D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975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4F3D9606-ABC0-75D2-4C67-F0C5B59002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576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5903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F2F5C309-DF1D-D82D-7DE1-B75033304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42103F59-A797-A471-8105-3AEA0BA76EA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rgbClr val="008D36"/>
                </a:solidFill>
                <a:latin typeface="+mn-lt"/>
                <a:ea typeface="+mn-ea"/>
                <a:cs typeface="+mn-cs"/>
              </a:rPr>
              <a:t>Vrste građevnog otpada</a:t>
            </a:r>
            <a:endParaRPr sz="4400" b="1" dirty="0">
              <a:solidFill>
                <a:srgbClr val="008D3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54CABC33-C571-6B2C-D01A-4937C3D637BD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50503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rPr lang="hr-HR" sz="3200" b="1" dirty="0">
                <a:latin typeface="+mn-lt"/>
                <a:ea typeface="+mn-ea"/>
                <a:cs typeface="+mn-cs"/>
              </a:rPr>
              <a:t>Iskop i zemljani radovi → zemlja, pijesak, šljunak i kamen</a:t>
            </a:r>
          </a:p>
          <a:p>
            <a:r>
              <a:rPr lang="hr-HR" sz="3200" b="1" dirty="0">
                <a:latin typeface="+mn-lt"/>
                <a:ea typeface="+mn-ea"/>
                <a:cs typeface="+mn-cs"/>
              </a:rPr>
              <a:t> </a:t>
            </a:r>
          </a:p>
          <a:p>
            <a:r>
              <a:rPr lang="hr-HR" sz="3200" b="1" dirty="0">
                <a:latin typeface="+mn-lt"/>
                <a:ea typeface="+mn-ea"/>
                <a:cs typeface="+mn-cs"/>
              </a:rPr>
              <a:t>Niskogradnja → bitumen (asfalt), cementom vezani materijal, pijesak, šljunak i drobljeni kamen 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r>
              <a:rPr lang="hr-HR" sz="3200" b="1" dirty="0">
                <a:latin typeface="+mn-lt"/>
                <a:ea typeface="+mn-ea"/>
                <a:cs typeface="+mn-cs"/>
              </a:rPr>
              <a:t>Visokogradnja → ambalažni materijal (karton), polimerni otpad, drvo, metal </a:t>
            </a:r>
          </a:p>
          <a:p>
            <a:endParaRPr lang="hr-HR" sz="3200" b="1" dirty="0">
              <a:latin typeface="+mn-lt"/>
              <a:ea typeface="+mn-ea"/>
              <a:cs typeface="+mn-cs"/>
            </a:endParaRPr>
          </a:p>
          <a:p>
            <a:r>
              <a:rPr lang="hr-HR" sz="3200" b="1" dirty="0">
                <a:latin typeface="+mn-lt"/>
                <a:ea typeface="+mn-ea"/>
                <a:cs typeface="+mn-cs"/>
              </a:rPr>
              <a:t>Rušenje ili rekonstrukcija → beton, opeka, staklo, gips, kamen, PVC, drvo te metali. </a:t>
            </a:r>
          </a:p>
        </p:txBody>
      </p:sp>
    </p:spTree>
    <p:extLst>
      <p:ext uri="{BB962C8B-B14F-4D97-AF65-F5344CB8AC3E}">
        <p14:creationId xmlns:p14="http://schemas.microsoft.com/office/powerpoint/2010/main" val="4200946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2E4015A5-39DD-45B0-AD7D-1379846E8A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EC4B2A41-09E8-B08E-5E05-5315BABEF0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rgbClr val="008D36"/>
                </a:solidFill>
                <a:latin typeface="+mn-lt"/>
                <a:ea typeface="+mn-ea"/>
                <a:cs typeface="+mn-cs"/>
              </a:rPr>
              <a:t>Gospodarenje građevnim otpadom</a:t>
            </a:r>
            <a:endParaRPr sz="4400" b="1" dirty="0">
              <a:solidFill>
                <a:srgbClr val="008D36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FA24463-2E23-733F-843B-B759ED92F5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60162332"/>
              </p:ext>
            </p:extLst>
          </p:nvPr>
        </p:nvGraphicFramePr>
        <p:xfrm>
          <a:off x="2423885" y="1451429"/>
          <a:ext cx="5725885" cy="5261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9956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863E2832-91DE-D3CA-DD9C-D8D10C4DA5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9FBBE648-AEA8-0A40-697E-1EE6ECEE849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rgbClr val="008D36"/>
                </a:solidFill>
                <a:latin typeface="+mn-lt"/>
                <a:ea typeface="+mn-ea"/>
                <a:cs typeface="+mn-cs"/>
              </a:rPr>
              <a:t>Gospodarenje građevnim otpadom</a:t>
            </a:r>
            <a:endParaRPr sz="4400" b="1" dirty="0">
              <a:solidFill>
                <a:srgbClr val="008D3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7985C4F3-EA18-0369-1047-1C347B2764A2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50503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algn="just"/>
            <a:r>
              <a:rPr lang="hr-HR" sz="3200" b="1" dirty="0">
                <a:latin typeface="+mn-lt"/>
                <a:ea typeface="+mn-ea"/>
                <a:cs typeface="+mn-cs"/>
              </a:rPr>
              <a:t>SORTIRANJE započinje na gradilištu - građevinski čelik, beton, drvo, lim, plastika, stara opeka, staklo, gips-kartonske ploče</a:t>
            </a:r>
          </a:p>
          <a:p>
            <a:pPr algn="just"/>
            <a:endParaRPr lang="hr-HR" sz="3200" b="1" dirty="0">
              <a:latin typeface="+mn-lt"/>
              <a:ea typeface="+mn-ea"/>
              <a:cs typeface="+mn-cs"/>
            </a:endParaRPr>
          </a:p>
          <a:p>
            <a:pPr algn="just"/>
            <a:r>
              <a:rPr lang="hr-HR" sz="3200" b="1" dirty="0">
                <a:latin typeface="+mn-lt"/>
                <a:ea typeface="+mn-ea"/>
                <a:cs typeface="+mn-cs"/>
              </a:rPr>
              <a:t>OPORABA predstavlja korištenje otpada kao sirovinu za nove materijale ili kao energent </a:t>
            </a:r>
          </a:p>
          <a:p>
            <a:pPr algn="just"/>
            <a:endParaRPr lang="hr-HR" sz="3200" b="1" dirty="0">
              <a:latin typeface="+mn-lt"/>
              <a:ea typeface="+mn-ea"/>
              <a:cs typeface="+mn-cs"/>
            </a:endParaRPr>
          </a:p>
          <a:p>
            <a:pPr algn="just"/>
            <a:r>
              <a:rPr lang="hr-HR" sz="3200" b="1" dirty="0">
                <a:latin typeface="+mn-lt"/>
                <a:ea typeface="+mn-ea"/>
                <a:cs typeface="+mn-cs"/>
              </a:rPr>
              <a:t>RECIKLIRANJE kao dio oporabe, predstavlja ponovnu upotrebu materijala da bi se dobila sirovina ali ne i energent</a:t>
            </a:r>
          </a:p>
        </p:txBody>
      </p:sp>
    </p:spTree>
    <p:extLst>
      <p:ext uri="{BB962C8B-B14F-4D97-AF65-F5344CB8AC3E}">
        <p14:creationId xmlns:p14="http://schemas.microsoft.com/office/powerpoint/2010/main" val="139941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81E44FBC-7160-5AE7-945E-9C8AB900EC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468CB016-D706-0054-D356-A810D75D2B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rgbClr val="008D36"/>
                </a:solidFill>
                <a:latin typeface="+mn-lt"/>
                <a:ea typeface="+mn-ea"/>
                <a:cs typeface="+mn-cs"/>
              </a:rPr>
              <a:t>Gospodarenje građevnim otpadom</a:t>
            </a:r>
            <a:endParaRPr sz="4400" b="1" dirty="0">
              <a:solidFill>
                <a:srgbClr val="008D3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8F5D0D9F-E641-881E-7580-8EBCBBC4F9AB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50503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algn="just"/>
            <a:r>
              <a:rPr lang="hr-HR" sz="3200" b="1" dirty="0">
                <a:latin typeface="+mn-lt"/>
                <a:ea typeface="+mn-ea"/>
                <a:cs typeface="+mn-cs"/>
              </a:rPr>
              <a:t>Svaki proizvod nastao oporabom otpadnog građevinskog materijala mora posjedovati Izjavu o svojstvima.</a:t>
            </a:r>
          </a:p>
          <a:p>
            <a:pPr algn="just"/>
            <a:endParaRPr lang="hr-HR" sz="3200" b="1" dirty="0">
              <a:latin typeface="+mn-lt"/>
              <a:ea typeface="+mn-ea"/>
              <a:cs typeface="+mn-cs"/>
            </a:endParaRPr>
          </a:p>
          <a:p>
            <a:pPr algn="just"/>
            <a:r>
              <a:rPr lang="hr-HR" sz="3200" b="1" dirty="0">
                <a:latin typeface="+mn-lt"/>
                <a:ea typeface="+mn-ea"/>
                <a:cs typeface="+mn-cs"/>
              </a:rPr>
              <a:t>ZBRINJAVANJE (ODLAGANJE) građevnog otpada kojega nije moguće </a:t>
            </a:r>
            <a:r>
              <a:rPr lang="hr-HR" sz="3200" b="1" dirty="0" err="1">
                <a:latin typeface="+mn-lt"/>
                <a:ea typeface="+mn-ea"/>
                <a:cs typeface="+mn-cs"/>
              </a:rPr>
              <a:t>oporabiti</a:t>
            </a:r>
            <a:r>
              <a:rPr lang="hr-HR" sz="3200" b="1" dirty="0">
                <a:latin typeface="+mn-lt"/>
                <a:ea typeface="+mn-ea"/>
                <a:cs typeface="+mn-cs"/>
              </a:rPr>
              <a:t> podrazumijeva njegovo odlaganje na za to predviđenim odlagalištima koja mogu biti na površini ili podzemna. </a:t>
            </a:r>
          </a:p>
        </p:txBody>
      </p:sp>
    </p:spTree>
    <p:extLst>
      <p:ext uri="{BB962C8B-B14F-4D97-AF65-F5344CB8AC3E}">
        <p14:creationId xmlns:p14="http://schemas.microsoft.com/office/powerpoint/2010/main" val="4061507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>
          <a:extLst>
            <a:ext uri="{FF2B5EF4-FFF2-40B4-BE49-F238E27FC236}">
              <a16:creationId xmlns:a16="http://schemas.microsoft.com/office/drawing/2014/main" id="{9BA61AC0-039E-2A3F-B83B-74C7B747D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a6be771c57_0_0">
            <a:extLst>
              <a:ext uri="{FF2B5EF4-FFF2-40B4-BE49-F238E27FC236}">
                <a16:creationId xmlns:a16="http://schemas.microsoft.com/office/drawing/2014/main" id="{27011633-37E5-354E-F221-DFF457126B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62631" y="609600"/>
            <a:ext cx="10236149" cy="685126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hr-HR" sz="4400" b="1" dirty="0">
                <a:solidFill>
                  <a:srgbClr val="008D36"/>
                </a:solidFill>
                <a:latin typeface="+mn-lt"/>
                <a:ea typeface="+mn-ea"/>
                <a:cs typeface="+mn-cs"/>
              </a:rPr>
              <a:t>Gospodarenje građevnim otpadom</a:t>
            </a:r>
            <a:endParaRPr sz="4400" b="1" dirty="0">
              <a:solidFill>
                <a:srgbClr val="008D36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Google Shape;138;g1a6be771c57_0_0">
            <a:extLst>
              <a:ext uri="{FF2B5EF4-FFF2-40B4-BE49-F238E27FC236}">
                <a16:creationId xmlns:a16="http://schemas.microsoft.com/office/drawing/2014/main" id="{707F7EA4-F945-5AFC-992C-16BBF166BAC3}"/>
              </a:ext>
            </a:extLst>
          </p:cNvPr>
          <p:cNvSpPr txBox="1">
            <a:spLocks/>
          </p:cNvSpPr>
          <p:nvPr/>
        </p:nvSpPr>
        <p:spPr>
          <a:xfrm>
            <a:off x="1262631" y="1422973"/>
            <a:ext cx="10236150" cy="505039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1855"/>
              </a:buClr>
              <a:buSzPts val="3000"/>
              <a:buFont typeface="Arial"/>
              <a:buNone/>
              <a:defRPr sz="3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pPr algn="just"/>
            <a:r>
              <a:rPr lang="hr-HR" sz="3200" b="1" dirty="0">
                <a:latin typeface="+mn-lt"/>
                <a:ea typeface="+mn-ea"/>
                <a:cs typeface="+mn-cs"/>
              </a:rPr>
              <a:t>Oporaba građevnog otpada u ekološkom pogledu ima nekoliko koristi: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sz="3200" b="1" dirty="0">
                <a:latin typeface="+mn-lt"/>
                <a:ea typeface="+mn-ea"/>
                <a:cs typeface="+mn-cs"/>
              </a:rPr>
              <a:t>Smanjuje se količina trajno deponiranog otpada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sz="3200" b="1" dirty="0">
                <a:latin typeface="+mn-lt"/>
                <a:ea typeface="+mn-ea"/>
                <a:cs typeface="+mn-cs"/>
              </a:rPr>
              <a:t> Smanjuje se potreba za upotrebom neobnovljivih izvora (npr. kamen i glina)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hr-HR" sz="3200" b="1" dirty="0">
                <a:latin typeface="+mn-lt"/>
                <a:ea typeface="+mn-ea"/>
                <a:cs typeface="+mn-cs"/>
              </a:rPr>
              <a:t> Smanjuje se emisija CO</a:t>
            </a:r>
            <a:r>
              <a:rPr lang="hr-HR" sz="3200" b="1" baseline="-25000" dirty="0">
                <a:latin typeface="+mn-lt"/>
                <a:ea typeface="+mn-ea"/>
                <a:cs typeface="+mn-cs"/>
              </a:rPr>
              <a:t>2</a:t>
            </a:r>
            <a:r>
              <a:rPr lang="hr-HR" sz="3200" b="1" dirty="0">
                <a:latin typeface="+mn-lt"/>
                <a:ea typeface="+mn-ea"/>
                <a:cs typeface="+mn-cs"/>
              </a:rPr>
              <a:t> u okoliš što je čest problem pri proizvodnji nekih materijala kao npr. cementa</a:t>
            </a:r>
          </a:p>
        </p:txBody>
      </p:sp>
    </p:spTree>
    <p:extLst>
      <p:ext uri="{BB962C8B-B14F-4D97-AF65-F5344CB8AC3E}">
        <p14:creationId xmlns:p14="http://schemas.microsoft.com/office/powerpoint/2010/main" val="32314493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1124</TotalTime>
  <Words>764</Words>
  <Application>Microsoft Office PowerPoint</Application>
  <PresentationFormat>Široki zaslon</PresentationFormat>
  <Paragraphs>115</Paragraphs>
  <Slides>17</Slides>
  <Notes>14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17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Calibri Light</vt:lpstr>
      <vt:lpstr>Times New Roman</vt:lpstr>
      <vt:lpstr>Verdana</vt:lpstr>
      <vt:lpstr>Office Theme</vt:lpstr>
      <vt:lpstr>Custom Design</vt:lpstr>
      <vt:lpstr>PowerPoint prezentacija</vt:lpstr>
      <vt:lpstr>PowerPoint prezentacija</vt:lpstr>
      <vt:lpstr>Što je građevni otpad?</vt:lpstr>
      <vt:lpstr>PowerPoint prezentacija</vt:lpstr>
      <vt:lpstr>Vrste građevnog otpada</vt:lpstr>
      <vt:lpstr>Gospodarenje građevnim otpadom</vt:lpstr>
      <vt:lpstr>Gospodarenje građevnim otpadom</vt:lpstr>
      <vt:lpstr>Gospodarenje građevnim otpadom</vt:lpstr>
      <vt:lpstr>Gospodarenje građevnim otpadom</vt:lpstr>
      <vt:lpstr>Primjeri oporabe građevinskog otpada</vt:lpstr>
      <vt:lpstr>Udio građevnog otpada u ukupnom otpadu</vt:lpstr>
      <vt:lpstr>Udio građevnog otpada u ukupnom otpadu</vt:lpstr>
      <vt:lpstr>Grupiranje i kategorizacija otpada</vt:lpstr>
      <vt:lpstr>Grupiranje i kategorizacija otpada</vt:lpstr>
      <vt:lpstr>Grupiranje i kategorizacija otpada</vt:lpstr>
      <vt:lpstr>Grupiranje i kategorizacija otpada</vt:lpstr>
      <vt:lpstr>Pitanja za ponavljanje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ZAKONODAVNI OKVIR</dc:title>
  <dc:creator>Marijana Serdar</dc:creator>
  <cp:lastModifiedBy>GTŠ</cp:lastModifiedBy>
  <cp:revision>30</cp:revision>
  <dcterms:created xsi:type="dcterms:W3CDTF">2023-02-25T16:37:35Z</dcterms:created>
  <dcterms:modified xsi:type="dcterms:W3CDTF">2025-01-15T14:52:43Z</dcterms:modified>
</cp:coreProperties>
</file>