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9"/>
  </p:notesMasterIdLst>
  <p:sldIdLst>
    <p:sldId id="2387" r:id="rId3"/>
    <p:sldId id="256" r:id="rId4"/>
    <p:sldId id="399" r:id="rId5"/>
    <p:sldId id="2389" r:id="rId6"/>
    <p:sldId id="2390" r:id="rId7"/>
    <p:sldId id="2391" r:id="rId8"/>
    <p:sldId id="2392" r:id="rId9"/>
    <p:sldId id="2393" r:id="rId10"/>
    <p:sldId id="2394" r:id="rId11"/>
    <p:sldId id="2395" r:id="rId12"/>
    <p:sldId id="2396" r:id="rId13"/>
    <p:sldId id="2397" r:id="rId14"/>
    <p:sldId id="2398" r:id="rId15"/>
    <p:sldId id="2399" r:id="rId16"/>
    <p:sldId id="2400" r:id="rId17"/>
    <p:sldId id="2401" r:id="rId18"/>
    <p:sldId id="2402" r:id="rId19"/>
    <p:sldId id="2403" r:id="rId20"/>
    <p:sldId id="2404" r:id="rId21"/>
    <p:sldId id="2405" r:id="rId22"/>
    <p:sldId id="2406" r:id="rId23"/>
    <p:sldId id="2407" r:id="rId24"/>
    <p:sldId id="2408" r:id="rId25"/>
    <p:sldId id="2413" r:id="rId26"/>
    <p:sldId id="2409" r:id="rId27"/>
    <p:sldId id="2414" r:id="rId28"/>
    <p:sldId id="2410" r:id="rId29"/>
    <p:sldId id="2412" r:id="rId30"/>
    <p:sldId id="2411" r:id="rId31"/>
    <p:sldId id="2415" r:id="rId32"/>
    <p:sldId id="2416" r:id="rId33"/>
    <p:sldId id="2417" r:id="rId34"/>
    <p:sldId id="2418" r:id="rId35"/>
    <p:sldId id="2419" r:id="rId36"/>
    <p:sldId id="2420" r:id="rId37"/>
    <p:sldId id="2421" r:id="rId3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6" autoAdjust="0"/>
  </p:normalViewPr>
  <p:slideViewPr>
    <p:cSldViewPr snapToGrid="0">
      <p:cViewPr varScale="1">
        <p:scale>
          <a:sx n="104" d="100"/>
          <a:sy n="104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84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83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0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71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869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07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17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846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53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83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255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52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47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1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185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119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030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59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879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108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68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687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123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211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654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291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4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88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212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27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91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58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10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Energetska učinkovitost i obnovljivi izvori energije u zgradarstvu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Nastavnik-ica: Hrvoje Mostečak, dipl.ing.građ. </a:t>
            </a:r>
          </a:p>
        </p:txBody>
      </p:sp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2. </a:t>
            </a:r>
            <a:r>
              <a:rPr lang="fi-FI" sz="3200" b="1" dirty="0">
                <a:latin typeface="+mn-lt"/>
                <a:ea typeface="+mn-ea"/>
                <a:cs typeface="+mn-cs"/>
              </a:rPr>
              <a:t>Sustavi grijanja i hlađenja</a:t>
            </a: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1600" b="1" dirty="0">
              <a:latin typeface="+mn-lt"/>
              <a:ea typeface="+mn-ea"/>
              <a:cs typeface="+mn-cs"/>
            </a:endParaRPr>
          </a:p>
          <a:p>
            <a:r>
              <a:rPr lang="hr-HR" sz="1600" b="1" dirty="0">
                <a:latin typeface="+mn-lt"/>
                <a:ea typeface="+mn-ea"/>
                <a:cs typeface="+mn-cs"/>
              </a:rPr>
              <a:t>Primjer toplinske pumpe (lijevo) i shematski prikaz funkcioniranja sustava (Izvor: Klimaj, 2024) 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154.jpg">
            <a:extLst>
              <a:ext uri="{FF2B5EF4-FFF2-40B4-BE49-F238E27FC236}">
                <a16:creationId xmlns:a16="http://schemas.microsoft.com/office/drawing/2014/main" id="{9E97968C-9219-EE29-ECFA-12641966FE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0558" y="2549842"/>
            <a:ext cx="4505442" cy="3003266"/>
          </a:xfrm>
          <a:prstGeom prst="rect">
            <a:avLst/>
          </a:prstGeom>
          <a:ln/>
        </p:spPr>
      </p:pic>
      <p:pic>
        <p:nvPicPr>
          <p:cNvPr id="4" name="image149.png">
            <a:extLst>
              <a:ext uri="{FF2B5EF4-FFF2-40B4-BE49-F238E27FC236}">
                <a16:creationId xmlns:a16="http://schemas.microsoft.com/office/drawing/2014/main" id="{C56710CE-91E5-A90A-5802-55CAE3F3D6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99" r="4333"/>
          <a:stretch>
            <a:fillRect/>
          </a:stretch>
        </p:blipFill>
        <p:spPr>
          <a:xfrm>
            <a:off x="6246321" y="2549842"/>
            <a:ext cx="4464575" cy="30032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3458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3. Ventilacija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Sustavi za rekuperaciju topline: Ventilacijski sustavi koji koriste otpadnu toplinu iz ispušnog zraka za predgrijavanje svježeg zraka smanjuju energetske potrebe.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Prirodna ventilacija: Dizajn zgrada koji omogućuje prirodno strujanje zraka smanjuje potrebu za mehaničkom ventilacijom.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0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3. Ventilacija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1600" b="1" dirty="0">
                <a:latin typeface="+mn-lt"/>
                <a:ea typeface="+mn-ea"/>
                <a:cs typeface="+mn-cs"/>
              </a:rPr>
              <a:t>Rekuperatori zraka; izmjena zraka bez gubitka energije (Izvor: Klima koncept, 2024)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148.png">
            <a:extLst>
              <a:ext uri="{FF2B5EF4-FFF2-40B4-BE49-F238E27FC236}">
                <a16:creationId xmlns:a16="http://schemas.microsoft.com/office/drawing/2014/main" id="{0BFD8FCD-7CF8-6CE3-D519-8493E6D9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1" r="3752"/>
          <a:stretch>
            <a:fillRect/>
          </a:stretch>
        </p:blipFill>
        <p:spPr>
          <a:xfrm>
            <a:off x="1288646" y="2521874"/>
            <a:ext cx="4356238" cy="3361690"/>
          </a:xfrm>
          <a:prstGeom prst="rect">
            <a:avLst/>
          </a:prstGeom>
          <a:ln/>
        </p:spPr>
      </p:pic>
      <p:pic>
        <p:nvPicPr>
          <p:cNvPr id="4" name="image147.png">
            <a:extLst>
              <a:ext uri="{FF2B5EF4-FFF2-40B4-BE49-F238E27FC236}">
                <a16:creationId xmlns:a16="http://schemas.microsoft.com/office/drawing/2014/main" id="{47EBEF1C-2D87-5F34-1C35-320C91E4C68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08737" y="2521874"/>
            <a:ext cx="4425154" cy="33616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8796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4. Rasvjeta i električni uređaji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LED rasvjeta: Korištenje LED rasvjetnih tijela koja troše manje energije i imaju duži vijek trajanja u odnosu na tradicionalne žarulje.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Pametna rasvjeta: Sustavi koji automatski prilagođavaju intenzitet rasvjete ovisno o prirodnom svjetlu i prisutnosti ljudi u prostoru.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Električni uređaji: nabavka uređaja za kućanstvo s energetski efikasnijom potrošnjom električne energije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0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5. Obnovljivi izvori energije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Solarni paneli: Instalacija fotonaponskih panela na krovu ili fasadi zgrade za proizvodnju električne energije iz sunčeve energije.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Solarni termalni sustavi: Sustavi koji koriste solarnu energiju za grijanje vode.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82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004721" y="1390687"/>
            <a:ext cx="11067206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5. Obnovljivi izvori energije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1600" b="1" dirty="0">
                <a:latin typeface="+mn-lt"/>
                <a:ea typeface="+mn-ea"/>
                <a:cs typeface="+mn-cs"/>
              </a:rPr>
              <a:t>Primjer postavljenih solarnih panela na krov obiteljske kuće 	            </a:t>
            </a:r>
            <a:r>
              <a:rPr lang="pl-PL" sz="1600" b="1" dirty="0">
                <a:latin typeface="+mn-lt"/>
                <a:ea typeface="+mn-ea"/>
                <a:cs typeface="+mn-cs"/>
              </a:rPr>
              <a:t>Solarni kolektor bez tlaka u kolektoru (Gomon, 2024)					 	            za grijanje vode </a:t>
            </a:r>
            <a:r>
              <a:rPr lang="hr-HR" sz="1600" b="1" dirty="0">
                <a:latin typeface="+mn-lt"/>
                <a:ea typeface="+mn-ea"/>
                <a:cs typeface="+mn-cs"/>
              </a:rPr>
              <a:t>(Izvor: Solarno net, 2024)</a:t>
            </a:r>
          </a:p>
          <a:p>
            <a:endParaRPr lang="hr-HR" sz="16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152.png">
            <a:extLst>
              <a:ext uri="{FF2B5EF4-FFF2-40B4-BE49-F238E27FC236}">
                <a16:creationId xmlns:a16="http://schemas.microsoft.com/office/drawing/2014/main" id="{ACDE2C74-30EA-5686-AF1E-77439C088E4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08232" y="2495484"/>
            <a:ext cx="5970155" cy="3218689"/>
          </a:xfrm>
          <a:prstGeom prst="rect">
            <a:avLst/>
          </a:prstGeom>
          <a:ln/>
        </p:spPr>
      </p:pic>
      <p:pic>
        <p:nvPicPr>
          <p:cNvPr id="4" name="image150.png">
            <a:extLst>
              <a:ext uri="{FF2B5EF4-FFF2-40B4-BE49-F238E27FC236}">
                <a16:creationId xmlns:a16="http://schemas.microsoft.com/office/drawing/2014/main" id="{37E772C2-1BF9-7435-912A-813ADB54BA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60" t="6292" r="5960" b="5959"/>
          <a:stretch>
            <a:fillRect/>
          </a:stretch>
        </p:blipFill>
        <p:spPr>
          <a:xfrm>
            <a:off x="7261826" y="2495483"/>
            <a:ext cx="3230685" cy="32186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0589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6. Pametni sustavi upravljanja zgradama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Pametni termostati: Termostati koji prilagođavaju temperaturu ovisno o rasporedu korisnika i vanjskim uvjetima.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Sustavi za upravljanje energijom (EMS): Softverski sustavi koji nadziru i optimiziraju potrošnju energije u zgradama.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76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7. Materijali i dizajn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Zeleni krovovi i fasade: Zeleni krovovi i vertikalni vrtovi koji poboljšavaju izolacijska svojstva zgrade i smanjuju učinak urbanih toplinskih otoka.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Pasivne kuće: Dizajn zgrada koji maksimalno iskorištava prirodne izvore topline i svjetla te minimizira energetske gubitke.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4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8. Standardi i certifikati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Najpoznatiji međunarodni standardi i certifikati za ocjenu održivosti zgrada i građevina: LEED (Leadership in Energy and Environmental Design), BREEAM (Building Research Establishment Environmental Assessment Method), DGNB ((Deutsche Gesellschaft für Nachhaltiges Bauen), Level(s) (Europski ovir za održivost zgrada)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Passivhaus standard: Njemački standard za pasivne kuće s vrlo niskom potrošnjom energije.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5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U zgradama se troši oko 40 % od ukupne potrošnje energije, stoga je izuzetno važna njihova energetska učinkovitost tj. osiguravanje minimalne potrošnje energije da bi se postigla optimalna ugodnost boravka i korištenja zgrade.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Vlada Republike Hrvatske je 2014. godine donijela programe energetske obnove s ciljem smanjenja potrošnje energije u zgradama </a:t>
            </a:r>
          </a:p>
        </p:txBody>
      </p:sp>
    </p:spTree>
    <p:extLst>
      <p:ext uri="{BB962C8B-B14F-4D97-AF65-F5344CB8AC3E}">
        <p14:creationId xmlns:p14="http://schemas.microsoft.com/office/powerpoint/2010/main" val="32550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Obnovljivi izvori energije su prirodni izvori energije koji se obnavljaju prirodnim procesima.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Imaju manji utjecaj na okoliš u usporedbi s fosilnim gorivima (ugljen, nafta, zemni plin). </a:t>
            </a:r>
          </a:p>
        </p:txBody>
      </p:sp>
    </p:spTree>
    <p:extLst>
      <p:ext uri="{BB962C8B-B14F-4D97-AF65-F5344CB8AC3E}">
        <p14:creationId xmlns:p14="http://schemas.microsoft.com/office/powerpoint/2010/main" val="140620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Solarna energija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Energija vjetra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Hidroenergija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Geotermalna energija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Biomasa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Energija iz otpada</a:t>
            </a:r>
          </a:p>
        </p:txBody>
      </p:sp>
    </p:spTree>
    <p:extLst>
      <p:ext uri="{BB962C8B-B14F-4D97-AF65-F5344CB8AC3E}">
        <p14:creationId xmlns:p14="http://schemas.microsoft.com/office/powerpoint/2010/main" val="408343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Solarna energija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Fotonaponski paneli (PV): Paneli koji pretvaraju sunčevu svjetlost izravno u električnu energiju.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Solarni termalni sustavi: Sustavi koji koriste sunčevu energiju za zagrijavanje vode ili zraka za grijanje prostora ili za proizvodnju tople vode.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Koncentrirana solarna energija (CSP): Sustavi koji koriste zrcala ili leće za koncentriranje sunčeve energije na mali prostor, proizvodeći toplinu koja se koristi za generiranje električne energije.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0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2. Energija vjetra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Kopnene vjetroturbine: Instalacije vjetroturbina na kopnu koje pretvaraju kinetičku energiju vjetra u električnu energiju.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Offshore vjetroturbine: Vjetroturbine smještene u moru, gdje su vjetrovi obično jači i trajniji nego na kopnu. Vjetroelektrane na moru i njihove pojedinačne vjetrenjače mnogo su veće od onih na kopnu.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57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2. Energija vjetra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1600" b="1" dirty="0">
                <a:latin typeface="+mn-lt"/>
                <a:ea typeface="+mn-ea"/>
                <a:cs typeface="+mn-cs"/>
              </a:rPr>
              <a:t>Prikaz kopnenih vjetroturbina (Izvor: Zaštita prirode, 2024)	Prikaz offshore vjetroturbine (Izvor: Energypress, 2024)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CA191-B1E0-992E-5FCB-5D40009A6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68" y="2608262"/>
            <a:ext cx="4749934" cy="279439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55AFF3-F6C9-5E61-5E0D-D9E7A4277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96" y="2608263"/>
            <a:ext cx="4191594" cy="279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13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3. Hidroenergija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Brane i hidroelektrane: Korištenje brana za stvaranje velikih rezervoara vode koja se pušta kroz turbine za proizvodnju električne energije.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Mikro hidroelektrane: Male hidroelektrane koje koriste rijeke ili potoke za proizvodnju električne energije na lokalnoj razini.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Energija valova i plime: Tehnologije koje koriste energiju morskih valova i plime za proizvodnju električne energije.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081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2410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3. Hidroenergija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1600" b="1" dirty="0">
                <a:latin typeface="+mn-lt"/>
                <a:ea typeface="+mn-ea"/>
                <a:cs typeface="+mn-cs"/>
              </a:rPr>
              <a:t>Primjer hidroelektrane (Lešće) (HEP Proizvodnja d.o.o. , 2024)</a:t>
            </a:r>
          </a:p>
        </p:txBody>
      </p:sp>
      <p:pic>
        <p:nvPicPr>
          <p:cNvPr id="3" name="image160.png">
            <a:extLst>
              <a:ext uri="{FF2B5EF4-FFF2-40B4-BE49-F238E27FC236}">
                <a16:creationId xmlns:a16="http://schemas.microsoft.com/office/drawing/2014/main" id="{3E917B90-0CE7-760F-D0BE-8A2ACE0DA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8785" y="2616084"/>
            <a:ext cx="5885440" cy="35694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7287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4. Geotermalna energija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Geotermalne elektrane: Korištenje topline iz unutrašnjosti Zemlje za proizvodnju električne energije.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Geotermalni sustavi grijanja i hlađenja: Korištenje topline iz tla za grijanje zgrada zimi i hlađenje ljeti pomoću toplinskih pumpi.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15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5. Biomasa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Biomasa za proizvodnju topline i električne energije: Korištenje organskog materijala (drva, poljoprivrednih ostataka, otpada) za proizvodnju topline ili električne energije.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Biogoriva: Tekuća biogoriva kao što su bioetanol i biodizel proizvedena iz biljaka i drugih organskih materijala koja se koriste kao zamjena za fosilna goriva u transportu.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67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6. Energija iz otpada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Termička obrada otpada: Korištenje čvrstog otpada za proizvodnju energije kroz procese spaljivanja.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Anaerobna digestija: Proces u kojem mikroorganizmi razgrađuju organski otpad u odsutnosti kisika, proizvodeći bioplin koji se može koristiti za proizvodnju topline i električne energije.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5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što proučite ovu prezentaciju moći ćete: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39157"/>
            <a:ext cx="1045491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1. razumijeti osnovna načela energetske učinkovitosti u zgradarstvu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2. definirati osnovne pojmove obnovljivih i neobnovljivih izvora energije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3. istražiti prednosti i mane obnovljivih izvora energije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Glavne vrste obnovljivih izvora energije: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6. Energija iz otpada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1700" b="1" dirty="0">
                <a:latin typeface="+mn-lt"/>
                <a:ea typeface="+mn-ea"/>
                <a:cs typeface="+mn-cs"/>
              </a:rPr>
              <a:t>Spalionica otpada Spittelau u Beču, dizajn:        Postrojenje za anaerobnu digestiju pročiščivaća otpadnih voda Zagreba</a:t>
            </a:r>
          </a:p>
          <a:p>
            <a:r>
              <a:rPr lang="hr-HR" sz="1700" b="1" dirty="0">
                <a:latin typeface="+mn-lt"/>
                <a:ea typeface="+mn-ea"/>
                <a:cs typeface="+mn-cs"/>
              </a:rPr>
              <a:t>Friedensreich Hundertwasser 		      (Izvbor: Odorčić, 2022)</a:t>
            </a:r>
          </a:p>
          <a:p>
            <a:r>
              <a:rPr lang="hr-HR" sz="1700" b="1" dirty="0">
                <a:latin typeface="+mn-lt"/>
                <a:ea typeface="+mn-ea"/>
                <a:cs typeface="+mn-cs"/>
              </a:rPr>
              <a:t>(Izvor: Ekovjesnik, 2021)</a:t>
            </a:r>
            <a:endParaRPr lang="hr-HR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A6B4A-252D-6378-A30B-8737F1202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0"/>
          <a:stretch/>
        </p:blipFill>
        <p:spPr bwMode="auto">
          <a:xfrm>
            <a:off x="1124793" y="2399868"/>
            <a:ext cx="3551093" cy="3370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5461B-DF65-1537-58A8-F54ADAAC0E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41"/>
          <a:stretch/>
        </p:blipFill>
        <p:spPr bwMode="auto">
          <a:xfrm>
            <a:off x="5185208" y="2399868"/>
            <a:ext cx="5119718" cy="3370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64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Prednosti obnovljivih izvora energije: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Održivost: Neiscrpni izvori energije koji se obnavljaju prirodnim procesima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Smanjenje emisija stakleničkih plinova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Povećana energetska sigurnost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Ekonomske prilike: Otvaranje novih radnih mjesta u sektorima obnovljive energije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Zdravstvene koristi: Manje zagađenje zraka i voda što poboljšava javno zdravlje.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5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Izazovi i ograničenja obnovljivih izvora energije: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Intermitentnost (povremenost): Neki obnovljivi izvori, poput solarne i vjetroenergije, ovise o vremenskim uvjetima i nisu stalno dostupni.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Visoki početni troškovi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Potrebna infrastruktura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Odlaganje otpada i uređaja nakon korištenja: što nakon uređaja kada im završi životni vijek?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5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Neobnovljivi izvori energije su izvori koji se ne mogu obnoviti ili se obnavljaju izuzetno sporo u geološkim vremenskim okvirima.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U neobnovljive izvore energije spadaju: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Fosilna goriva (nafta, ugljen, prirodni plin)</a:t>
            </a:r>
          </a:p>
          <a:p>
            <a:pPr marL="514350" indent="-514350"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Nuklearna energija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80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Prednosti neobnovljivih izvora energije: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Visoka energetska gustoća: Fosilna goriva i nuklearna energija imaju visoku energetsku gustoću, što znači da mala količina može proizvesti veliku količinu energije.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Pouzdanost i stabilnost: Neobnovljivi izvori energije mogu pružiti stabilan i kontinuiran izvor energije, što je ključno za osnovnu (baznu) proizvodnju električne energije.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Postojeća infrastruktura: Većina svjetske energetske infrastrukture dizajnirana je za korištenje fosilnih goriva, što znači da su većina elektrana, vozila i industrijskih postrojenja optimizirana za ove izvore energije.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71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NEOBNOVLJIVI IZVORI ENERGIJE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Nedostaci neobnovljivih izvora energije: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Ograničene zalihe: Fosilna goriva su ograničena i njihova eksploatacija dovest će do iscrpljivanja resursa.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Negativan utjecaj na okoliš: Emisije stakleničkih plinova, zagađenje zraka, tla i voda, te ekološke katastrofe povezane s vađenjem i transportom fosilnih goriva.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Nuklearni otpad i rizici: Nuklearna energija stvara opasan radioaktivni otpad koji zahtijeva dugotrajno skladištenje i predstavlja ozbiljne sigurnosne rizike.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153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PITANJA ZA PONAVLJANJE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402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Podrazumijeva li energetska učinkovitost štednju energije? Pojasni.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Navedi nekoliko ključnih aspekata energetske učinkovitosti u zgradarstvu.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Koje su prednosti, a koji nedostaci obnovljivih izvora energije? Razmisli da li postoje joše neke prednosti i nedostaci korištenja obnovljivih izvora energije osim ovdje navedenih.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Koje su prednosti, a koji nedostaci neobnovljivih izvora energije?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Navedi neke primjere obnovljivih i neobnovljivih izvora energije?</a:t>
            </a:r>
          </a:p>
          <a:p>
            <a:pPr lvl="1"/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1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UVOD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39157"/>
            <a:ext cx="1045491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Problem energetske učinkovitosti je jedan od važnijih ciljeva Europske komisije jer je cilj Europe postići da zgrade do 2050. godine budu energetski učinkovite te da koriste obnovljive izvore energije. </a:t>
            </a:r>
          </a:p>
        </p:txBody>
      </p:sp>
    </p:spTree>
    <p:extLst>
      <p:ext uri="{BB962C8B-B14F-4D97-AF65-F5344CB8AC3E}">
        <p14:creationId xmlns:p14="http://schemas.microsoft.com/office/powerpoint/2010/main" val="245979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39157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Pojam energetska učinkovitost = uporabiti manju količinu energije (energenata) za obavljanje istog posla (grijanje prostora zimi, hlađenje ljeti, rasvjeta, proizvodnja određenih proizvoda, energija za kretanje vozila).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Važno je istaknuti da se energetska učinkovitost nikako ne smije promatrati kao štednja.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Za postojeće zgrade u Hrvatskoj, posebice one starije, može se reći da troše veliku količinu svih oblika energije.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Kako su zgrade najveći pojedinačni potrošači energije, tako su i najveći zagađivači okoliša. 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1. Izolacija zgrade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2. </a:t>
            </a:r>
            <a:r>
              <a:rPr lang="fi-FI" sz="3200" b="1" dirty="0">
                <a:latin typeface="+mn-lt"/>
                <a:ea typeface="+mn-ea"/>
                <a:cs typeface="+mn-cs"/>
              </a:rPr>
              <a:t>Sustavi grijanja i hlađenja</a:t>
            </a: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3. Ventilacija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4. Rasvjeta i električni uređaji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5. Obnovljivi izvori energije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6. Pametni sustavi upravljanja zgradama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7. Materijali i dizajn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8. Standardi i certifikati</a:t>
            </a:r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23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1. Izolacija zgrade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Toplinska izolacija: Korištenje visokokvalitetnih izolacijskih materijala za zidove, krovove i podove smanjuje gubitke topline i potrebe za grijanjem ili hlađenjem.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Izolacija prozora i vrata: Energetski učinkoviti prozori i vrata s dvostrukim ili trostrukim staklom te visokim izolacijskim svojstvima smanjuju toplinske gubitke.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6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068064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1. Izolacija zgrade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1600" b="1" dirty="0">
                <a:latin typeface="+mn-lt"/>
                <a:ea typeface="+mn-ea"/>
                <a:cs typeface="+mn-cs"/>
              </a:rPr>
              <a:t>Primjer toplinske izolacije vanjskog zida zgrade (Izvor: Bellcom Hrvatska, 2024) 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age151.png">
            <a:extLst>
              <a:ext uri="{FF2B5EF4-FFF2-40B4-BE49-F238E27FC236}">
                <a16:creationId xmlns:a16="http://schemas.microsoft.com/office/drawing/2014/main" id="{EB6D12E3-3225-2F94-C892-EBC8D2E6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4793" y="2551227"/>
            <a:ext cx="5057775" cy="3372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7265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124793" y="609600"/>
            <a:ext cx="11067207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ENERGETSKA UČINKOVITOST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124793" y="1455341"/>
            <a:ext cx="10454910" cy="504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Ključni aspekti energetske učinkovitosti u zgradarstvu: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2. </a:t>
            </a:r>
            <a:r>
              <a:rPr lang="fi-FI" sz="3200" b="1" dirty="0">
                <a:latin typeface="+mn-lt"/>
                <a:ea typeface="+mn-ea"/>
                <a:cs typeface="+mn-cs"/>
              </a:rPr>
              <a:t>Sustavi grijanja i hlađenja</a:t>
            </a:r>
            <a:endParaRPr lang="hr-HR" sz="3200" b="1" dirty="0">
              <a:latin typeface="+mn-lt"/>
              <a:ea typeface="+mn-ea"/>
              <a:cs typeface="+mn-cs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Visokoučinkoviti kotlovi i peći: Moderni sustavi grijanja koriste manje energije za proizvodnju iste količine topline.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Toplinske pumpe: Iskorištavanje topline iz okoliša (zraka, tla ili vode) za grijanje i hlađenje zgrada.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3200" b="1" dirty="0">
                <a:latin typeface="+mn-lt"/>
                <a:ea typeface="+mn-ea"/>
                <a:cs typeface="+mn-cs"/>
              </a:rPr>
              <a:t>Zonsko grijanje i hlađenje: Sustavi koji omogućuju regulaciju temperature po zonama unutar zgrade povećavaju efikasnost i udobnost (prilagođavanje temperature u pojedinim prostorijama).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17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1883</Words>
  <Application>Microsoft Office PowerPoint</Application>
  <PresentationFormat>Widescreen</PresentationFormat>
  <Paragraphs>302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PowerPoint Presentation</vt:lpstr>
      <vt:lpstr>Nakon što proučite ovu prezentaciju moći ćete:</vt:lpstr>
      <vt:lpstr>UVOD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ENERGETSKA UČINKOVITOST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NEOBNOVLJIVI IZVORI ENERGIJE</vt:lpstr>
      <vt:lpstr>NEOBNOVLJIVI IZVORI ENERGIJE</vt:lpstr>
      <vt:lpstr>NEOBNOVLJIVI IZVORI ENERGIJE</vt:lpstr>
      <vt:lpstr>PITANJA ZA 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Hrvoje Mostečak</cp:lastModifiedBy>
  <cp:revision>78</cp:revision>
  <dcterms:created xsi:type="dcterms:W3CDTF">2023-02-25T16:37:35Z</dcterms:created>
  <dcterms:modified xsi:type="dcterms:W3CDTF">2024-12-22T22:57:49Z</dcterms:modified>
</cp:coreProperties>
</file>