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96C_B33EAD7E.xml" ContentType="application/vnd.ms-powerpoint.comments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387" r:id="rId3"/>
    <p:sldId id="256" r:id="rId4"/>
    <p:sldId id="2390" r:id="rId5"/>
    <p:sldId id="399" r:id="rId6"/>
    <p:sldId id="2389" r:id="rId7"/>
    <p:sldId id="2391" r:id="rId8"/>
    <p:sldId id="2392" r:id="rId9"/>
    <p:sldId id="2393" r:id="rId10"/>
    <p:sldId id="2394" r:id="rId11"/>
    <p:sldId id="2395" r:id="rId12"/>
    <p:sldId id="2396" r:id="rId13"/>
    <p:sldId id="2398" r:id="rId14"/>
    <p:sldId id="2397" r:id="rId15"/>
    <p:sldId id="2399" r:id="rId16"/>
    <p:sldId id="2400" r:id="rId17"/>
    <p:sldId id="2403" r:id="rId18"/>
    <p:sldId id="2402" r:id="rId19"/>
    <p:sldId id="2407" r:id="rId20"/>
    <p:sldId id="2405" r:id="rId21"/>
    <p:sldId id="2406" r:id="rId22"/>
    <p:sldId id="2410" r:id="rId23"/>
    <p:sldId id="2408" r:id="rId24"/>
    <p:sldId id="2409" r:id="rId25"/>
    <p:sldId id="2411" r:id="rId26"/>
    <p:sldId id="2412" r:id="rId27"/>
    <p:sldId id="2413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" id="{210BF581-8D0F-4F62-B62A-EC41A819E541}">
          <p14:sldIdLst>
            <p14:sldId id="2387"/>
            <p14:sldId id="256"/>
            <p14:sldId id="2390"/>
          </p14:sldIdLst>
        </p14:section>
        <p14:section name="Definicija" id="{6648E5B0-70B3-4DB9-AA46-435E6C17305C}">
          <p14:sldIdLst>
            <p14:sldId id="399"/>
            <p14:sldId id="2389"/>
          </p14:sldIdLst>
        </p14:section>
        <p14:section name="Povijest razvoja nZEB zgrada" id="{4EF4B921-0905-4D50-8602-9C67EC3FAFA6}">
          <p14:sldIdLst>
            <p14:sldId id="2391"/>
          </p14:sldIdLst>
        </p14:section>
        <p14:section name="Razlika nZEB i pasivne kuće" id="{ACB34CBA-F7E0-42E1-AEF3-60BECCF7F3BD}">
          <p14:sldIdLst>
            <p14:sldId id="2392"/>
            <p14:sldId id="2393"/>
          </p14:sldIdLst>
        </p14:section>
        <p14:section name="Zakonodavni okvir" id="{E9553A5E-69C6-43EB-A278-8AC2B4C822B9}">
          <p14:sldIdLst>
            <p14:sldId id="2394"/>
            <p14:sldId id="2395"/>
          </p14:sldIdLst>
        </p14:section>
        <p14:section name="Projektantske smjernice" id="{4A7D03B0-4A08-4923-935D-9C0036CBECD0}">
          <p14:sldIdLst>
            <p14:sldId id="2396"/>
            <p14:sldId id="2398"/>
            <p14:sldId id="2397"/>
            <p14:sldId id="2399"/>
          </p14:sldIdLst>
        </p14:section>
        <p14:section name="Primjeri" id="{7B85080A-4E26-4C37-9CC6-3653BD46ACA1}">
          <p14:sldIdLst>
            <p14:sldId id="2400"/>
            <p14:sldId id="2403"/>
            <p14:sldId id="2402"/>
            <p14:sldId id="2407"/>
            <p14:sldId id="2405"/>
            <p14:sldId id="2406"/>
          </p14:sldIdLst>
        </p14:section>
        <p14:section name="Ponavljanje i pojmovnik" id="{ECC708AB-5C36-460C-805E-AD895F2D67CF}">
          <p14:sldIdLst>
            <p14:sldId id="2410"/>
            <p14:sldId id="2408"/>
            <p14:sldId id="2409"/>
          </p14:sldIdLst>
        </p14:section>
        <p14:section name="Domaća zadaća" id="{93F39C46-6C89-49A2-B770-2311F5E2598F}">
          <p14:sldIdLst>
            <p14:sldId id="2411"/>
            <p14:sldId id="2412"/>
            <p14:sldId id="24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AB2368-8116-BDCB-C025-113E2D8C8EBB}" name="Marko Štuhec" initials="MŠ" userId="00095d959bceb16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 snapToGrid="0">
      <p:cViewPr>
        <p:scale>
          <a:sx n="66" d="100"/>
          <a:sy n="66" d="100"/>
        </p:scale>
        <p:origin x="146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omments/modernComment_96C_B33EAD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6D64E8-6DCC-462F-9638-119AE30FB25F}" authorId="{15AB2368-8116-BDCB-C025-113E2D8C8EBB}" created="2024-12-22T15:30:27.978">
    <pc:sldMkLst xmlns:pc="http://schemas.microsoft.com/office/powerpoint/2013/main/command">
      <pc:docMk/>
      <pc:sldMk cId="3007229310" sldId="2412"/>
    </pc:sldMkLst>
    <p188:txBody>
      <a:bodyPr/>
      <a:lstStyle/>
      <a:p>
        <a:r>
          <a:rPr lang="en-GB"/>
          <a:t>Rješenje križaljke u prilogu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Naslovni slajd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8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54107C4-E06F-D23B-CF5C-2B3F0564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669CCA5D-1546-6685-A98F-B4257F1BE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682B9A4-CC26-D1EC-E55F-EE274340B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ZAKONODAVNI OKVIR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zakonskih</a:t>
            </a:r>
            <a:r>
              <a:rPr lang="en-GB" dirty="0"/>
              <a:t> </a:t>
            </a:r>
            <a:r>
              <a:rPr lang="en-GB" dirty="0" err="1"/>
              <a:t>regulativa</a:t>
            </a:r>
            <a:r>
              <a:rPr lang="en-GB" dirty="0"/>
              <a:t> za </a:t>
            </a:r>
            <a:r>
              <a:rPr lang="en-GB" dirty="0" err="1"/>
              <a:t>standardizaciju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Pitanje</a:t>
            </a:r>
            <a:r>
              <a:rPr lang="en-GB" dirty="0"/>
              <a:t>: "</a:t>
            </a:r>
            <a:r>
              <a:rPr lang="en-GB" dirty="0" err="1"/>
              <a:t>Zašto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standardi</a:t>
            </a:r>
            <a:r>
              <a:rPr lang="en-GB" dirty="0"/>
              <a:t> </a:t>
            </a:r>
            <a:r>
              <a:rPr lang="en-GB" dirty="0" err="1"/>
              <a:t>važni</a:t>
            </a:r>
            <a:r>
              <a:rPr lang="en-GB" dirty="0"/>
              <a:t> u </a:t>
            </a:r>
            <a:r>
              <a:rPr lang="en-GB" dirty="0" err="1"/>
              <a:t>građevinskoj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8A4523D6-E8EF-4BC0-B082-FCC2F21481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65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D6DB6B5-C994-1CCE-6ABB-ABE633518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C096058-DFCD-FF9E-B1F3-07CE746FD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B124DEEE-66E5-AD89-F889-D26684009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PROJEKTANTSKE SMJERNICE</a:t>
            </a:r>
          </a:p>
          <a:p>
            <a:r>
              <a:rPr lang="hr-HR" dirty="0"/>
              <a:t>Objasniti razliku između referentnih i stvarnih podataka.</a:t>
            </a:r>
          </a:p>
          <a:p>
            <a:r>
              <a:rPr lang="en-GB" dirty="0" err="1"/>
              <a:t>Uključiti</a:t>
            </a:r>
            <a:r>
              <a:rPr lang="en-GB" dirty="0"/>
              <a:t> </a:t>
            </a:r>
            <a:r>
              <a:rPr lang="en-GB" dirty="0" err="1"/>
              <a:t>pitanje</a:t>
            </a:r>
            <a:r>
              <a:rPr lang="en-GB" dirty="0"/>
              <a:t>: „</a:t>
            </a:r>
            <a:r>
              <a:rPr lang="hr-HR" dirty="0"/>
              <a:t>Koliko stvarnih klimatskih zona imamo u RH?”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2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63E46260-78B3-49DB-327A-CF11E68F6B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02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0E4E8F5-89D1-96B6-0547-7E34BD16B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7FB6D0DE-3A5B-8FC7-6EB2-891FC5727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A628F0E-165E-203D-F717-63613AF6C7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PROJEKTANTSKE SMJERNICE</a:t>
            </a:r>
          </a:p>
          <a:p>
            <a:r>
              <a:rPr lang="hr-HR" dirty="0"/>
              <a:t>Klimatske zone. Slika prikazuje staru podjelu sa tri zone, objasniti razliku.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26CCF64-3CAA-7CA0-F4C6-1890D94D83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9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E09874E-C56B-51C4-8BF5-275FCC9FB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59ED16EE-4FA8-6B3C-5BE2-DF8BEBBFA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507361B-4F77-6373-B17B-CF0818BEA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PROJEKTANTSKE SMJERNICE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od </a:t>
            </a:r>
            <a:r>
              <a:rPr lang="en-GB" dirty="0" err="1"/>
              <a:t>elemenata</a:t>
            </a:r>
            <a:r>
              <a:rPr lang="en-GB" dirty="0"/>
              <a:t> </a:t>
            </a:r>
            <a:r>
              <a:rPr lang="en-GB" dirty="0" err="1"/>
              <a:t>doprinosi</a:t>
            </a:r>
            <a:r>
              <a:rPr lang="en-GB" dirty="0"/>
              <a:t> </a:t>
            </a:r>
            <a:r>
              <a:rPr lang="en-GB" dirty="0" err="1"/>
              <a:t>učinkovitosti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Uključiti</a:t>
            </a:r>
            <a:r>
              <a:rPr lang="en-GB" dirty="0"/>
              <a:t> </a:t>
            </a:r>
            <a:r>
              <a:rPr lang="en-GB" dirty="0" err="1"/>
              <a:t>pitanje</a:t>
            </a:r>
            <a:r>
              <a:rPr lang="en-GB" dirty="0"/>
              <a:t>: "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biste</a:t>
            </a:r>
            <a:r>
              <a:rPr lang="en-GB" dirty="0"/>
              <a:t> vi </a:t>
            </a:r>
            <a:r>
              <a:rPr lang="en-GB" dirty="0" err="1"/>
              <a:t>dizajnirali</a:t>
            </a:r>
            <a:r>
              <a:rPr lang="en-GB" dirty="0"/>
              <a:t> </a:t>
            </a:r>
            <a:r>
              <a:rPr lang="en-GB" dirty="0" err="1"/>
              <a:t>nZEB</a:t>
            </a:r>
            <a:r>
              <a:rPr lang="en-GB" dirty="0"/>
              <a:t> </a:t>
            </a:r>
            <a:r>
              <a:rPr lang="en-GB" dirty="0" err="1"/>
              <a:t>kuću</a:t>
            </a:r>
            <a:r>
              <a:rPr lang="en-GB" dirty="0"/>
              <a:t> u </a:t>
            </a:r>
            <a:r>
              <a:rPr lang="en-GB" dirty="0" err="1"/>
              <a:t>našem</a:t>
            </a:r>
            <a:r>
              <a:rPr lang="en-GB" dirty="0"/>
              <a:t> </a:t>
            </a:r>
            <a:r>
              <a:rPr lang="en-GB" dirty="0" err="1"/>
              <a:t>klimatskom</a:t>
            </a:r>
            <a:r>
              <a:rPr lang="en-GB" dirty="0"/>
              <a:t> </a:t>
            </a:r>
            <a:r>
              <a:rPr lang="en-GB" dirty="0" err="1"/>
              <a:t>području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3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  <a:endParaRPr lang="hr-HR" dirty="0"/>
          </a:p>
          <a:p>
            <a:endParaRPr lang="hr-HR" dirty="0"/>
          </a:p>
          <a:p>
            <a:r>
              <a:rPr lang="en-GB" b="1" dirty="0" err="1"/>
              <a:t>Projektiranje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smjernice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err="1"/>
              <a:t>Lokacija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klimatske</a:t>
            </a:r>
            <a:r>
              <a:rPr lang="en-GB" b="1" dirty="0"/>
              <a:t> </a:t>
            </a:r>
            <a:r>
              <a:rPr lang="en-GB" b="1" dirty="0" err="1"/>
              <a:t>regije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Kontinentalna</a:t>
            </a:r>
            <a:r>
              <a:rPr lang="en-GB" dirty="0"/>
              <a:t> </a:t>
            </a:r>
            <a:r>
              <a:rPr lang="en-GB" dirty="0" err="1"/>
              <a:t>klima</a:t>
            </a:r>
            <a:r>
              <a:rPr lang="en-GB" dirty="0"/>
              <a:t>: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grijanju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Primorska</a:t>
            </a:r>
            <a:r>
              <a:rPr lang="en-GB" dirty="0"/>
              <a:t> </a:t>
            </a:r>
            <a:r>
              <a:rPr lang="en-GB" dirty="0" err="1"/>
              <a:t>klima</a:t>
            </a:r>
            <a:r>
              <a:rPr lang="en-GB" dirty="0"/>
              <a:t>: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hlađenju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zaštiti</a:t>
            </a:r>
            <a:r>
              <a:rPr lang="en-GB" dirty="0"/>
              <a:t> od </a:t>
            </a:r>
            <a:r>
              <a:rPr lang="en-GB" dirty="0" err="1"/>
              <a:t>sunca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Kvaliteta</a:t>
            </a:r>
            <a:r>
              <a:rPr lang="en-GB" b="1" dirty="0"/>
              <a:t> </a:t>
            </a:r>
            <a:r>
              <a:rPr lang="en-GB" b="1" dirty="0" err="1"/>
              <a:t>ovojnice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Debela</a:t>
            </a:r>
            <a:r>
              <a:rPr lang="en-GB" dirty="0"/>
              <a:t> </a:t>
            </a:r>
            <a:r>
              <a:rPr lang="en-GB" dirty="0" err="1"/>
              <a:t>toplinska</a:t>
            </a:r>
            <a:r>
              <a:rPr lang="en-GB" dirty="0"/>
              <a:t> </a:t>
            </a:r>
            <a:r>
              <a:rPr lang="en-GB" dirty="0" err="1"/>
              <a:t>izolacija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Prozori</a:t>
            </a:r>
            <a:r>
              <a:rPr lang="en-GB" dirty="0"/>
              <a:t> s </a:t>
            </a:r>
            <a:r>
              <a:rPr lang="en-GB" dirty="0" err="1"/>
              <a:t>trostrukim</a:t>
            </a:r>
            <a:r>
              <a:rPr lang="en-GB" dirty="0"/>
              <a:t> </a:t>
            </a:r>
            <a:r>
              <a:rPr lang="en-GB" dirty="0" err="1"/>
              <a:t>staklom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niskim</a:t>
            </a:r>
            <a:r>
              <a:rPr lang="en-GB" dirty="0"/>
              <a:t> </a:t>
            </a:r>
            <a:r>
              <a:rPr lang="en-GB" dirty="0" err="1"/>
              <a:t>koeficijentom</a:t>
            </a:r>
            <a:r>
              <a:rPr lang="en-GB" dirty="0"/>
              <a:t> </a:t>
            </a:r>
            <a:r>
              <a:rPr lang="en-GB" dirty="0" err="1"/>
              <a:t>toplinskog</a:t>
            </a:r>
            <a:r>
              <a:rPr lang="en-GB" dirty="0"/>
              <a:t> </a:t>
            </a:r>
            <a:r>
              <a:rPr lang="en-GB" dirty="0" err="1"/>
              <a:t>prijenosa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Obnovljivi</a:t>
            </a:r>
            <a:r>
              <a:rPr lang="en-GB" b="1" dirty="0"/>
              <a:t> </a:t>
            </a:r>
            <a:r>
              <a:rPr lang="en-GB" b="1" dirty="0" err="1"/>
              <a:t>izvori</a:t>
            </a:r>
            <a:r>
              <a:rPr lang="en-GB" b="1" dirty="0"/>
              <a:t> </a:t>
            </a:r>
            <a:r>
              <a:rPr lang="en-GB" b="1" dirty="0" err="1"/>
              <a:t>energije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Solarni</a:t>
            </a:r>
            <a:r>
              <a:rPr lang="en-GB" dirty="0"/>
              <a:t> </a:t>
            </a:r>
            <a:r>
              <a:rPr lang="en-GB" dirty="0" err="1"/>
              <a:t>paneli</a:t>
            </a:r>
            <a:r>
              <a:rPr lang="en-GB" dirty="0"/>
              <a:t>, </a:t>
            </a:r>
            <a:r>
              <a:rPr lang="en-GB" dirty="0" err="1"/>
              <a:t>dizalice</a:t>
            </a:r>
            <a:r>
              <a:rPr lang="en-GB" dirty="0"/>
              <a:t> topline, </a:t>
            </a:r>
            <a:r>
              <a:rPr lang="en-GB" dirty="0" err="1"/>
              <a:t>geotermalni</a:t>
            </a:r>
            <a:r>
              <a:rPr lang="en-GB" dirty="0"/>
              <a:t> </a:t>
            </a:r>
            <a:r>
              <a:rPr lang="en-GB" dirty="0" err="1"/>
              <a:t>sustavi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Kompaktnost</a:t>
            </a:r>
            <a:r>
              <a:rPr lang="en-GB" b="1" dirty="0"/>
              <a:t> </a:t>
            </a:r>
            <a:r>
              <a:rPr lang="en-GB" b="1" dirty="0" err="1"/>
              <a:t>zgrade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Kompaktni</a:t>
            </a:r>
            <a:r>
              <a:rPr lang="en-GB" dirty="0"/>
              <a:t> </a:t>
            </a:r>
            <a:r>
              <a:rPr lang="en-GB" dirty="0" err="1"/>
              <a:t>oblici</a:t>
            </a:r>
            <a:r>
              <a:rPr lang="en-GB" dirty="0"/>
              <a:t> </a:t>
            </a:r>
            <a:r>
              <a:rPr lang="en-GB" dirty="0" err="1"/>
              <a:t>smanjuju</a:t>
            </a:r>
            <a:r>
              <a:rPr lang="en-GB" dirty="0"/>
              <a:t> </a:t>
            </a:r>
            <a:r>
              <a:rPr lang="en-GB" dirty="0" err="1"/>
              <a:t>gubitke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Orijentacija</a:t>
            </a:r>
            <a:r>
              <a:rPr lang="en-GB" b="1" dirty="0"/>
              <a:t> </a:t>
            </a:r>
            <a:r>
              <a:rPr lang="en-GB" b="1" dirty="0" err="1"/>
              <a:t>otvora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Prozori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jugu</a:t>
            </a:r>
            <a:r>
              <a:rPr lang="en-GB" dirty="0"/>
              <a:t> za </a:t>
            </a:r>
            <a:r>
              <a:rPr lang="en-GB" dirty="0" err="1"/>
              <a:t>maksimalno</a:t>
            </a:r>
            <a:r>
              <a:rPr lang="en-GB" dirty="0"/>
              <a:t> </a:t>
            </a:r>
            <a:r>
              <a:rPr lang="en-GB" dirty="0" err="1"/>
              <a:t>iskorištavanje</a:t>
            </a:r>
            <a:r>
              <a:rPr lang="en-GB" dirty="0"/>
              <a:t> </a:t>
            </a:r>
            <a:r>
              <a:rPr lang="en-GB" dirty="0" err="1"/>
              <a:t>solarne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F89861A2-A982-9073-86A2-BC0D26C3A2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93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8930825-8B1D-E225-C021-736995CD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E85E297-A6F7-21EB-ADBD-02248D1AE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BBF12B40-CB07-2056-F1E5-C752F36D7D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PROJEKTANTSKE SMJERNICE</a:t>
            </a:r>
          </a:p>
          <a:p>
            <a:r>
              <a:rPr lang="hr-HR" dirty="0"/>
              <a:t>Grafički prikaz elemenata zgrade. Izvor: https://interstudio.hr/nzeb-ili-zgrade-gotovo-nulte-energije-su-novi-standard-u-gradnji/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2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6FA10872-4657-099B-3B0B-5A9A8E7EAC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88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F8B1675E-5C7D-2FBD-2863-C001FE81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552AF23-B5CE-C0EA-A2C0-F4A61F276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038F78D-B648-0329-7CB5-ED360631B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kontinentalna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hr-HR" dirty="0"/>
              <a:t> – elementi navedeni u nadolazećim slajdovima.</a:t>
            </a:r>
          </a:p>
          <a:p>
            <a:r>
              <a:rPr lang="en-GB" dirty="0" err="1"/>
              <a:t>Pitanje</a:t>
            </a:r>
            <a:r>
              <a:rPr lang="en-GB" dirty="0"/>
              <a:t>: "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karakteristike</a:t>
            </a:r>
            <a:r>
              <a:rPr lang="en-GB" dirty="0"/>
              <a:t> bi </a:t>
            </a:r>
            <a:r>
              <a:rPr lang="en-GB" dirty="0" err="1"/>
              <a:t>imala</a:t>
            </a:r>
            <a:r>
              <a:rPr lang="en-GB" dirty="0"/>
              <a:t> </a:t>
            </a:r>
            <a:r>
              <a:rPr lang="en-GB" dirty="0" err="1"/>
              <a:t>idealna</a:t>
            </a:r>
            <a:r>
              <a:rPr lang="en-GB" dirty="0"/>
              <a:t> </a:t>
            </a:r>
            <a:r>
              <a:rPr lang="en-GB" dirty="0" err="1"/>
              <a:t>kuća</a:t>
            </a:r>
            <a:r>
              <a:rPr lang="en-GB" dirty="0"/>
              <a:t> u </a:t>
            </a:r>
            <a:r>
              <a:rPr lang="en-GB" dirty="0" err="1"/>
              <a:t>našem</a:t>
            </a:r>
            <a:r>
              <a:rPr lang="en-GB" dirty="0"/>
              <a:t> </a:t>
            </a:r>
            <a:r>
              <a:rPr lang="en-GB" dirty="0" err="1"/>
              <a:t>gradu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  <a:endParaRPr lang="hr-HR" dirty="0"/>
          </a:p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Kuća</a:t>
            </a:r>
            <a:r>
              <a:rPr lang="en-GB" b="1" dirty="0"/>
              <a:t> u </a:t>
            </a:r>
            <a:r>
              <a:rPr lang="en-GB" b="1" dirty="0" err="1"/>
              <a:t>kontinentalnoj</a:t>
            </a:r>
            <a:r>
              <a:rPr lang="en-GB" b="1" dirty="0"/>
              <a:t> </a:t>
            </a:r>
            <a:r>
              <a:rPr lang="en-GB" b="1" dirty="0" err="1"/>
              <a:t>Hrvatskoj</a:t>
            </a:r>
            <a:r>
              <a:rPr lang="en-GB" dirty="0" err="1"/>
              <a:t>:Debela</a:t>
            </a:r>
            <a:r>
              <a:rPr lang="en-GB" dirty="0"/>
              <a:t> </a:t>
            </a:r>
            <a:r>
              <a:rPr lang="en-GB" dirty="0" err="1"/>
              <a:t>izolacija</a:t>
            </a:r>
            <a:r>
              <a:rPr lang="en-GB" dirty="0"/>
              <a:t>, </a:t>
            </a:r>
            <a:r>
              <a:rPr lang="en-GB" dirty="0" err="1"/>
              <a:t>solarni</a:t>
            </a:r>
            <a:r>
              <a:rPr lang="en-GB" dirty="0"/>
              <a:t> </a:t>
            </a:r>
            <a:r>
              <a:rPr lang="en-GB" dirty="0" err="1"/>
              <a:t>paneli</a:t>
            </a:r>
            <a:r>
              <a:rPr lang="en-GB" dirty="0"/>
              <a:t>, </a:t>
            </a:r>
            <a:r>
              <a:rPr lang="en-GB" dirty="0" err="1"/>
              <a:t>toplinske</a:t>
            </a:r>
            <a:r>
              <a:rPr lang="en-GB" dirty="0"/>
              <a:t> </a:t>
            </a:r>
            <a:r>
              <a:rPr lang="en-GB" dirty="0" err="1"/>
              <a:t>pumpe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Kuća</a:t>
            </a:r>
            <a:r>
              <a:rPr lang="en-GB" b="1" dirty="0"/>
              <a:t> u </a:t>
            </a:r>
            <a:r>
              <a:rPr lang="en-GB" b="1" dirty="0" err="1"/>
              <a:t>primorskoj</a:t>
            </a:r>
            <a:r>
              <a:rPr lang="en-GB" b="1" dirty="0"/>
              <a:t> </a:t>
            </a:r>
            <a:r>
              <a:rPr lang="en-GB" b="1" dirty="0" err="1"/>
              <a:t>Hrvatskoj</a:t>
            </a:r>
            <a:r>
              <a:rPr lang="en-GB" dirty="0" err="1"/>
              <a:t>:Orijentacija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hladu</a:t>
            </a:r>
            <a:r>
              <a:rPr lang="en-GB" dirty="0"/>
              <a:t>, </a:t>
            </a:r>
            <a:r>
              <a:rPr lang="en-GB" dirty="0" err="1"/>
              <a:t>prirodna</a:t>
            </a:r>
            <a:r>
              <a:rPr lang="en-GB" dirty="0"/>
              <a:t> </a:t>
            </a:r>
            <a:r>
              <a:rPr lang="en-GB" dirty="0" err="1"/>
              <a:t>ventilacija</a:t>
            </a:r>
            <a:r>
              <a:rPr lang="en-GB" dirty="0"/>
              <a:t>, </a:t>
            </a:r>
            <a:r>
              <a:rPr lang="en-GB" dirty="0" err="1"/>
              <a:t>zaštita</a:t>
            </a:r>
            <a:r>
              <a:rPr lang="en-GB" dirty="0"/>
              <a:t> od </a:t>
            </a:r>
            <a:r>
              <a:rPr lang="en-GB" dirty="0" err="1"/>
              <a:t>pregrijavanja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DD601296-A313-B03F-F719-DBCA5FC93A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49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3A2FC33-3C0E-61E2-36AF-2032A947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0CBF6BF-7366-69BD-C860-79D0A1F814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0FF19E5-FEBD-5506-A8B1-5B08B5AC08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kontinentalna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78ECEC63-A34C-CA49-656A-2408FEB259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78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31B67E3-1896-B067-44AE-1AE99543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24EE0D75-F3B4-D9C6-5E75-3431E1634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D96CC7EF-D709-8015-5EA0-F91DDB871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kontinentalna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F69D04C-4530-C6EA-8E87-54F2301DBD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473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95E7F11-470A-4FAF-0D3C-E18429EB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36906401-4131-DFFA-D04D-014F23248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9E67144A-AF46-B9CF-E2A0-4F8A98DD28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primorska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hr-HR" dirty="0"/>
              <a:t> – elementi navedeni u nadolazećim slajdovima.</a:t>
            </a:r>
          </a:p>
          <a:p>
            <a:r>
              <a:rPr lang="en-GB" dirty="0" err="1"/>
              <a:t>Pitanje</a:t>
            </a:r>
            <a:r>
              <a:rPr lang="en-GB" dirty="0"/>
              <a:t>: "</a:t>
            </a:r>
            <a:r>
              <a:rPr lang="en-GB" dirty="0" err="1"/>
              <a:t>Koj</a:t>
            </a:r>
            <a:r>
              <a:rPr lang="hr-HR" dirty="0"/>
              <a:t>i je glavni problem koji moramo riješiti u primorskoj Hrvatskoj?” – odgovor: pregrijavanje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E4028C8-B27D-F9C5-58B8-1DAE39795D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46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A370707-C8F7-F0B6-99E1-8EC273F12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AFD6CF0-DA9A-312B-D414-B537065D5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02DD0110-3E28-14A1-77BF-12B2A6AD81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primorska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hr-HR" dirty="0"/>
              <a:t> – obraditi pozornost na debljinu TI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DD2ECEA-142C-3E4B-7B86-B9C1E8A78C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8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Podrijetlo</a:t>
            </a:r>
            <a:r>
              <a:rPr lang="en-GB" dirty="0"/>
              <a:t> </a:t>
            </a:r>
            <a:r>
              <a:rPr lang="en-GB" dirty="0" err="1"/>
              <a:t>nastavnog</a:t>
            </a:r>
            <a:r>
              <a:rPr lang="en-GB" dirty="0"/>
              <a:t> </a:t>
            </a:r>
            <a:r>
              <a:rPr lang="en-GB" dirty="0" err="1"/>
              <a:t>sadržaja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77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AEA2E47-6A7D-6BE7-BA50-A63B42C8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E0BC24E1-6FF6-12A5-2CDF-9C9EE0B01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0560093-BAF7-8569-6253-8F83AE04C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PRIMJER – primorska Hrvatska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klimatski</a:t>
            </a:r>
            <a:r>
              <a:rPr lang="en-GB" dirty="0"/>
              <a:t> </a:t>
            </a:r>
            <a:r>
              <a:rPr lang="en-GB" dirty="0" err="1"/>
              <a:t>uvjeti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projektiranje</a:t>
            </a:r>
            <a:r>
              <a:rPr lang="hr-HR" dirty="0"/>
              <a:t> – obraditi pozornost na termotehničke sustave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A943EA1-52D3-86BA-2D4E-5CF4E23801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3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82448A8-EC83-8962-9876-7DBB2FD7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8A88DDB-A576-F81F-453F-5E4EEE44E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BF5C4DC-80D1-0681-76E0-E754B4F22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POJMOVNIK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Ponavljanje glavnih pojmova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D54D031B-8F91-B1B6-74FC-4F7EEDBABE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906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0475D3F-DCE0-5FB4-91F8-8E10FAC2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55C3AC7-53FA-6901-9C5A-87A6CC19BA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18900F36-DDA7-9479-435A-4E97C02B0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POJMOVNIK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Ponavljanje glavnih pojmova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29589D9B-0544-C09A-D13C-8F88B9AD7F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11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442523D-1E59-13A8-AC7D-D851272E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E07AF66-59E9-E514-8FE4-E16DEFF9B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5AEEB7C-EE39-E55B-F5C5-6E1CED3C8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PONAVLJANJE</a:t>
            </a:r>
          </a:p>
          <a:p>
            <a:r>
              <a:rPr lang="en-GB" dirty="0" err="1"/>
              <a:t>Ostaviti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da </a:t>
            </a:r>
            <a:r>
              <a:rPr lang="en-GB" dirty="0" err="1"/>
              <a:t>odgovore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Razgovarati</a:t>
            </a:r>
            <a:r>
              <a:rPr lang="en-GB" dirty="0"/>
              <a:t> o </a:t>
            </a:r>
            <a:r>
              <a:rPr lang="en-GB" dirty="0" err="1"/>
              <a:t>njihovim</a:t>
            </a:r>
            <a:r>
              <a:rPr lang="en-GB" dirty="0"/>
              <a:t> </a:t>
            </a:r>
            <a:r>
              <a:rPr lang="en-GB" dirty="0" err="1"/>
              <a:t>zaključcima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5 </a:t>
            </a:r>
            <a:r>
              <a:rPr lang="en-GB" dirty="0" err="1"/>
              <a:t>minuta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1BF061A2-1C49-6131-A448-5A4AF4C9DE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227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D2690D2-7B4A-8683-52DB-72BBC3DF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F4B166F-76FE-589D-38CC-12551A226C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F247314D-BD89-2A13-3A3C-AD90C7A93B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DOMAĆA ZADAĆA</a:t>
            </a:r>
          </a:p>
          <a:p>
            <a:r>
              <a:rPr lang="hr-HR" b="0" dirty="0"/>
              <a:t>Zadati učenicima domaću zadaću.</a:t>
            </a:r>
          </a:p>
          <a:p>
            <a:r>
              <a:rPr lang="hr-HR" b="0" dirty="0"/>
              <a:t>Po potrebi ju smanjiti.</a:t>
            </a:r>
          </a:p>
          <a:p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2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hr-HR" dirty="0"/>
              <a:t>e</a:t>
            </a:r>
            <a:r>
              <a:rPr lang="en-GB" dirty="0"/>
              <a:t>.</a:t>
            </a:r>
            <a:endParaRPr lang="hr-HR" b="0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6879D00-AB60-808A-1035-15691778DE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955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030AE73-9CDB-A7B4-4480-1CB89DB3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DF6D492D-C501-894C-FC20-14A5AD235E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30FC18CC-D717-67BD-F8F4-82C432B633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DOMAĆA ZADAĆA</a:t>
            </a:r>
          </a:p>
          <a:p>
            <a:r>
              <a:rPr lang="hr-HR" b="0" dirty="0"/>
              <a:t>Križaljka.</a:t>
            </a:r>
          </a:p>
          <a:p>
            <a:r>
              <a:rPr lang="hr-HR" b="0" dirty="0"/>
              <a:t>Dio nastavnog </a:t>
            </a:r>
            <a:r>
              <a:rPr lang="hr-HR" b="0" dirty="0" err="1"/>
              <a:t>lisitića</a:t>
            </a:r>
            <a:r>
              <a:rPr lang="hr-HR" b="0" dirty="0"/>
              <a:t>.</a:t>
            </a:r>
          </a:p>
          <a:p>
            <a:r>
              <a:rPr lang="hr-HR" b="0" dirty="0"/>
              <a:t>Riješiti ako je ostalo još vremena do kraja sata.</a:t>
            </a:r>
          </a:p>
          <a:p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-</a:t>
            </a:r>
            <a:endParaRPr lang="hr-HR" b="0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90C6106-0139-8D42-8E38-7F96CE0D85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803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C6FF65E-2AA4-FF0C-B6B0-18CDA06D6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606791E0-843F-A406-AEFD-F14D59A70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2D50F158-64DE-D9E2-9EA6-3F05F8A3D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DOMAĆA ZADAĆA</a:t>
            </a:r>
          </a:p>
          <a:p>
            <a:r>
              <a:rPr lang="hr-HR" b="0" dirty="0"/>
              <a:t>Križaljka.</a:t>
            </a:r>
          </a:p>
          <a:p>
            <a:r>
              <a:rPr lang="hr-HR" b="0" dirty="0"/>
              <a:t>Dio nastavnog </a:t>
            </a:r>
            <a:r>
              <a:rPr lang="hr-HR" b="0" dirty="0" err="1"/>
              <a:t>lisitića</a:t>
            </a:r>
            <a:r>
              <a:rPr lang="hr-HR" b="0" dirty="0"/>
              <a:t>.</a:t>
            </a:r>
          </a:p>
          <a:p>
            <a:r>
              <a:rPr lang="hr-HR" b="0" dirty="0"/>
              <a:t>Riješiti ako je ostalo još vremena do kraja sata.</a:t>
            </a:r>
          </a:p>
          <a:p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hr-HR" dirty="0"/>
              <a:t>-</a:t>
            </a:r>
            <a:endParaRPr lang="hr-HR" b="0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970F2F3A-81DE-0F69-4DFA-61D54412F5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83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MOTIVACIJSKI SLAJD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naučiti</a:t>
            </a:r>
            <a:r>
              <a:rPr lang="en-GB" dirty="0"/>
              <a:t> (</a:t>
            </a:r>
            <a:r>
              <a:rPr lang="en-GB" dirty="0" err="1"/>
              <a:t>definicija</a:t>
            </a:r>
            <a:r>
              <a:rPr lang="en-GB" dirty="0"/>
              <a:t> </a:t>
            </a:r>
            <a:r>
              <a:rPr lang="en-GB" dirty="0" err="1"/>
              <a:t>nZEB</a:t>
            </a:r>
            <a:r>
              <a:rPr lang="en-GB" dirty="0"/>
              <a:t>, </a:t>
            </a:r>
            <a:r>
              <a:rPr lang="en-GB" dirty="0" err="1"/>
              <a:t>zakonski</a:t>
            </a:r>
            <a:r>
              <a:rPr lang="en-GB" dirty="0"/>
              <a:t> </a:t>
            </a:r>
            <a:r>
              <a:rPr lang="en-GB" dirty="0" err="1"/>
              <a:t>okvir</a:t>
            </a:r>
            <a:r>
              <a:rPr lang="en-GB" dirty="0"/>
              <a:t>, </a:t>
            </a:r>
            <a:r>
              <a:rPr lang="en-GB" dirty="0" err="1"/>
              <a:t>smjernice</a:t>
            </a:r>
            <a:r>
              <a:rPr lang="en-GB" dirty="0"/>
              <a:t> za </a:t>
            </a:r>
            <a:r>
              <a:rPr lang="en-GB" dirty="0" err="1"/>
              <a:t>projektiranje</a:t>
            </a:r>
            <a:r>
              <a:rPr lang="en-GB" dirty="0"/>
              <a:t>).</a:t>
            </a:r>
            <a:endParaRPr lang="hr-HR" dirty="0"/>
          </a:p>
          <a:p>
            <a:r>
              <a:rPr lang="en-GB" dirty="0" err="1"/>
              <a:t>Pitanje</a:t>
            </a:r>
            <a:r>
              <a:rPr lang="en-GB" dirty="0"/>
              <a:t> za </a:t>
            </a:r>
            <a:r>
              <a:rPr lang="en-GB" dirty="0" err="1"/>
              <a:t>uvod</a:t>
            </a:r>
            <a:r>
              <a:rPr lang="en-GB" dirty="0"/>
              <a:t>: "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, </a:t>
            </a:r>
            <a:r>
              <a:rPr lang="en-GB" dirty="0" err="1"/>
              <a:t>zašto</a:t>
            </a:r>
            <a:r>
              <a:rPr lang="en-GB" dirty="0"/>
              <a:t> je </a:t>
            </a:r>
            <a:r>
              <a:rPr lang="en-GB" dirty="0" err="1"/>
              <a:t>važna</a:t>
            </a:r>
            <a:r>
              <a:rPr lang="en-GB" dirty="0"/>
              <a:t> </a:t>
            </a:r>
            <a:r>
              <a:rPr lang="en-GB" dirty="0" err="1"/>
              <a:t>energetska</a:t>
            </a:r>
            <a:r>
              <a:rPr lang="en-GB" dirty="0"/>
              <a:t> </a:t>
            </a:r>
            <a:r>
              <a:rPr lang="en-GB" dirty="0" err="1"/>
              <a:t>učinkovitost</a:t>
            </a:r>
            <a:r>
              <a:rPr lang="en-GB" dirty="0"/>
              <a:t> u </a:t>
            </a:r>
            <a:r>
              <a:rPr lang="en-GB" dirty="0" err="1"/>
              <a:t>gradnji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2 minute.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7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/>
              <a:t>DEFINICIJA </a:t>
            </a:r>
            <a:r>
              <a:rPr lang="hr-HR" b="1" dirty="0"/>
              <a:t>n</a:t>
            </a:r>
            <a:r>
              <a:rPr lang="en-GB" b="1" dirty="0"/>
              <a:t>ZEB</a:t>
            </a:r>
            <a:endParaRPr lang="hr-HR" b="1" dirty="0"/>
          </a:p>
          <a:p>
            <a:r>
              <a:rPr lang="en-GB" dirty="0" err="1"/>
              <a:t>Naglasiti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uštede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za </a:t>
            </a:r>
            <a:r>
              <a:rPr lang="en-GB" dirty="0" err="1"/>
              <a:t>okoliš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ekonomiju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Usporedba</a:t>
            </a:r>
            <a:r>
              <a:rPr lang="en-GB" dirty="0"/>
              <a:t> s </a:t>
            </a:r>
            <a:r>
              <a:rPr lang="en-GB" dirty="0" err="1"/>
              <a:t>tradicionalnim</a:t>
            </a:r>
            <a:r>
              <a:rPr lang="en-GB" dirty="0"/>
              <a:t> </a:t>
            </a:r>
            <a:r>
              <a:rPr lang="en-GB" dirty="0" err="1"/>
              <a:t>zgradama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troše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  <a:endParaRPr dirty="0"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132F75E-0907-2153-A4E4-348FEA7BE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7D505282-4831-15B4-1027-31CD0CAAC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F8A83F9-F7AD-782A-2607-49D4C2EE0E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/>
              <a:t>DEFINICIJA </a:t>
            </a:r>
            <a:r>
              <a:rPr lang="en-GB" b="1" dirty="0" err="1"/>
              <a:t>nZEB</a:t>
            </a:r>
            <a:endParaRPr lang="en-GB" b="1" dirty="0"/>
          </a:p>
          <a:p>
            <a:r>
              <a:rPr lang="en-GB" dirty="0" err="1"/>
              <a:t>Naglasiti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uštede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za </a:t>
            </a:r>
            <a:r>
              <a:rPr lang="en-GB" dirty="0" err="1"/>
              <a:t>okoliš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ekonomiju</a:t>
            </a:r>
            <a:r>
              <a:rPr lang="en-GB" dirty="0"/>
              <a:t>.</a:t>
            </a:r>
          </a:p>
          <a:p>
            <a:r>
              <a:rPr lang="en-GB" dirty="0" err="1"/>
              <a:t>Usporedba</a:t>
            </a:r>
            <a:r>
              <a:rPr lang="en-GB" dirty="0"/>
              <a:t> s </a:t>
            </a:r>
            <a:r>
              <a:rPr lang="en-GB" dirty="0" err="1"/>
              <a:t>tradicionalnim</a:t>
            </a:r>
            <a:r>
              <a:rPr lang="en-GB" dirty="0"/>
              <a:t> </a:t>
            </a:r>
            <a:r>
              <a:rPr lang="en-GB" dirty="0" err="1"/>
              <a:t>zgradama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troše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2CAB8C46-BDBE-93C2-E5D3-51DE042352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84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3EB521C-5086-2F0A-68D6-E50909EB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89FBD03-91BF-494A-06B5-66F5A4B8CB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7AF330DE-FF08-26CC-078A-842E2DD1E9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POVIJEST RAZVOJA </a:t>
            </a:r>
            <a:r>
              <a:rPr lang="hr-HR" b="1" dirty="0" err="1"/>
              <a:t>nZEB</a:t>
            </a:r>
            <a:r>
              <a:rPr lang="hr-HR" b="1" dirty="0"/>
              <a:t> ZGRADA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energetske</a:t>
            </a:r>
            <a:r>
              <a:rPr lang="en-GB" dirty="0"/>
              <a:t> </a:t>
            </a:r>
            <a:r>
              <a:rPr lang="en-GB" dirty="0" err="1"/>
              <a:t>krize</a:t>
            </a:r>
            <a:r>
              <a:rPr lang="en-GB" dirty="0"/>
              <a:t> </a:t>
            </a:r>
            <a:r>
              <a:rPr lang="en-GB" dirty="0" err="1"/>
              <a:t>potaknule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standarda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Pitati</a:t>
            </a:r>
            <a:r>
              <a:rPr lang="en-GB" dirty="0"/>
              <a:t> </a:t>
            </a:r>
            <a:r>
              <a:rPr lang="en-GB" dirty="0" err="1"/>
              <a:t>učenike</a:t>
            </a:r>
            <a:r>
              <a:rPr lang="en-GB" dirty="0"/>
              <a:t> </a:t>
            </a:r>
            <a:r>
              <a:rPr lang="en-GB" dirty="0" err="1"/>
              <a:t>znaju</a:t>
            </a:r>
            <a:r>
              <a:rPr lang="en-GB" dirty="0"/>
              <a:t> li za </a:t>
            </a:r>
            <a:r>
              <a:rPr lang="en-GB" dirty="0" err="1"/>
              <a:t>primjere</a:t>
            </a:r>
            <a:r>
              <a:rPr lang="en-GB" dirty="0"/>
              <a:t> </a:t>
            </a:r>
            <a:r>
              <a:rPr lang="en-GB" dirty="0" err="1"/>
              <a:t>štedljivih</a:t>
            </a:r>
            <a:r>
              <a:rPr lang="en-GB" dirty="0"/>
              <a:t> </a:t>
            </a:r>
            <a:r>
              <a:rPr lang="en-GB" dirty="0" err="1"/>
              <a:t>tehnologija</a:t>
            </a:r>
            <a:r>
              <a:rPr lang="en-GB" dirty="0"/>
              <a:t> u </a:t>
            </a:r>
            <a:r>
              <a:rPr lang="en-GB" dirty="0" err="1"/>
              <a:t>kućanstvu</a:t>
            </a:r>
            <a:r>
              <a:rPr lang="en-GB" dirty="0"/>
              <a:t>.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3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5DA1FD9-94B3-0093-99C9-F5136E86CB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0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7639DA5-5256-F388-5C67-576F7A4F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A5CD143-FB5C-87F2-881C-B3DF5E38D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C050014-CDCD-7E83-63AF-939C56986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 err="1"/>
              <a:t>Razlika</a:t>
            </a:r>
            <a:r>
              <a:rPr lang="en-GB" b="1" dirty="0"/>
              <a:t> </a:t>
            </a:r>
            <a:r>
              <a:rPr lang="en-GB" b="1" dirty="0" err="1"/>
              <a:t>nZEB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pasivne</a:t>
            </a:r>
            <a:r>
              <a:rPr lang="en-GB" b="1" dirty="0"/>
              <a:t> </a:t>
            </a:r>
            <a:r>
              <a:rPr lang="en-GB" b="1" dirty="0" err="1"/>
              <a:t>kuće</a:t>
            </a:r>
            <a:endParaRPr lang="hr-HR" b="1" dirty="0"/>
          </a:p>
          <a:p>
            <a:r>
              <a:rPr lang="en-GB" dirty="0" err="1"/>
              <a:t>Navedite</a:t>
            </a:r>
            <a:r>
              <a:rPr lang="en-GB" dirty="0"/>
              <a:t> </a:t>
            </a:r>
            <a:r>
              <a:rPr lang="en-GB" dirty="0" err="1"/>
              <a:t>primjere</a:t>
            </a:r>
            <a:r>
              <a:rPr lang="en-GB" dirty="0"/>
              <a:t> </a:t>
            </a:r>
            <a:r>
              <a:rPr lang="en-GB" dirty="0" err="1"/>
              <a:t>nZEB</a:t>
            </a:r>
            <a:r>
              <a:rPr lang="en-GB" dirty="0"/>
              <a:t> </a:t>
            </a:r>
            <a:r>
              <a:rPr lang="en-GB" dirty="0" err="1"/>
              <a:t>kuća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solarnu</a:t>
            </a:r>
            <a:r>
              <a:rPr lang="en-GB" dirty="0"/>
              <a:t> </a:t>
            </a:r>
            <a:r>
              <a:rPr lang="en-GB" dirty="0" err="1"/>
              <a:t>energiju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Pitati</a:t>
            </a:r>
            <a:r>
              <a:rPr lang="en-GB" dirty="0"/>
              <a:t> </a:t>
            </a:r>
            <a:r>
              <a:rPr lang="en-GB" dirty="0" err="1"/>
              <a:t>učenike</a:t>
            </a:r>
            <a:r>
              <a:rPr lang="en-GB" dirty="0"/>
              <a:t>: "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je od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opcija</a:t>
            </a:r>
            <a:r>
              <a:rPr lang="en-GB" dirty="0"/>
              <a:t> </a:t>
            </a:r>
            <a:r>
              <a:rPr lang="en-GB" dirty="0" err="1"/>
              <a:t>bolja</a:t>
            </a:r>
            <a:r>
              <a:rPr lang="en-GB" dirty="0"/>
              <a:t> za </a:t>
            </a:r>
            <a:r>
              <a:rPr lang="en-GB" dirty="0" err="1"/>
              <a:t>okoliš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zašto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  <a:endParaRPr lang="hr-HR" dirty="0"/>
          </a:p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nZEB</a:t>
            </a:r>
            <a:r>
              <a:rPr lang="en-GB" dirty="0" err="1"/>
              <a:t>:Visoka</a:t>
            </a:r>
            <a:r>
              <a:rPr lang="en-GB" dirty="0"/>
              <a:t> </a:t>
            </a:r>
            <a:r>
              <a:rPr lang="en-GB" dirty="0" err="1"/>
              <a:t>učinkovitost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korištenje</a:t>
            </a:r>
            <a:r>
              <a:rPr lang="en-GB" dirty="0"/>
              <a:t> </a:t>
            </a:r>
            <a:r>
              <a:rPr lang="en-GB" dirty="0" err="1"/>
              <a:t>obnovljivih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(</a:t>
            </a:r>
            <a:r>
              <a:rPr lang="en-GB" dirty="0" err="1"/>
              <a:t>solarna</a:t>
            </a:r>
            <a:r>
              <a:rPr lang="en-GB" dirty="0"/>
              <a:t> </a:t>
            </a:r>
            <a:r>
              <a:rPr lang="en-GB" dirty="0" err="1"/>
              <a:t>energija</a:t>
            </a:r>
            <a:r>
              <a:rPr lang="en-GB" dirty="0"/>
              <a:t>, </a:t>
            </a:r>
            <a:r>
              <a:rPr lang="en-GB" dirty="0" err="1"/>
              <a:t>geotermalni</a:t>
            </a:r>
            <a:r>
              <a:rPr lang="en-GB" dirty="0"/>
              <a:t> </a:t>
            </a:r>
            <a:r>
              <a:rPr lang="en-GB" dirty="0" err="1"/>
              <a:t>izvori</a:t>
            </a:r>
            <a:r>
              <a:rPr lang="en-GB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Zgrade</a:t>
            </a:r>
            <a:r>
              <a:rPr lang="en-GB" dirty="0"/>
              <a:t> </a:t>
            </a:r>
            <a:r>
              <a:rPr lang="en-GB" dirty="0" err="1"/>
              <a:t>proizvode</a:t>
            </a:r>
            <a:r>
              <a:rPr lang="en-GB" dirty="0"/>
              <a:t> </a:t>
            </a:r>
            <a:r>
              <a:rPr lang="en-GB" dirty="0" err="1"/>
              <a:t>skoro</a:t>
            </a:r>
            <a:r>
              <a:rPr lang="en-GB" dirty="0"/>
              <a:t> </a:t>
            </a:r>
            <a:r>
              <a:rPr lang="en-GB" dirty="0" err="1"/>
              <a:t>jednaku</a:t>
            </a:r>
            <a:r>
              <a:rPr lang="en-GB" dirty="0"/>
              <a:t> </a:t>
            </a:r>
            <a:r>
              <a:rPr lang="en-GB" dirty="0" err="1"/>
              <a:t>količinu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</a:t>
            </a:r>
            <a:r>
              <a:rPr lang="en-GB" dirty="0" err="1"/>
              <a:t>koliko</a:t>
            </a:r>
            <a:r>
              <a:rPr lang="en-GB" dirty="0"/>
              <a:t> </a:t>
            </a:r>
            <a:r>
              <a:rPr lang="en-GB" dirty="0" err="1"/>
              <a:t>troše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Pasivna</a:t>
            </a:r>
            <a:r>
              <a:rPr lang="en-GB" b="1" dirty="0"/>
              <a:t> </a:t>
            </a:r>
            <a:r>
              <a:rPr lang="en-GB" b="1" dirty="0" err="1"/>
              <a:t>kuća</a:t>
            </a:r>
            <a:r>
              <a:rPr lang="en-GB" dirty="0" err="1"/>
              <a:t>:Fokus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smanjenju</a:t>
            </a:r>
            <a:r>
              <a:rPr lang="en-GB" dirty="0"/>
              <a:t> </a:t>
            </a:r>
            <a:r>
              <a:rPr lang="en-GB" dirty="0" err="1"/>
              <a:t>gubitaka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, bez </a:t>
            </a:r>
            <a:r>
              <a:rPr lang="en-GB" dirty="0" err="1"/>
              <a:t>obvezne</a:t>
            </a:r>
            <a:r>
              <a:rPr lang="en-GB" dirty="0"/>
              <a:t> </a:t>
            </a:r>
            <a:r>
              <a:rPr lang="en-GB" dirty="0" err="1"/>
              <a:t>uporabe</a:t>
            </a:r>
            <a:r>
              <a:rPr lang="en-GB" dirty="0"/>
              <a:t> </a:t>
            </a:r>
            <a:r>
              <a:rPr lang="en-GB" dirty="0" err="1"/>
              <a:t>obnovljivih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Troši</a:t>
            </a:r>
            <a:r>
              <a:rPr lang="en-GB" dirty="0"/>
              <a:t> </a:t>
            </a:r>
            <a:r>
              <a:rPr lang="en-GB" dirty="0" err="1"/>
              <a:t>minimalno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optimizaciju</a:t>
            </a:r>
            <a:r>
              <a:rPr lang="en-GB" dirty="0"/>
              <a:t> </a:t>
            </a:r>
            <a:r>
              <a:rPr lang="en-GB" dirty="0" err="1"/>
              <a:t>toplinskih</a:t>
            </a:r>
            <a:r>
              <a:rPr lang="en-GB" dirty="0"/>
              <a:t> </a:t>
            </a:r>
            <a:r>
              <a:rPr lang="en-GB" dirty="0" err="1"/>
              <a:t>dobitaka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ventilacije</a:t>
            </a:r>
            <a:r>
              <a:rPr lang="en-GB" dirty="0"/>
              <a:t>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F65DA1A1-15BB-719B-FF5E-CC420E5B90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79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8178372-5CAD-5D8F-8864-3B664C46E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35BFFD8A-C7E0-1189-DCD4-A85272EAEF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AA741A4-CCFB-C342-6F94-42155F83C6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en-GB" b="1" dirty="0" err="1"/>
              <a:t>Razlika</a:t>
            </a:r>
            <a:r>
              <a:rPr lang="en-GB" b="1" dirty="0"/>
              <a:t> </a:t>
            </a:r>
            <a:r>
              <a:rPr lang="en-GB" b="1" dirty="0" err="1"/>
              <a:t>nZEB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pasivne</a:t>
            </a:r>
            <a:r>
              <a:rPr lang="en-GB" b="1" dirty="0"/>
              <a:t> </a:t>
            </a:r>
            <a:r>
              <a:rPr lang="en-GB" b="1" dirty="0" err="1"/>
              <a:t>kuće</a:t>
            </a:r>
            <a:endParaRPr lang="hr-HR" b="1" dirty="0"/>
          </a:p>
          <a:p>
            <a:r>
              <a:rPr lang="en-GB" dirty="0" err="1"/>
              <a:t>Navedite</a:t>
            </a:r>
            <a:r>
              <a:rPr lang="en-GB" dirty="0"/>
              <a:t> </a:t>
            </a:r>
            <a:r>
              <a:rPr lang="en-GB" dirty="0" err="1"/>
              <a:t>primjere</a:t>
            </a:r>
            <a:r>
              <a:rPr lang="en-GB" dirty="0"/>
              <a:t> </a:t>
            </a:r>
            <a:r>
              <a:rPr lang="en-GB" dirty="0" err="1"/>
              <a:t>nZEB</a:t>
            </a:r>
            <a:r>
              <a:rPr lang="en-GB" dirty="0"/>
              <a:t> </a:t>
            </a:r>
            <a:r>
              <a:rPr lang="en-GB" dirty="0" err="1"/>
              <a:t>kuća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solarnu</a:t>
            </a:r>
            <a:r>
              <a:rPr lang="en-GB" dirty="0"/>
              <a:t> </a:t>
            </a:r>
            <a:r>
              <a:rPr lang="en-GB" dirty="0" err="1"/>
              <a:t>energiju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Pitati</a:t>
            </a:r>
            <a:r>
              <a:rPr lang="en-GB" dirty="0"/>
              <a:t> </a:t>
            </a:r>
            <a:r>
              <a:rPr lang="en-GB" dirty="0" err="1"/>
              <a:t>učenike</a:t>
            </a:r>
            <a:r>
              <a:rPr lang="en-GB" dirty="0"/>
              <a:t>: "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je od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opcija</a:t>
            </a:r>
            <a:r>
              <a:rPr lang="en-GB" dirty="0"/>
              <a:t> </a:t>
            </a:r>
            <a:r>
              <a:rPr lang="en-GB" dirty="0" err="1"/>
              <a:t>bolja</a:t>
            </a:r>
            <a:r>
              <a:rPr lang="en-GB" dirty="0"/>
              <a:t> za </a:t>
            </a:r>
            <a:r>
              <a:rPr lang="en-GB" dirty="0" err="1"/>
              <a:t>okoliš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zašto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3CAAD302-96DA-B045-FABF-0A944AD05C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09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C9C346E-6A14-DA91-CE0A-3B8B927B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4136F602-2EAC-DD6A-374B-24CA1B86F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4A60B154-3197-2242-DC44-EEDF2E48B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r>
              <a:rPr lang="hr-HR" b="1" dirty="0"/>
              <a:t>ZAKONODAVNI OKVIR</a:t>
            </a:r>
          </a:p>
          <a:p>
            <a:r>
              <a:rPr lang="en-GB" dirty="0" err="1"/>
              <a:t>Objasniti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zakonskih</a:t>
            </a:r>
            <a:r>
              <a:rPr lang="en-GB" dirty="0"/>
              <a:t> </a:t>
            </a:r>
            <a:r>
              <a:rPr lang="en-GB" dirty="0" err="1"/>
              <a:t>regulativa</a:t>
            </a:r>
            <a:r>
              <a:rPr lang="en-GB" dirty="0"/>
              <a:t> za </a:t>
            </a:r>
            <a:r>
              <a:rPr lang="en-GB" dirty="0" err="1"/>
              <a:t>standardizaciju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Pitanje</a:t>
            </a:r>
            <a:r>
              <a:rPr lang="en-GB" dirty="0"/>
              <a:t>: "</a:t>
            </a:r>
            <a:r>
              <a:rPr lang="en-GB" dirty="0" err="1"/>
              <a:t>Zašto</a:t>
            </a:r>
            <a:r>
              <a:rPr lang="en-GB" dirty="0"/>
              <a:t> </a:t>
            </a:r>
            <a:r>
              <a:rPr lang="en-GB" dirty="0" err="1"/>
              <a:t>mislite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standardi</a:t>
            </a:r>
            <a:r>
              <a:rPr lang="en-GB" dirty="0"/>
              <a:t> </a:t>
            </a:r>
            <a:r>
              <a:rPr lang="en-GB" dirty="0" err="1"/>
              <a:t>važni</a:t>
            </a:r>
            <a:r>
              <a:rPr lang="en-GB" dirty="0"/>
              <a:t> u </a:t>
            </a:r>
            <a:r>
              <a:rPr lang="en-GB" dirty="0" err="1"/>
              <a:t>građevinskoj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?"</a:t>
            </a:r>
            <a:br>
              <a:rPr lang="en-GB" dirty="0"/>
            </a:br>
            <a:r>
              <a:rPr lang="en-GB" b="1" dirty="0" err="1"/>
              <a:t>Vrijeme</a:t>
            </a:r>
            <a:r>
              <a:rPr lang="en-GB" b="1" dirty="0"/>
              <a:t>:</a:t>
            </a:r>
            <a:r>
              <a:rPr lang="en-GB" dirty="0"/>
              <a:t> 4 minute.</a:t>
            </a:r>
            <a:endParaRPr lang="hr-HR" dirty="0"/>
          </a:p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Zakon</a:t>
            </a:r>
            <a:r>
              <a:rPr lang="en-GB" b="1" dirty="0"/>
              <a:t> o </a:t>
            </a:r>
            <a:r>
              <a:rPr lang="en-GB" b="1" dirty="0" err="1"/>
              <a:t>gradnji</a:t>
            </a:r>
            <a:r>
              <a:rPr lang="en-GB" dirty="0"/>
              <a:t>: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nove</a:t>
            </a:r>
            <a:r>
              <a:rPr lang="en-GB" dirty="0"/>
              <a:t> </a:t>
            </a:r>
            <a:r>
              <a:rPr lang="en-GB" dirty="0" err="1"/>
              <a:t>zgrade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nZEB</a:t>
            </a:r>
            <a:r>
              <a:rPr lang="en-GB" dirty="0"/>
              <a:t> od 2021.</a:t>
            </a:r>
            <a:r>
              <a:rPr lang="en-GB" b="1" dirty="0"/>
              <a:t>Tehnički </a:t>
            </a:r>
            <a:r>
              <a:rPr lang="en-GB" b="1" dirty="0" err="1"/>
              <a:t>propis</a:t>
            </a:r>
            <a:r>
              <a:rPr lang="en-GB" b="1" dirty="0"/>
              <a:t> o </a:t>
            </a:r>
            <a:r>
              <a:rPr lang="en-GB" b="1" dirty="0" err="1"/>
              <a:t>racionalnoj</a:t>
            </a:r>
            <a:r>
              <a:rPr lang="en-GB" b="1" dirty="0"/>
              <a:t> </a:t>
            </a:r>
            <a:r>
              <a:rPr lang="en-GB" b="1" dirty="0" err="1"/>
              <a:t>uporabi</a:t>
            </a:r>
            <a:r>
              <a:rPr lang="en-GB" b="1" dirty="0"/>
              <a:t> </a:t>
            </a:r>
            <a:r>
              <a:rPr lang="en-GB" b="1" dirty="0" err="1"/>
              <a:t>energije</a:t>
            </a:r>
            <a:r>
              <a:rPr lang="en-GB" dirty="0" err="1"/>
              <a:t>:Propisuje</a:t>
            </a:r>
            <a:r>
              <a:rPr lang="en-GB" dirty="0"/>
              <a:t> </a:t>
            </a:r>
            <a:r>
              <a:rPr lang="en-GB" dirty="0" err="1"/>
              <a:t>zahtjeve</a:t>
            </a:r>
            <a:r>
              <a:rPr lang="en-GB" dirty="0"/>
              <a:t> za </a:t>
            </a:r>
            <a:r>
              <a:rPr lang="en-GB" dirty="0" err="1"/>
              <a:t>toplinsku</a:t>
            </a:r>
            <a:r>
              <a:rPr lang="en-GB" dirty="0"/>
              <a:t> </a:t>
            </a:r>
            <a:r>
              <a:rPr lang="en-GB" dirty="0" err="1"/>
              <a:t>izolaciju</a:t>
            </a:r>
            <a:r>
              <a:rPr lang="en-GB" dirty="0"/>
              <a:t>, </a:t>
            </a:r>
            <a:r>
              <a:rPr lang="en-GB" dirty="0" err="1"/>
              <a:t>prozore</a:t>
            </a:r>
            <a:r>
              <a:rPr lang="en-GB" dirty="0"/>
              <a:t>, </a:t>
            </a:r>
            <a:r>
              <a:rPr lang="en-GB" dirty="0" err="1"/>
              <a:t>ventilaciju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udio</a:t>
            </a:r>
            <a:r>
              <a:rPr lang="en-GB" dirty="0"/>
              <a:t> </a:t>
            </a:r>
            <a:r>
              <a:rPr lang="en-GB" dirty="0" err="1"/>
              <a:t>obnovljive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Iskaznica</a:t>
            </a:r>
            <a:r>
              <a:rPr lang="en-GB" b="1" dirty="0"/>
              <a:t> </a:t>
            </a:r>
            <a:r>
              <a:rPr lang="en-GB" b="1" dirty="0" err="1"/>
              <a:t>energetskih</a:t>
            </a:r>
            <a:r>
              <a:rPr lang="en-GB" b="1" dirty="0"/>
              <a:t> </a:t>
            </a:r>
            <a:r>
              <a:rPr lang="en-GB" b="1" dirty="0" err="1"/>
              <a:t>svojstava</a:t>
            </a:r>
            <a:r>
              <a:rPr lang="en-GB" b="1" dirty="0"/>
              <a:t> </a:t>
            </a:r>
            <a:r>
              <a:rPr lang="en-GB" b="1" dirty="0" err="1"/>
              <a:t>zgrade</a:t>
            </a:r>
            <a:r>
              <a:rPr lang="en-GB" dirty="0" err="1"/>
              <a:t>:Dokument</a:t>
            </a:r>
            <a:r>
              <a:rPr lang="en-GB" dirty="0"/>
              <a:t> koji </a:t>
            </a:r>
            <a:r>
              <a:rPr lang="en-GB" dirty="0" err="1"/>
              <a:t>dokazuje</a:t>
            </a:r>
            <a:r>
              <a:rPr lang="en-GB" dirty="0"/>
              <a:t> </a:t>
            </a:r>
            <a:r>
              <a:rPr lang="en-GB" dirty="0" err="1"/>
              <a:t>usklađenost</a:t>
            </a:r>
            <a:r>
              <a:rPr lang="en-GB" dirty="0"/>
              <a:t> </a:t>
            </a:r>
            <a:r>
              <a:rPr lang="en-GB" dirty="0" err="1"/>
              <a:t>zgrade</a:t>
            </a:r>
            <a:r>
              <a:rPr lang="en-GB" dirty="0"/>
              <a:t> s </a:t>
            </a:r>
            <a:r>
              <a:rPr lang="en-GB" dirty="0" err="1"/>
              <a:t>nZEB</a:t>
            </a:r>
            <a:r>
              <a:rPr lang="en-GB" dirty="0"/>
              <a:t> </a:t>
            </a:r>
            <a:r>
              <a:rPr lang="en-GB" dirty="0" err="1"/>
              <a:t>standardom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9F8BB8EE-6765-94D3-3F8E-6932C53B18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6C_B33EAD7E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490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Zgrade gotovo nulte energije (</a:t>
            </a:r>
            <a:r>
              <a:rPr lang="hr-HR" sz="6000" b="1" dirty="0" err="1">
                <a:solidFill>
                  <a:srgbClr val="008D36"/>
                </a:solidFill>
                <a:latin typeface="Calibri" panose="020F0502020204030204"/>
              </a:rPr>
              <a:t>nZEB</a:t>
            </a: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)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Nastavnik: Marko Štuhec,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mag.ing.arch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5A6D37C-43CD-D3CE-3DB8-818526903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DFEF9691-0995-E5D3-7CFF-95E508F3A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Uredbe i zakoni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221DB8E9-D991-C152-8A02-1FD34D32D8E5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Sve nove zgrade za koje se zahtjev za izdavanje lokacijske ili građevinske dozvole za koju se ne izdaje lokacijska  podnosi od 31. prosinca 2019. godine moraju ispunjavati zahtjeve za </a:t>
            </a:r>
            <a:r>
              <a:rPr lang="hr-HR" sz="32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endParaRPr lang="hr-HR" sz="3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73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96A5563-D122-8C55-D1ED-F10044C6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AA14499-BFEA-1EA8-9A3E-CFB1EA585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Projektantske smjernice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5D79D0C3-86A9-BDE6-9E31-A4D00955A6B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hr-HR" sz="3200" dirty="0">
                <a:latin typeface="+mn-lt"/>
                <a:ea typeface="+mn-ea"/>
                <a:cs typeface="+mn-cs"/>
              </a:rPr>
              <a:t>U Hrvatskoj postoje dvije klimatske zone odnosno referentne klime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kontinentalna klima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primorska klima</a:t>
            </a:r>
            <a:endParaRPr lang="hr-HR" sz="3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D5044CED-7D93-E62C-6BB1-14E9C84F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A982C66-0B72-CC05-B9BD-9097122A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69BD850E-85FC-9100-DBE9-ECCEC40DD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Projektantske smjernice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image109.png">
            <a:extLst>
              <a:ext uri="{FF2B5EF4-FFF2-40B4-BE49-F238E27FC236}">
                <a16:creationId xmlns:a16="http://schemas.microsoft.com/office/drawing/2014/main" id="{06264884-6A01-B457-D1DD-2EB951CDCFFD}"/>
              </a:ext>
            </a:extLst>
          </p:cNvPr>
          <p:cNvPicPr/>
          <p:nvPr/>
        </p:nvPicPr>
        <p:blipFill>
          <a:blip r:embed="rId3"/>
          <a:srcRect r="50000"/>
          <a:stretch/>
        </p:blipFill>
        <p:spPr>
          <a:xfrm>
            <a:off x="1393259" y="1419336"/>
            <a:ext cx="5544569" cy="5104524"/>
          </a:xfrm>
          <a:prstGeom prst="rect">
            <a:avLst/>
          </a:prstGeom>
          <a:ln/>
        </p:spPr>
      </p:pic>
      <p:sp>
        <p:nvSpPr>
          <p:cNvPr id="5" name="Google Shape;138;g1a6be771c57_0_0">
            <a:extLst>
              <a:ext uri="{FF2B5EF4-FFF2-40B4-BE49-F238E27FC236}">
                <a16:creationId xmlns:a16="http://schemas.microsoft.com/office/drawing/2014/main" id="{8A06B079-0383-C474-E3DE-DE23BF8325BB}"/>
              </a:ext>
            </a:extLst>
          </p:cNvPr>
          <p:cNvSpPr txBox="1">
            <a:spLocks/>
          </p:cNvSpPr>
          <p:nvPr/>
        </p:nvSpPr>
        <p:spPr>
          <a:xfrm>
            <a:off x="7286171" y="1422973"/>
            <a:ext cx="4441372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hr-HR" sz="3200" dirty="0">
                <a:latin typeface="+mn-lt"/>
                <a:ea typeface="+mn-ea"/>
                <a:cs typeface="+mn-cs"/>
              </a:rPr>
              <a:t>Raspored klimatskih zona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kontinentalna klima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primorska klima</a:t>
            </a:r>
            <a:endParaRPr lang="hr-HR" sz="3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53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DB2E765-20A7-9F9F-48C2-91B0DA4C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95EA90C4-BE51-FE93-13CD-29D8DFCFE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Projektantske smjernice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9629434C-BF8D-4470-3655-2D911AEC85CF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Lokacija i klimatske regije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Kvaliteta ovojnice (izolacija, prozori)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Obnovljivi izvori energije (solarni paneli, dizalice topline)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Kompaktnost i orijentacija zgrade.</a:t>
            </a:r>
            <a:endParaRPr lang="hr-HR" sz="3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C86DD7DF-AD08-8325-A086-A7CFED948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8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C248361-1BF1-A57C-75DD-C2DA5AD0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806B9294-8183-8404-AE97-16FF23A97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Projektantske smjernice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DB52067-C233-3072-F281-7266225C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335956"/>
            <a:ext cx="6310901" cy="48022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2A8A19B-A133-3EE8-6406-0870AE552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3" y="1420501"/>
            <a:ext cx="5858437" cy="395640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7DAA932-E06F-2044-2844-1307153EE856}"/>
              </a:ext>
            </a:extLst>
          </p:cNvPr>
          <p:cNvSpPr txBox="1"/>
          <p:nvPr/>
        </p:nvSpPr>
        <p:spPr>
          <a:xfrm>
            <a:off x="231981" y="6127729"/>
            <a:ext cx="274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hr-HR" dirty="0"/>
              <a:t>Izvor: </a:t>
            </a:r>
            <a:r>
              <a:rPr lang="en-GB" i="0" dirty="0" err="1">
                <a:solidFill>
                  <a:schemeClr val="accent6"/>
                </a:solidFill>
                <a:effectLst/>
              </a:rPr>
              <a:t>Interstudio</a:t>
            </a:r>
            <a:r>
              <a:rPr lang="en-GB" i="0" dirty="0">
                <a:solidFill>
                  <a:schemeClr val="accent6"/>
                </a:solidFill>
                <a:effectLst/>
              </a:rPr>
              <a:t> d.o.o.</a:t>
            </a:r>
            <a:endParaRPr lang="hr-H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68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A455F3B-D115-5F7A-72B2-3F279962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5D95015-A2B0-008E-4B8C-0F27F8059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kontinentalna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BCF9F124-7E9D-9AF5-70DB-7B4079B7740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62631" y="1294726"/>
            <a:ext cx="7650350" cy="54544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34408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7225E49-18DF-98CD-E6F9-868D42A1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6710B6D6-7246-96F3-2E0C-FE51289E2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kontinentalna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BF2CA12F-481F-6E6B-8530-7546D1A94F72}"/>
              </a:ext>
            </a:extLst>
          </p:cNvPr>
          <p:cNvGraphicFramePr>
            <a:graphicFrameLocks noGrp="1"/>
          </p:cNvGraphicFramePr>
          <p:nvPr/>
        </p:nvGraphicFramePr>
        <p:xfrm>
          <a:off x="1262631" y="1555231"/>
          <a:ext cx="10147051" cy="1873769"/>
        </p:xfrm>
        <a:graphic>
          <a:graphicData uri="http://schemas.openxmlformats.org/drawingml/2006/table">
            <a:tbl>
              <a:tblPr bandRow="1"/>
              <a:tblGrid>
                <a:gridCol w="4019897">
                  <a:extLst>
                    <a:ext uri="{9D8B030D-6E8A-4147-A177-3AD203B41FA5}">
                      <a16:colId xmlns:a16="http://schemas.microsoft.com/office/drawing/2014/main" val="3915691548"/>
                    </a:ext>
                  </a:extLst>
                </a:gridCol>
                <a:gridCol w="6127154">
                  <a:extLst>
                    <a:ext uri="{9D8B030D-6E8A-4147-A177-3AD203B41FA5}">
                      <a16:colId xmlns:a16="http://schemas.microsoft.com/office/drawing/2014/main" val="3802906042"/>
                    </a:ext>
                  </a:extLst>
                </a:gridCol>
              </a:tblGrid>
              <a:tr h="3220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KARAKTERISTIKE OVOJNICE I PROVJETRAVANJE</a:t>
                      </a:r>
                      <a:endParaRPr lang="en-GB" sz="2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1011" marR="161011" marT="80506" marB="80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92723"/>
                  </a:ext>
                </a:extLst>
              </a:tr>
              <a:tr h="113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Sastav konstrukcija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0758" marR="1207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Zidovi od blok opeke s 15 cm toplinske izolacije; pod na tlu s 10 cm toplinske izolacije; drveno krovište s 21 cm toplinske izolacije; prozori ostakljeni dvostrukim IZO staklom (zaštita od sunca roletama)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0758" marR="1207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35585"/>
                  </a:ext>
                </a:extLst>
              </a:tr>
              <a:tr h="32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Ventilacija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0758" marR="1207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Svi prostori prirodno provjetravani</a:t>
                      </a:r>
                      <a:endParaRPr lang="en-GB" sz="2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0758" marR="1207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6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2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FD724FC6-71DB-2F61-6D28-F93D142E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47D2D53-8C9E-6FFC-1B00-8128054E3F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kontinentalna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7457650-6EBE-11FE-F407-3FC30413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2976"/>
              </p:ext>
            </p:extLst>
          </p:nvPr>
        </p:nvGraphicFramePr>
        <p:xfrm>
          <a:off x="1277145" y="1497174"/>
          <a:ext cx="8461939" cy="5212485"/>
        </p:xfrm>
        <a:graphic>
          <a:graphicData uri="http://schemas.openxmlformats.org/drawingml/2006/table">
            <a:tbl>
              <a:tblPr bandRow="1"/>
              <a:tblGrid>
                <a:gridCol w="3967000">
                  <a:extLst>
                    <a:ext uri="{9D8B030D-6E8A-4147-A177-3AD203B41FA5}">
                      <a16:colId xmlns:a16="http://schemas.microsoft.com/office/drawing/2014/main" val="2965943211"/>
                    </a:ext>
                  </a:extLst>
                </a:gridCol>
                <a:gridCol w="4494939">
                  <a:extLst>
                    <a:ext uri="{9D8B030D-6E8A-4147-A177-3AD203B41FA5}">
                      <a16:colId xmlns:a16="http://schemas.microsoft.com/office/drawing/2014/main" val="2694194641"/>
                    </a:ext>
                  </a:extLst>
                </a:gridCol>
              </a:tblGrid>
              <a:tr h="3448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VARIJANTE TERMOTEHNIČKIH SUSTAVA</a:t>
                      </a:r>
                      <a:endParaRPr lang="en-GB" sz="17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908" marR="82908" marT="41454" marB="414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268"/>
                  </a:ext>
                </a:extLst>
              </a:tr>
              <a:tr h="268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Termotehnički sustav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Komentar</a:t>
                      </a:r>
                      <a:endParaRPr lang="en-GB" sz="1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09257"/>
                  </a:ext>
                </a:extLst>
              </a:tr>
              <a:tr h="929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Plinski kombi kondenzacijski bojler za grijanje i pripremu tople vode u kombinaciji s fotonaponskim panelima (20 m</a:t>
                      </a:r>
                      <a:r>
                        <a:rPr lang="hr-HR" sz="14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);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Gotovo nula energetski standard moguće je postići i sustavima koji koriste fosilna goriva, ali obvezno u kombinaciji s obnovljivim energentima i/ili vrlo niskom potrošnjom energije.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908" marR="82908" marT="41454" marB="414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08314"/>
                  </a:ext>
                </a:extLst>
              </a:tr>
              <a:tr h="268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grijanje</a:t>
                      </a:r>
                      <a:endParaRPr lang="en-GB" sz="1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07586"/>
                  </a:ext>
                </a:extLst>
              </a:tr>
              <a:tr h="116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Plinski kombi kondenzacijski bojler i solarni paneli (15 m</a:t>
                      </a:r>
                      <a:r>
                        <a:rPr lang="hr-HR" sz="14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za grijanje i pripremu tople vode u kombinaciji s mehaničkim provjetravanjem s povratom topline;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702450"/>
                  </a:ext>
                </a:extLst>
              </a:tr>
              <a:tr h="268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i podno grijanje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3370"/>
                  </a:ext>
                </a:extLst>
              </a:tr>
              <a:tr h="45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Kotao na biomasu (pelete) za grijanje i pripremu tople vode;</a:t>
                      </a:r>
                      <a:endParaRPr lang="en-GB" sz="1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slučaju grijanja na pelete, potrošnja primarne energije vrlo je niska, a udio obnovljive energije visok, stoga je moguća i priprema tople vode samo električnim bojlerima.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908" marR="82908" marT="41454" marB="414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38322"/>
                  </a:ext>
                </a:extLst>
              </a:tr>
              <a:tr h="60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grijanje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83837"/>
                  </a:ext>
                </a:extLst>
              </a:tr>
              <a:tr h="45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Dizalica topline zrak-voda za grijanje i pripremu tople vode;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Korištenjem dizalica topline potrošnja primarne energije je niska, a udio obnovljive energije zadovoljava postavljene zahtjeve.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2908" marR="82908" marT="41454" marB="414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7076"/>
                  </a:ext>
                </a:extLst>
              </a:tr>
              <a:tr h="36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i podno grijanje</a:t>
                      </a:r>
                      <a:endParaRPr lang="en-GB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704" marR="100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685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A7D35162-F48D-045B-4873-738A94ED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0FD4C021-E37A-96C6-2FB8-6F339C8A39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primorska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C7185B0C-203E-0A64-287D-756697F3E3B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62631" y="1294726"/>
            <a:ext cx="7650350" cy="54544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253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49E38285-A896-7919-7C2C-CD233996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68BF0EE3-D344-FB56-C5AB-C91639386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primorska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8551E2B-5DBC-35DF-AC21-A7E72A42B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61981"/>
              </p:ext>
            </p:extLst>
          </p:nvPr>
        </p:nvGraphicFramePr>
        <p:xfrm>
          <a:off x="1255844" y="1555231"/>
          <a:ext cx="10191666" cy="1873770"/>
        </p:xfrm>
        <a:graphic>
          <a:graphicData uri="http://schemas.openxmlformats.org/drawingml/2006/table">
            <a:tbl>
              <a:tblPr bandRow="1"/>
              <a:tblGrid>
                <a:gridCol w="4037573">
                  <a:extLst>
                    <a:ext uri="{9D8B030D-6E8A-4147-A177-3AD203B41FA5}">
                      <a16:colId xmlns:a16="http://schemas.microsoft.com/office/drawing/2014/main" val="3611927637"/>
                    </a:ext>
                  </a:extLst>
                </a:gridCol>
                <a:gridCol w="6154093">
                  <a:extLst>
                    <a:ext uri="{9D8B030D-6E8A-4147-A177-3AD203B41FA5}">
                      <a16:colId xmlns:a16="http://schemas.microsoft.com/office/drawing/2014/main" val="851101209"/>
                    </a:ext>
                  </a:extLst>
                </a:gridCol>
              </a:tblGrid>
              <a:tr h="407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KARAKTERISTIKE OVOJNICE I PROVJETRAVANJE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8479" marR="118479" marT="59239" marB="592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5245"/>
                  </a:ext>
                </a:extLst>
              </a:tr>
              <a:tr h="114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Sastav konstrukcija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289" marR="1212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Zidovi od blok opeke s 8 cm toplinske izolacije; pod na tlu sa 7 cm toplinske izolacije; drveno krovište s 21 cm toplinske izolacije; prozori ostakljeni dvostrukim IZO staklom (zaštita od sunca griljama)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289" marR="1212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20199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Ventilacija</a:t>
                      </a:r>
                      <a:endParaRPr lang="en-GB" sz="2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289" marR="1212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Svi prostori prirodno provjetravani</a:t>
                      </a:r>
                      <a:endParaRPr lang="en-GB" sz="2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289" marR="1212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983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FA3BA3A-0BF0-2FD4-88DC-A44FC37A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35A2336-F2BC-2E0D-79EA-BE71BB7E6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Primjeri </a:t>
            </a:r>
            <a:r>
              <a:rPr lang="hr-HR" sz="3200" dirty="0">
                <a:latin typeface="+mn-lt"/>
                <a:ea typeface="+mn-ea"/>
                <a:cs typeface="+mn-cs"/>
              </a:rPr>
              <a:t>- primorska Hrvatska</a:t>
            </a:r>
            <a:br>
              <a:rPr lang="hr-HR" sz="4400" dirty="0">
                <a:latin typeface="+mn-lt"/>
                <a:ea typeface="+mn-ea"/>
                <a:cs typeface="+mn-cs"/>
              </a:rPr>
            </a:b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A8D5326B-A9DD-27B5-C400-25988D27B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79067"/>
              </p:ext>
            </p:extLst>
          </p:nvPr>
        </p:nvGraphicFramePr>
        <p:xfrm>
          <a:off x="1262631" y="1540715"/>
          <a:ext cx="8461098" cy="4713212"/>
        </p:xfrm>
        <a:graphic>
          <a:graphicData uri="http://schemas.openxmlformats.org/drawingml/2006/table">
            <a:tbl>
              <a:tblPr bandRow="1"/>
              <a:tblGrid>
                <a:gridCol w="3966606">
                  <a:extLst>
                    <a:ext uri="{9D8B030D-6E8A-4147-A177-3AD203B41FA5}">
                      <a16:colId xmlns:a16="http://schemas.microsoft.com/office/drawing/2014/main" val="2863231593"/>
                    </a:ext>
                  </a:extLst>
                </a:gridCol>
                <a:gridCol w="4494492">
                  <a:extLst>
                    <a:ext uri="{9D8B030D-6E8A-4147-A177-3AD203B41FA5}">
                      <a16:colId xmlns:a16="http://schemas.microsoft.com/office/drawing/2014/main" val="3457624585"/>
                    </a:ext>
                  </a:extLst>
                </a:gridCol>
              </a:tblGrid>
              <a:tr h="2685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VARIJANTE TERMOTEHNIČKIH SUSTAVA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4259" marR="134259" marT="67129" marB="67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41824"/>
                  </a:ext>
                </a:extLst>
              </a:tr>
              <a:tr h="268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Termotehnički sustav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Komentar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91977"/>
                  </a:ext>
                </a:extLst>
              </a:tr>
              <a:tr h="903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Plinski kombi kondenzacijski bojler za grijanje i pripremu tople vode u kombinaciji s fotonaponskim panelima (10 m</a:t>
                      </a:r>
                      <a:r>
                        <a:rPr lang="hr-HR" sz="1300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);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Gotovo nula energetski standard moguće je postići i sustavima koji koriste fosilna goriva, ali obvezno u kombinaciji s obnovljivim energentima.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4259" marR="134259" marT="67129" marB="67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42891"/>
                  </a:ext>
                </a:extLst>
              </a:tr>
              <a:tr h="268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grijanje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60099"/>
                  </a:ext>
                </a:extLst>
              </a:tr>
              <a:tr h="903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Plinski kombi kondenzacijski bojler i solarni paneli (5 m</a:t>
                      </a:r>
                      <a:r>
                        <a:rPr lang="hr-HR" sz="1300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za grijanje i pripremu tople vode u kombinaciji s mehaničkim provjetravanjem s povratom topline;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76889"/>
                  </a:ext>
                </a:extLst>
              </a:tr>
              <a:tr h="268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Radijatorsko i podno grijanje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96724"/>
                  </a:ext>
                </a:extLst>
              </a:tr>
              <a:tr h="9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Dizalica topline zrak-zrak za grijanje (</a:t>
                      </a:r>
                      <a:r>
                        <a:rPr lang="hr-HR" sz="13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</a:t>
                      </a: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ili multi </a:t>
                      </a:r>
                      <a:r>
                        <a:rPr lang="hr-HR" sz="13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</a:t>
                      </a: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sustav) i solarni paneli (5 m</a:t>
                      </a:r>
                      <a:r>
                        <a:rPr lang="hr-HR" sz="13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u kombinaciji s električnim grijačem za pripremu tople vode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Korištenjem dizalica topline potrošnja primarne energije je niska, a udio obnovljive energije zadovoljava postavljene zahtjeve.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4259" marR="134259" marT="67129" marB="67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35053"/>
                  </a:ext>
                </a:extLst>
              </a:tr>
              <a:tr h="85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Dizalica topline zrak-voda za grijanje i pripremu tople vode;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3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Ventilokonvektori</a:t>
                      </a: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podno grijanje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4" marR="1006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77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13BB0C4-E6C9-D912-F032-89556771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F6866BC6-D952-D649-CD50-71632A0C6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Pojmovnik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BCEDE61F-282C-0C04-49B4-E99CB4619D4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(Zgrada gotovo nulte energije): </a:t>
            </a:r>
            <a:r>
              <a:rPr lang="hr-HR" sz="3200" dirty="0">
                <a:latin typeface="+mn-lt"/>
                <a:ea typeface="+mn-ea"/>
                <a:cs typeface="+mn-cs"/>
              </a:rPr>
              <a:t>Zgrada koja troši minimalnu količinu energije, a većinu potrebne energije dobiva iz obnovljivih izvora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Pasivna kuća: </a:t>
            </a:r>
            <a:r>
              <a:rPr lang="hr-HR" sz="3200" dirty="0">
                <a:latin typeface="+mn-lt"/>
                <a:ea typeface="+mn-ea"/>
                <a:cs typeface="+mn-cs"/>
              </a:rPr>
              <a:t>Zgrada s fokusom na smanjenju gubitaka energije kroz izolaciju i optimizaciju toplinskih dobitaka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Obnovljivi izvori energije: </a:t>
            </a:r>
            <a:r>
              <a:rPr lang="hr-HR" sz="3200" dirty="0">
                <a:latin typeface="+mn-lt"/>
                <a:ea typeface="+mn-ea"/>
                <a:cs typeface="+mn-cs"/>
              </a:rPr>
              <a:t>Prirodni izvori energije koji se stalno obnavljaju, poput sunca, vjetra, geotermalne energije i biomase</a:t>
            </a:r>
          </a:p>
        </p:txBody>
      </p:sp>
    </p:spTree>
    <p:extLst>
      <p:ext uri="{BB962C8B-B14F-4D97-AF65-F5344CB8AC3E}">
        <p14:creationId xmlns:p14="http://schemas.microsoft.com/office/powerpoint/2010/main" val="2798093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F6364E9-1060-387C-F421-DBA3BAEE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731FC0F-E8AD-1C52-E02E-0B63B4E786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Pojmovnik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3129E2E0-E128-72CF-28D7-A6B533C86E6F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514350" indent="-51435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25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Ovojnica zgrade: </a:t>
            </a:r>
            <a:r>
              <a:rPr lang="hr-HR" sz="2500" dirty="0">
                <a:latin typeface="+mn-lt"/>
                <a:ea typeface="+mn-ea"/>
                <a:cs typeface="+mn-cs"/>
              </a:rPr>
              <a:t>Vanjski dijelovi zgrade koji razdvajaju unutrašnjost od vanjskog okoliša, poput zidova, krova i prozora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Izolacija: </a:t>
            </a:r>
            <a:r>
              <a:rPr lang="hr-HR" sz="2500" dirty="0">
                <a:latin typeface="+mn-lt"/>
                <a:ea typeface="+mn-ea"/>
                <a:cs typeface="+mn-cs"/>
              </a:rPr>
              <a:t>Materijali ili sustavi koji sprječavaju gubitak topline ili hlađenje unutar zgrade</a:t>
            </a:r>
          </a:p>
        </p:txBody>
      </p:sp>
    </p:spTree>
    <p:extLst>
      <p:ext uri="{BB962C8B-B14F-4D97-AF65-F5344CB8AC3E}">
        <p14:creationId xmlns:p14="http://schemas.microsoft.com/office/powerpoint/2010/main" val="3134060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81EE0AF-8842-87D2-15FB-6B1E09AB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EBF4F200-166A-1B54-F034-BCBB1E4B1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Pitanja za ponavljanje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58EF3B5E-B9D8-5085-69F8-A2A1CA6A7514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Koja je razlika između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i pasivne kuće?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Zašto su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zgrade ključne za održivi razvoj?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Nabroji zakone koji reguliraju izgradnju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zgrada.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hr-HR" sz="3200" dirty="0">
                <a:latin typeface="+mn-lt"/>
                <a:ea typeface="+mn-ea"/>
                <a:cs typeface="+mn-cs"/>
              </a:rPr>
              <a:t>Kako klimatske regije utječu na projektiranje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zgrada?</a:t>
            </a:r>
          </a:p>
        </p:txBody>
      </p:sp>
    </p:spTree>
    <p:extLst>
      <p:ext uri="{BB962C8B-B14F-4D97-AF65-F5344CB8AC3E}">
        <p14:creationId xmlns:p14="http://schemas.microsoft.com/office/powerpoint/2010/main" val="2764520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44BDAFE-029C-656B-EAF1-35B5FB0D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C0C606D-DEC2-2A17-38C1-4F8AA08B5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Domaća zadaća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0AC61AF9-218F-4795-AEDC-3BE0F4377A39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Istražite jedan primjer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zgrade u Hrvatskoj ili svijetu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Napravite skicu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kuće uz korištenje elemenata iz predavanja</a:t>
            </a:r>
          </a:p>
        </p:txBody>
      </p:sp>
    </p:spTree>
    <p:extLst>
      <p:ext uri="{BB962C8B-B14F-4D97-AF65-F5344CB8AC3E}">
        <p14:creationId xmlns:p14="http://schemas.microsoft.com/office/powerpoint/2010/main" val="2709571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594119D-CEB1-5397-F5E9-078CE261A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FC1D618-EE61-0AEA-7ED1-65FCDD54D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Domaća zadaća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A7DA6893-B0BA-12AA-E701-ECB588345E39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4615655" cy="6851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Riješite križaljku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7F9202-506D-A079-C28C-598B45062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9434"/>
            <a:ext cx="572452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41C60516-820A-B1C7-77E2-8129EE8E0910}"/>
              </a:ext>
            </a:extLst>
          </p:cNvPr>
          <p:cNvSpPr txBox="1"/>
          <p:nvPr/>
        </p:nvSpPr>
        <p:spPr>
          <a:xfrm>
            <a:off x="1262631" y="1960681"/>
            <a:ext cx="40060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Uzduž</a:t>
            </a:r>
            <a:endParaRPr lang="en-GB" sz="2000" dirty="0"/>
          </a:p>
          <a:p>
            <a:r>
              <a:rPr lang="hr-HR" sz="2000" dirty="0">
                <a:solidFill>
                  <a:schemeClr val="accent6"/>
                </a:solidFill>
              </a:rPr>
              <a:t>2.  </a:t>
            </a:r>
            <a:r>
              <a:rPr lang="en-GB" sz="2000" dirty="0" err="1"/>
              <a:t>Vanjski</a:t>
            </a:r>
            <a:r>
              <a:rPr lang="en-GB" sz="2000" dirty="0"/>
              <a:t> </a:t>
            </a:r>
            <a:r>
              <a:rPr lang="en-GB" sz="2000" dirty="0" err="1"/>
              <a:t>dijelovi</a:t>
            </a:r>
            <a:r>
              <a:rPr lang="en-GB" sz="2000" dirty="0"/>
              <a:t> </a:t>
            </a:r>
            <a:r>
              <a:rPr lang="en-GB" sz="2000" dirty="0" err="1"/>
              <a:t>zgrade</a:t>
            </a:r>
            <a:r>
              <a:rPr lang="en-GB" sz="2000" dirty="0"/>
              <a:t> koji </a:t>
            </a:r>
            <a:r>
              <a:rPr lang="en-GB" sz="2000" dirty="0" err="1"/>
              <a:t>odvajaju</a:t>
            </a:r>
            <a:r>
              <a:rPr lang="en-GB" sz="2000" dirty="0"/>
              <a:t> </a:t>
            </a:r>
            <a:r>
              <a:rPr lang="en-GB" sz="2000" dirty="0" err="1"/>
              <a:t>unutrašnjost</a:t>
            </a:r>
            <a:r>
              <a:rPr lang="en-GB" sz="2000" dirty="0"/>
              <a:t> od </a:t>
            </a:r>
            <a:r>
              <a:rPr lang="en-GB" sz="2000" dirty="0" err="1"/>
              <a:t>okoliša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6. </a:t>
            </a:r>
            <a:r>
              <a:rPr lang="en-GB" sz="2000" dirty="0" err="1"/>
              <a:t>Uređaj</a:t>
            </a:r>
            <a:r>
              <a:rPr lang="en-GB" sz="2000" dirty="0"/>
              <a:t> koji </a:t>
            </a:r>
            <a:r>
              <a:rPr lang="en-GB" sz="2000" dirty="0" err="1"/>
              <a:t>koristi</a:t>
            </a:r>
            <a:r>
              <a:rPr lang="en-GB" sz="2000" dirty="0"/>
              <a:t> </a:t>
            </a:r>
            <a:r>
              <a:rPr lang="en-GB" sz="2000" dirty="0" err="1"/>
              <a:t>obnovljivu</a:t>
            </a:r>
            <a:r>
              <a:rPr lang="en-GB" sz="2000" dirty="0"/>
              <a:t> </a:t>
            </a:r>
            <a:r>
              <a:rPr lang="en-GB" sz="2000" dirty="0" err="1"/>
              <a:t>energiju</a:t>
            </a:r>
            <a:r>
              <a:rPr lang="en-GB" sz="2000" dirty="0"/>
              <a:t> za </a:t>
            </a:r>
            <a:r>
              <a:rPr lang="en-GB" sz="2000" dirty="0" err="1"/>
              <a:t>grijanje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hlađenje</a:t>
            </a:r>
            <a:r>
              <a:rPr lang="en-GB" sz="2000" dirty="0"/>
              <a:t>.</a:t>
            </a:r>
          </a:p>
          <a:p>
            <a:r>
              <a:rPr lang="hr-HR" sz="2000" dirty="0">
                <a:solidFill>
                  <a:schemeClr val="accent6"/>
                </a:solidFill>
              </a:rPr>
              <a:t>8. </a:t>
            </a:r>
            <a:r>
              <a:rPr lang="en-GB" sz="2000" dirty="0" err="1"/>
              <a:t>Vrsta</a:t>
            </a:r>
            <a:r>
              <a:rPr lang="en-GB" sz="2000" dirty="0"/>
              <a:t> </a:t>
            </a:r>
            <a:r>
              <a:rPr lang="en-GB" sz="2000" dirty="0" err="1"/>
              <a:t>kuće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minimizira</a:t>
            </a:r>
            <a:r>
              <a:rPr lang="en-GB" sz="2000" dirty="0"/>
              <a:t> </a:t>
            </a:r>
            <a:r>
              <a:rPr lang="en-GB" sz="2000" dirty="0" err="1"/>
              <a:t>energetske</a:t>
            </a:r>
            <a:r>
              <a:rPr lang="en-GB" sz="2000" dirty="0"/>
              <a:t> </a:t>
            </a:r>
            <a:r>
              <a:rPr lang="en-GB" sz="2000" dirty="0" err="1"/>
              <a:t>gubitke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9</a:t>
            </a:r>
            <a:r>
              <a:rPr lang="hr-HR" sz="2000" dirty="0">
                <a:solidFill>
                  <a:schemeClr val="accent6"/>
                </a:solidFill>
              </a:rPr>
              <a:t>.  </a:t>
            </a:r>
            <a:r>
              <a:rPr lang="en-GB" sz="2000" dirty="0"/>
              <a:t>EU </a:t>
            </a:r>
            <a:r>
              <a:rPr lang="en-GB" sz="2000" dirty="0" err="1"/>
              <a:t>dokument</a:t>
            </a:r>
            <a:r>
              <a:rPr lang="en-GB" sz="2000" dirty="0"/>
              <a:t> koji </a:t>
            </a:r>
            <a:r>
              <a:rPr lang="en-GB" sz="2000" dirty="0" err="1"/>
              <a:t>definira</a:t>
            </a:r>
            <a:r>
              <a:rPr lang="en-GB" sz="2000" dirty="0"/>
              <a:t> </a:t>
            </a:r>
            <a:r>
              <a:rPr lang="en-GB" sz="2000" dirty="0" err="1"/>
              <a:t>standarde</a:t>
            </a:r>
            <a:r>
              <a:rPr lang="en-GB" sz="2000" dirty="0"/>
              <a:t> za </a:t>
            </a:r>
            <a:r>
              <a:rPr lang="en-GB" sz="2000" dirty="0" err="1"/>
              <a:t>nZEB</a:t>
            </a:r>
            <a:r>
              <a:rPr lang="en-GB" sz="2000" dirty="0"/>
              <a:t> </a:t>
            </a:r>
            <a:r>
              <a:rPr lang="en-GB" sz="2000" dirty="0" err="1"/>
              <a:t>zgrade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10.</a:t>
            </a:r>
            <a:r>
              <a:rPr lang="en-GB" sz="2000" dirty="0"/>
              <a:t>Zgrada </a:t>
            </a:r>
            <a:r>
              <a:rPr lang="en-GB" sz="2000" dirty="0" err="1"/>
              <a:t>gotovo</a:t>
            </a:r>
            <a:r>
              <a:rPr lang="en-GB" sz="2000" dirty="0"/>
              <a:t> </a:t>
            </a:r>
            <a:r>
              <a:rPr lang="en-GB" sz="2000" dirty="0" err="1"/>
              <a:t>nulte</a:t>
            </a:r>
            <a:r>
              <a:rPr lang="en-GB" sz="2000" dirty="0"/>
              <a:t> </a:t>
            </a:r>
            <a:r>
              <a:rPr lang="en-GB" sz="2000" dirty="0" err="1"/>
              <a:t>energije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229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12E01A56-4265-2288-999C-DC1F32C7F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5B45FF11-098A-4797-C7BE-A94258C27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Domaća zadaća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6F649A26-7FCB-85EC-CEFF-6897C4AAAE4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4615655" cy="6851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Riješite križaljku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2870A1-D5F8-48EC-BA3D-0BA171F1D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9434"/>
            <a:ext cx="572452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D636565B-3B4C-FCE4-5743-77BC3BAC636D}"/>
              </a:ext>
            </a:extLst>
          </p:cNvPr>
          <p:cNvSpPr txBox="1"/>
          <p:nvPr/>
        </p:nvSpPr>
        <p:spPr>
          <a:xfrm>
            <a:off x="1262631" y="1958963"/>
            <a:ext cx="40060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Dolje</a:t>
            </a:r>
            <a:endParaRPr lang="en-GB" sz="2000" dirty="0"/>
          </a:p>
          <a:p>
            <a:r>
              <a:rPr lang="en-GB" sz="2000" dirty="0">
                <a:solidFill>
                  <a:schemeClr val="accent6"/>
                </a:solidFill>
              </a:rPr>
              <a:t>1.</a:t>
            </a:r>
            <a:r>
              <a:rPr lang="hr-HR" sz="2000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Energija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topline </a:t>
            </a:r>
            <a:r>
              <a:rPr lang="en-GB" sz="2000" dirty="0" err="1"/>
              <a:t>unutar</a:t>
            </a:r>
            <a:r>
              <a:rPr lang="en-GB" sz="2000" dirty="0"/>
              <a:t> </a:t>
            </a:r>
            <a:r>
              <a:rPr lang="en-GB" sz="2000" dirty="0" err="1"/>
              <a:t>Zemlje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3.</a:t>
            </a:r>
            <a:r>
              <a:rPr lang="hr-HR" sz="2000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Energija</a:t>
            </a:r>
            <a:r>
              <a:rPr lang="en-GB" sz="2000" dirty="0"/>
              <a:t> </a:t>
            </a:r>
            <a:r>
              <a:rPr lang="en-GB" sz="2000" dirty="0" err="1"/>
              <a:t>dobivena</a:t>
            </a:r>
            <a:r>
              <a:rPr lang="en-GB" sz="2000" dirty="0"/>
              <a:t> od </a:t>
            </a:r>
            <a:r>
              <a:rPr lang="en-GB" sz="2000" dirty="0" err="1"/>
              <a:t>sunca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4.</a:t>
            </a:r>
            <a:r>
              <a:rPr lang="hr-HR" sz="2000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Obnovljivi</a:t>
            </a:r>
            <a:r>
              <a:rPr lang="en-GB" sz="2000" dirty="0"/>
              <a:t> </a:t>
            </a:r>
            <a:r>
              <a:rPr lang="en-GB" sz="2000" dirty="0" err="1"/>
              <a:t>izvor</a:t>
            </a:r>
            <a:r>
              <a:rPr lang="en-GB" sz="2000" dirty="0"/>
              <a:t> </a:t>
            </a:r>
            <a:r>
              <a:rPr lang="en-GB" sz="2000" dirty="0" err="1"/>
              <a:t>energije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organskih</a:t>
            </a:r>
            <a:r>
              <a:rPr lang="en-GB" sz="2000" dirty="0"/>
              <a:t> </a:t>
            </a:r>
            <a:r>
              <a:rPr lang="en-GB" sz="2000" dirty="0" err="1"/>
              <a:t>materijala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5.</a:t>
            </a:r>
            <a:r>
              <a:rPr lang="hr-HR" sz="2000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Materijal</a:t>
            </a:r>
            <a:r>
              <a:rPr lang="en-GB" sz="2000" dirty="0"/>
              <a:t> koji </a:t>
            </a:r>
            <a:r>
              <a:rPr lang="en-GB" sz="2000" dirty="0" err="1"/>
              <a:t>sprječava</a:t>
            </a:r>
            <a:r>
              <a:rPr lang="en-GB" sz="2000" dirty="0"/>
              <a:t> </a:t>
            </a:r>
            <a:r>
              <a:rPr lang="en-GB" sz="2000" dirty="0" err="1"/>
              <a:t>gubitak</a:t>
            </a:r>
            <a:r>
              <a:rPr lang="en-GB" sz="2000" dirty="0"/>
              <a:t> topline u </a:t>
            </a:r>
            <a:r>
              <a:rPr lang="en-GB" sz="2000" dirty="0" err="1"/>
              <a:t>zgradama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chemeClr val="accent6"/>
                </a:solidFill>
              </a:rPr>
              <a:t>7.</a:t>
            </a:r>
            <a:r>
              <a:rPr lang="hr-HR" sz="2000" dirty="0">
                <a:solidFill>
                  <a:schemeClr val="accent6"/>
                </a:solidFill>
              </a:rPr>
              <a:t> </a:t>
            </a:r>
            <a:r>
              <a:rPr lang="en-GB" sz="2000" dirty="0" err="1"/>
              <a:t>Faktor</a:t>
            </a:r>
            <a:r>
              <a:rPr lang="en-GB" sz="2000" dirty="0"/>
              <a:t> koji </a:t>
            </a:r>
            <a:r>
              <a:rPr lang="en-GB" sz="2000" dirty="0" err="1"/>
              <a:t>utječe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projektiranje</a:t>
            </a:r>
            <a:r>
              <a:rPr lang="en-GB" sz="2000" dirty="0"/>
              <a:t> </a:t>
            </a:r>
            <a:r>
              <a:rPr lang="en-GB" sz="2000" dirty="0" err="1"/>
              <a:t>nZEB</a:t>
            </a:r>
            <a:r>
              <a:rPr lang="en-GB" sz="2000" dirty="0"/>
              <a:t> </a:t>
            </a:r>
            <a:r>
              <a:rPr lang="en-GB" sz="2000" dirty="0" err="1"/>
              <a:t>zgrada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551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8BAF6E91-91C3-42E4-2A19-B52091E0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9" y="0"/>
            <a:ext cx="8485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34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Što su zgrade gotovo nulte energije (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)?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troše minimalnu količinu energije za grijanje, hlađenje, ventilaciju i druge potrebe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gotovo sav potrebni energijski udio dobiva se iz obnovljivih izvora energije</a:t>
            </a:r>
          </a:p>
        </p:txBody>
      </p:sp>
      <p:pic>
        <p:nvPicPr>
          <p:cNvPr id="4" name="Grafika 3" descr="Pencil with solid fill">
            <a:extLst>
              <a:ext uri="{FF2B5EF4-FFF2-40B4-BE49-F238E27FC236}">
                <a16:creationId xmlns:a16="http://schemas.microsoft.com/office/drawing/2014/main" id="{B78C743E-386A-3C34-C678-E1D88C24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0CE3CBF-0686-A461-318B-4C746A3E7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26B07879-34A1-986F-DF41-0CF9F7AFF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Zašto zgrade gotovo nulte energije (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)?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4056A1E3-1B72-7A15-5DCC-BC2A4FFF0EE7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cilj je smanjenje potrošnje energije, emisije stakleničkih plinova i povećanje energetske neovisnosti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  <a:ea typeface="+mn-ea"/>
                <a:cs typeface="+mn-cs"/>
              </a:rPr>
              <a:t>nZEB standard je obavezan za sve nove javne zgrade od 2019. i za sve nove zgrade od 2021. godine</a:t>
            </a:r>
            <a:endParaRPr lang="hr-HR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0F489C47-15D3-D0DF-A53B-E4B4E70DB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BD9D3582-75F6-DDA0-D652-27163FEB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FE12D16-A03C-7DD8-6215-96554103B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Povijest razvoja 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zgrada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B890C48D-3FE6-C35C-B2E3-BEA9E4FACB3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Početak 1970-ih - kao odgovor na energetsku krizu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Njemačka 1980-ih - stvara se </a:t>
            </a:r>
            <a:r>
              <a:rPr lang="hr-HR" sz="3200" dirty="0" err="1">
                <a:latin typeface="+mn-lt"/>
                <a:ea typeface="+mn-ea"/>
                <a:cs typeface="+mn-cs"/>
              </a:rPr>
              <a:t>Passivhaus</a:t>
            </a:r>
            <a:r>
              <a:rPr lang="hr-HR" sz="3200" dirty="0">
                <a:latin typeface="+mn-lt"/>
                <a:ea typeface="+mn-ea"/>
                <a:cs typeface="+mn-cs"/>
              </a:rPr>
              <a:t> standard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EU 2010 – donosi se Direktiva o </a:t>
            </a:r>
            <a:r>
              <a:rPr lang="hr-HR" sz="3200" dirty="0" err="1">
                <a:latin typeface="+mn-lt"/>
                <a:ea typeface="+mn-ea"/>
                <a:cs typeface="+mn-cs"/>
              </a:rPr>
              <a:t>nZEB</a:t>
            </a:r>
            <a:r>
              <a:rPr lang="hr-HR" sz="3200" dirty="0">
                <a:latin typeface="+mn-lt"/>
                <a:ea typeface="+mn-ea"/>
                <a:cs typeface="+mn-cs"/>
              </a:rPr>
              <a:t> zgradama.</a:t>
            </a:r>
          </a:p>
        </p:txBody>
      </p:sp>
    </p:spTree>
    <p:extLst>
      <p:ext uri="{BB962C8B-B14F-4D97-AF65-F5344CB8AC3E}">
        <p14:creationId xmlns:p14="http://schemas.microsoft.com/office/powerpoint/2010/main" val="2134710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5EB9F6F-CE1A-A7F7-9B12-A0B47FC2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A307699-31E5-5DE6-E713-A279554D9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Razlika 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i pasivne kuće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09737783-4723-D1A1-6C49-D2DD7A11C57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b="1" dirty="0"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hr-HR" sz="3200" b="1" dirty="0" err="1">
                <a:latin typeface="+mn-lt"/>
                <a:ea typeface="+mn-ea"/>
                <a:cs typeface="+mn-cs"/>
              </a:rPr>
              <a:t>nZEB</a:t>
            </a:r>
            <a:endParaRPr lang="hr-HR" sz="3200" b="1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Fokus na obnovljivim izvorima energije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hr-HR" sz="3200" b="1" dirty="0">
                <a:latin typeface="+mn-lt"/>
                <a:ea typeface="+mn-ea"/>
                <a:cs typeface="+mn-cs"/>
              </a:rPr>
              <a:t>Pasivna kuća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Fokus na smanjenju gubitaka topline</a:t>
            </a:r>
          </a:p>
        </p:txBody>
      </p:sp>
      <p:pic>
        <p:nvPicPr>
          <p:cNvPr id="3" name="Grafika 2" descr="Pencil with solid fill">
            <a:extLst>
              <a:ext uri="{FF2B5EF4-FFF2-40B4-BE49-F238E27FC236}">
                <a16:creationId xmlns:a16="http://schemas.microsoft.com/office/drawing/2014/main" id="{555DCF5A-E06A-6B08-D594-28F9CA02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651" y="751636"/>
            <a:ext cx="497305" cy="4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9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559482F-BE8E-D8F3-F7D0-A15943AC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1345B9A-C40C-5EE2-5150-C0480E6A1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Razlika </a:t>
            </a:r>
            <a:r>
              <a:rPr lang="hr-HR" sz="4400" b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nZEB</a:t>
            </a:r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i pasivne kuće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7A19624-37B8-6C40-1F51-6E9FAF85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7" y="866271"/>
            <a:ext cx="12240000" cy="5475790"/>
          </a:xfrm>
          <a:prstGeom prst="rect">
            <a:avLst/>
          </a:prstGeom>
        </p:spPr>
      </p:pic>
      <p:sp>
        <p:nvSpPr>
          <p:cNvPr id="8" name="Google Shape;138;g1a6be771c57_0_0">
            <a:extLst>
              <a:ext uri="{FF2B5EF4-FFF2-40B4-BE49-F238E27FC236}">
                <a16:creationId xmlns:a16="http://schemas.microsoft.com/office/drawing/2014/main" id="{18304E09-F4CA-B6F9-9359-CC027F341D86}"/>
              </a:ext>
            </a:extLst>
          </p:cNvPr>
          <p:cNvSpPr txBox="1">
            <a:spLocks/>
          </p:cNvSpPr>
          <p:nvPr/>
        </p:nvSpPr>
        <p:spPr>
          <a:xfrm>
            <a:off x="1364231" y="5422717"/>
            <a:ext cx="10236150" cy="6851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hr-HR" sz="2400" dirty="0">
                <a:latin typeface="+mn-lt"/>
                <a:ea typeface="+mn-ea"/>
                <a:cs typeface="+mn-cs"/>
              </a:rPr>
              <a:t>Tradicionalna kuća	        Pasivna kuća			       </a:t>
            </a:r>
            <a:r>
              <a:rPr lang="hr-HR" sz="2400" dirty="0" err="1">
                <a:latin typeface="+mn-lt"/>
                <a:ea typeface="+mn-ea"/>
                <a:cs typeface="+mn-cs"/>
              </a:rPr>
              <a:t>nZEB</a:t>
            </a:r>
            <a:endParaRPr lang="hr-HR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27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8093F77-1EE8-EED9-4952-958B422C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C91ECC80-BC38-7357-2886-068810DAF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Uredbe i zakoni</a:t>
            </a:r>
            <a:br>
              <a:rPr lang="hr-HR" sz="44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7C0021FA-AB65-88A7-24A7-6EF7C942060F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Direktiva 2010/31/EU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Zakon o gradnji u Hrvatskoj (od 2021.)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hr-HR" sz="3200" dirty="0"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  <a:ea typeface="+mn-ea"/>
                <a:cs typeface="+mn-cs"/>
              </a:rPr>
              <a:t>Tehnički propis o racionalnoj uporabi energije.</a:t>
            </a:r>
          </a:p>
        </p:txBody>
      </p:sp>
    </p:spTree>
    <p:extLst>
      <p:ext uri="{BB962C8B-B14F-4D97-AF65-F5344CB8AC3E}">
        <p14:creationId xmlns:p14="http://schemas.microsoft.com/office/powerpoint/2010/main" val="4060757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1891</Words>
  <Application>Microsoft Office PowerPoint</Application>
  <PresentationFormat>Široki zaslon</PresentationFormat>
  <Paragraphs>254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Verdana</vt:lpstr>
      <vt:lpstr>Office Theme</vt:lpstr>
      <vt:lpstr>Custom Design</vt:lpstr>
      <vt:lpstr>PowerPoint prezentacija</vt:lpstr>
      <vt:lpstr>PowerPoint prezentacija</vt:lpstr>
      <vt:lpstr>PowerPoint prezentacija</vt:lpstr>
      <vt:lpstr>Što su zgrade gotovo nulte energije (nZEB)?  </vt:lpstr>
      <vt:lpstr>Zašto zgrade gotovo nulte energije (nZEB)?  </vt:lpstr>
      <vt:lpstr>Povijest razvoja nZEB zgrada  </vt:lpstr>
      <vt:lpstr>Razlika nZEB i pasivne kuće  </vt:lpstr>
      <vt:lpstr>Razlika nZEB i pasivne kuće  </vt:lpstr>
      <vt:lpstr>Uredbe i zakoni  </vt:lpstr>
      <vt:lpstr>Uredbe i zakoni  </vt:lpstr>
      <vt:lpstr>Projektantske smjernice  </vt:lpstr>
      <vt:lpstr>Projektantske smjernice  </vt:lpstr>
      <vt:lpstr>Projektantske smjernice  </vt:lpstr>
      <vt:lpstr>Projektantske smjernice  </vt:lpstr>
      <vt:lpstr>Primjeri - kontinentalna Hrvatska   </vt:lpstr>
      <vt:lpstr>Primjeri - kontinentalna Hrvatska   </vt:lpstr>
      <vt:lpstr>Primjeri - kontinentalna Hrvatska   </vt:lpstr>
      <vt:lpstr>Primjeri - primorska Hrvatska   </vt:lpstr>
      <vt:lpstr>Primjeri - primorska Hrvatska   </vt:lpstr>
      <vt:lpstr>Primjeri - primorska Hrvatska   </vt:lpstr>
      <vt:lpstr>Pojmovnik  </vt:lpstr>
      <vt:lpstr>Pojmovnik  </vt:lpstr>
      <vt:lpstr>Pitanja za ponavljanje  </vt:lpstr>
      <vt:lpstr>Domaća zadaća  </vt:lpstr>
      <vt:lpstr>Domaća zadaća  </vt:lpstr>
      <vt:lpstr>Domaća zadaća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Marko Štuhec</cp:lastModifiedBy>
  <cp:revision>14</cp:revision>
  <dcterms:created xsi:type="dcterms:W3CDTF">2023-02-25T16:37:35Z</dcterms:created>
  <dcterms:modified xsi:type="dcterms:W3CDTF">2024-12-22T15:33:35Z</dcterms:modified>
</cp:coreProperties>
</file>