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34"/>
  </p:notesMasterIdLst>
  <p:sldIdLst>
    <p:sldId id="2387" r:id="rId3"/>
    <p:sldId id="256" r:id="rId4"/>
    <p:sldId id="399" r:id="rId5"/>
    <p:sldId id="2390" r:id="rId6"/>
    <p:sldId id="2391" r:id="rId7"/>
    <p:sldId id="2392" r:id="rId8"/>
    <p:sldId id="2393" r:id="rId9"/>
    <p:sldId id="2394" r:id="rId10"/>
    <p:sldId id="2395" r:id="rId11"/>
    <p:sldId id="2396" r:id="rId12"/>
    <p:sldId id="2397" r:id="rId13"/>
    <p:sldId id="2398" r:id="rId14"/>
    <p:sldId id="2399" r:id="rId15"/>
    <p:sldId id="2400" r:id="rId16"/>
    <p:sldId id="2401" r:id="rId17"/>
    <p:sldId id="2402" r:id="rId18"/>
    <p:sldId id="2403" r:id="rId19"/>
    <p:sldId id="2404" r:id="rId20"/>
    <p:sldId id="2405" r:id="rId21"/>
    <p:sldId id="2406" r:id="rId22"/>
    <p:sldId id="2407" r:id="rId23"/>
    <p:sldId id="2408" r:id="rId24"/>
    <p:sldId id="2409" r:id="rId25"/>
    <p:sldId id="2410" r:id="rId26"/>
    <p:sldId id="2411" r:id="rId27"/>
    <p:sldId id="2412" r:id="rId28"/>
    <p:sldId id="2413" r:id="rId29"/>
    <p:sldId id="2414" r:id="rId30"/>
    <p:sldId id="2415" r:id="rId31"/>
    <p:sldId id="2416" r:id="rId32"/>
    <p:sldId id="2417" r:id="rId33"/>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206" autoAdjust="0"/>
  </p:normalViewPr>
  <p:slideViewPr>
    <p:cSldViewPr snapToGrid="0">
      <p:cViewPr varScale="1">
        <p:scale>
          <a:sx n="77" d="100"/>
          <a:sy n="77" d="100"/>
        </p:scale>
        <p:origin x="806" y="7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6DD52B-3082-4A98-A959-D5015E5D9D69}" type="datetimeFigureOut">
              <a:rPr lang="en-GB" smtClean="0"/>
              <a:t>22/12/2024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960F34-01B3-4EBD-A9B5-FC2D97E61B57}" type="slidenum">
              <a:rPr lang="en-GB" smtClean="0"/>
              <a:t>‹#›</a:t>
            </a:fld>
            <a:endParaRPr lang="en-GB"/>
          </a:p>
        </p:txBody>
      </p:sp>
    </p:spTree>
    <p:extLst>
      <p:ext uri="{BB962C8B-B14F-4D97-AF65-F5344CB8AC3E}">
        <p14:creationId xmlns:p14="http://schemas.microsoft.com/office/powerpoint/2010/main" val="2876433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1a6be771c57_0_0:notes"/>
          <p:cNvSpPr>
            <a:spLocks noGrp="1" noRot="1" noChangeAspect="1"/>
          </p:cNvSpPr>
          <p:nvPr>
            <p:ph type="sldImg" idx="2"/>
          </p:nvPr>
        </p:nvSpPr>
        <p:spPr>
          <a:xfrm>
            <a:off x="822325" y="1177925"/>
            <a:ext cx="5656263" cy="31813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1a6be771c57_0_0:notes"/>
          <p:cNvSpPr txBox="1">
            <a:spLocks noGrp="1"/>
          </p:cNvSpPr>
          <p:nvPr>
            <p:ph type="body" idx="1"/>
          </p:nvPr>
        </p:nvSpPr>
        <p:spPr>
          <a:xfrm>
            <a:off x="730040" y="4536352"/>
            <a:ext cx="5840319" cy="3711716"/>
          </a:xfrm>
          <a:prstGeom prst="rect">
            <a:avLst/>
          </a:prstGeom>
        </p:spPr>
        <p:txBody>
          <a:bodyPr spcFirstLastPara="1" wrap="square" lIns="95475" tIns="47725" rIns="95475" bIns="47725" anchor="t" anchorCtr="0">
            <a:noAutofit/>
          </a:bodyPr>
          <a:lstStyle/>
          <a:p>
            <a:endParaRPr/>
          </a:p>
        </p:txBody>
      </p:sp>
      <p:sp>
        <p:nvSpPr>
          <p:cNvPr id="136" name="Google Shape;136;g1a6be771c57_0_0:notes"/>
          <p:cNvSpPr txBox="1">
            <a:spLocks noGrp="1"/>
          </p:cNvSpPr>
          <p:nvPr>
            <p:ph type="sldNum" idx="12"/>
          </p:nvPr>
        </p:nvSpPr>
        <p:spPr>
          <a:xfrm>
            <a:off x="4135203" y="8953241"/>
            <a:ext cx="3163506" cy="472856"/>
          </a:xfrm>
          <a:prstGeom prst="rect">
            <a:avLst/>
          </a:prstGeom>
        </p:spPr>
        <p:txBody>
          <a:bodyPr spcFirstLastPara="1" wrap="square" lIns="95475" tIns="47725" rIns="95475" bIns="47725" anchor="b" anchorCtr="0">
            <a:noAutofit/>
          </a:bodyPr>
          <a:lstStyle/>
          <a:p>
            <a:pPr>
              <a:buClr>
                <a:srgbClr val="000000"/>
              </a:buClr>
              <a:buSzPts val="1200"/>
            </a:pPr>
            <a:fld id="{00000000-1234-1234-1234-123412341234}" type="slidenum">
              <a:rPr lang="en-US"/>
              <a:pPr>
                <a:buClr>
                  <a:srgbClr val="000000"/>
                </a:buClr>
                <a:buSzPts val="1200"/>
              </a:pPr>
              <a:t>3</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AC448-1E31-A090-AE05-4F95A756A9F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B02DF5A-5EA9-D64A-90C5-EEF9B8FD2A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6F18D8A-9D22-0A20-456C-41E4AFFBBD51}"/>
              </a:ext>
            </a:extLst>
          </p:cNvPr>
          <p:cNvSpPr>
            <a:spLocks noGrp="1"/>
          </p:cNvSpPr>
          <p:nvPr>
            <p:ph type="dt" sz="half" idx="10"/>
          </p:nvPr>
        </p:nvSpPr>
        <p:spPr/>
        <p:txBody>
          <a:bodyPr/>
          <a:lstStyle/>
          <a:p>
            <a:fld id="{2064AE05-C6E1-4FB5-BE19-F5913E262AEA}" type="datetimeFigureOut">
              <a:rPr lang="en-GB" smtClean="0"/>
              <a:t>22/12/2024</a:t>
            </a:fld>
            <a:endParaRPr lang="en-GB"/>
          </a:p>
        </p:txBody>
      </p:sp>
      <p:sp>
        <p:nvSpPr>
          <p:cNvPr id="5" name="Footer Placeholder 4">
            <a:extLst>
              <a:ext uri="{FF2B5EF4-FFF2-40B4-BE49-F238E27FC236}">
                <a16:creationId xmlns:a16="http://schemas.microsoft.com/office/drawing/2014/main" id="{BC747551-FDB6-1997-BC51-89FA0F3229F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C0641C3-61A8-0197-C439-71B275759BEF}"/>
              </a:ext>
            </a:extLst>
          </p:cNvPr>
          <p:cNvSpPr>
            <a:spLocks noGrp="1"/>
          </p:cNvSpPr>
          <p:nvPr>
            <p:ph type="sldNum" sz="quarter" idx="12"/>
          </p:nvPr>
        </p:nvSpPr>
        <p:spPr/>
        <p:txBody>
          <a:bodyPr/>
          <a:lstStyle/>
          <a:p>
            <a:fld id="{89DE4CFA-2AB0-4248-9718-0A33BD98E5E5}" type="slidenum">
              <a:rPr lang="en-GB" smtClean="0"/>
              <a:t>‹#›</a:t>
            </a:fld>
            <a:endParaRPr lang="en-GB"/>
          </a:p>
        </p:txBody>
      </p:sp>
    </p:spTree>
    <p:extLst>
      <p:ext uri="{BB962C8B-B14F-4D97-AF65-F5344CB8AC3E}">
        <p14:creationId xmlns:p14="http://schemas.microsoft.com/office/powerpoint/2010/main" val="1647723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F18B6-A140-84B2-D996-BB3216B4EDF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A9F0586-0921-57A2-3A55-47FFD62C71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4DA73FA-81B7-CC8C-8979-5F661714E799}"/>
              </a:ext>
            </a:extLst>
          </p:cNvPr>
          <p:cNvSpPr>
            <a:spLocks noGrp="1"/>
          </p:cNvSpPr>
          <p:nvPr>
            <p:ph type="dt" sz="half" idx="10"/>
          </p:nvPr>
        </p:nvSpPr>
        <p:spPr/>
        <p:txBody>
          <a:bodyPr/>
          <a:lstStyle/>
          <a:p>
            <a:fld id="{2064AE05-C6E1-4FB5-BE19-F5913E262AEA}" type="datetimeFigureOut">
              <a:rPr lang="en-GB" smtClean="0"/>
              <a:t>22/12/2024</a:t>
            </a:fld>
            <a:endParaRPr lang="en-GB"/>
          </a:p>
        </p:txBody>
      </p:sp>
      <p:sp>
        <p:nvSpPr>
          <p:cNvPr id="5" name="Footer Placeholder 4">
            <a:extLst>
              <a:ext uri="{FF2B5EF4-FFF2-40B4-BE49-F238E27FC236}">
                <a16:creationId xmlns:a16="http://schemas.microsoft.com/office/drawing/2014/main" id="{5A0D620A-3B8D-6125-F5AE-2C6B9F5C33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2350104-716F-D98D-941F-85A2194926B7}"/>
              </a:ext>
            </a:extLst>
          </p:cNvPr>
          <p:cNvSpPr>
            <a:spLocks noGrp="1"/>
          </p:cNvSpPr>
          <p:nvPr>
            <p:ph type="sldNum" sz="quarter" idx="12"/>
          </p:nvPr>
        </p:nvSpPr>
        <p:spPr/>
        <p:txBody>
          <a:bodyPr/>
          <a:lstStyle/>
          <a:p>
            <a:fld id="{89DE4CFA-2AB0-4248-9718-0A33BD98E5E5}" type="slidenum">
              <a:rPr lang="en-GB" smtClean="0"/>
              <a:t>‹#›</a:t>
            </a:fld>
            <a:endParaRPr lang="en-GB"/>
          </a:p>
        </p:txBody>
      </p:sp>
    </p:spTree>
    <p:extLst>
      <p:ext uri="{BB962C8B-B14F-4D97-AF65-F5344CB8AC3E}">
        <p14:creationId xmlns:p14="http://schemas.microsoft.com/office/powerpoint/2010/main" val="3417455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171F2F8-F06A-E911-7BFC-03740A790A4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FAE85D7-067B-A74D-CA2E-183E574DC08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7129790-75DC-5F2B-7791-61EA2D788789}"/>
              </a:ext>
            </a:extLst>
          </p:cNvPr>
          <p:cNvSpPr>
            <a:spLocks noGrp="1"/>
          </p:cNvSpPr>
          <p:nvPr>
            <p:ph type="dt" sz="half" idx="10"/>
          </p:nvPr>
        </p:nvSpPr>
        <p:spPr/>
        <p:txBody>
          <a:bodyPr/>
          <a:lstStyle/>
          <a:p>
            <a:fld id="{2064AE05-C6E1-4FB5-BE19-F5913E262AEA}" type="datetimeFigureOut">
              <a:rPr lang="en-GB" smtClean="0"/>
              <a:t>22/12/2024</a:t>
            </a:fld>
            <a:endParaRPr lang="en-GB"/>
          </a:p>
        </p:txBody>
      </p:sp>
      <p:sp>
        <p:nvSpPr>
          <p:cNvPr id="5" name="Footer Placeholder 4">
            <a:extLst>
              <a:ext uri="{FF2B5EF4-FFF2-40B4-BE49-F238E27FC236}">
                <a16:creationId xmlns:a16="http://schemas.microsoft.com/office/drawing/2014/main" id="{273FCE5F-78F2-09B3-AB26-987C78E7A5E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FEE1F4B-9D7C-CAB7-7CB0-DE06EA3ED561}"/>
              </a:ext>
            </a:extLst>
          </p:cNvPr>
          <p:cNvSpPr>
            <a:spLocks noGrp="1"/>
          </p:cNvSpPr>
          <p:nvPr>
            <p:ph type="sldNum" sz="quarter" idx="12"/>
          </p:nvPr>
        </p:nvSpPr>
        <p:spPr/>
        <p:txBody>
          <a:bodyPr/>
          <a:lstStyle/>
          <a:p>
            <a:fld id="{89DE4CFA-2AB0-4248-9718-0A33BD98E5E5}" type="slidenum">
              <a:rPr lang="en-GB" smtClean="0"/>
              <a:t>‹#›</a:t>
            </a:fld>
            <a:endParaRPr lang="en-GB"/>
          </a:p>
        </p:txBody>
      </p:sp>
    </p:spTree>
    <p:extLst>
      <p:ext uri="{BB962C8B-B14F-4D97-AF65-F5344CB8AC3E}">
        <p14:creationId xmlns:p14="http://schemas.microsoft.com/office/powerpoint/2010/main" val="34924394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GC Title and Content 1">
  <p:cSld name="BGC Title and Content 1">
    <p:bg>
      <p:bgPr>
        <a:blipFill dpi="0" rotWithShape="1">
          <a:blip r:embed="rId2">
            <a:alphaModFix amt="17000"/>
            <a:lum/>
            <a:extLst>
              <a:ext uri="{BEBA8EAE-BF5A-486C-A8C5-ECC9F3942E4B}">
                <a14:imgProps xmlns:a14="http://schemas.microsoft.com/office/drawing/2010/main">
                  <a14:imgLayer r:embed="rId3">
                    <a14:imgEffect>
                      <a14:colorTemperature colorTemp="4495"/>
                    </a14:imgEffect>
                    <a14:imgEffect>
                      <a14:saturation sat="0"/>
                    </a14:imgEffect>
                  </a14:imgLayer>
                </a14:imgProps>
              </a:ext>
            </a:extLst>
          </a:blip>
          <a:srcRect/>
          <a:stretch>
            <a:fillRect t="-39000" b="-39000"/>
          </a:stretch>
        </a:blipFill>
        <a:effectLst/>
      </p:bgPr>
    </p:bg>
    <p:spTree>
      <p:nvGrpSpPr>
        <p:cNvPr id="1" name="Shape 33"/>
        <p:cNvGrpSpPr/>
        <p:nvPr/>
      </p:nvGrpSpPr>
      <p:grpSpPr>
        <a:xfrm>
          <a:off x="0" y="0"/>
          <a:ext cx="0" cy="0"/>
          <a:chOff x="0" y="0"/>
          <a:chExt cx="0" cy="0"/>
        </a:xfrm>
      </p:grpSpPr>
      <p:sp>
        <p:nvSpPr>
          <p:cNvPr id="34" name="Google Shape;34;g1fb2f093e2f_0_46"/>
          <p:cNvSpPr txBox="1">
            <a:spLocks noGrp="1"/>
          </p:cNvSpPr>
          <p:nvPr>
            <p:ph type="title"/>
          </p:nvPr>
        </p:nvSpPr>
        <p:spPr>
          <a:xfrm>
            <a:off x="1262632" y="609600"/>
            <a:ext cx="7430700" cy="1320900"/>
          </a:xfrm>
          <a:prstGeom prst="rect">
            <a:avLst/>
          </a:prstGeom>
          <a:noFill/>
          <a:ln>
            <a:noFill/>
          </a:ln>
        </p:spPr>
        <p:txBody>
          <a:bodyPr spcFirstLastPara="1" wrap="square" lIns="91425" tIns="45700" rIns="91425" bIns="45700" anchor="t" anchorCtr="0">
            <a:normAutofit/>
          </a:bodyPr>
          <a:lstStyle>
            <a:lvl1pPr lvl="0" algn="l" rtl="0">
              <a:lnSpc>
                <a:spcPct val="100000"/>
              </a:lnSpc>
              <a:spcBef>
                <a:spcPts val="0"/>
              </a:spcBef>
              <a:spcAft>
                <a:spcPts val="0"/>
              </a:spcAft>
              <a:buClr>
                <a:srgbClr val="011855"/>
              </a:buClr>
              <a:buSzPts val="3000"/>
              <a:buFont typeface="Arial"/>
              <a:buNone/>
              <a:defRPr sz="3000"/>
            </a:lvl1pPr>
            <a:lvl2pPr lvl="1" algn="l" rtl="0">
              <a:lnSpc>
                <a:spcPct val="100000"/>
              </a:lnSpc>
              <a:spcBef>
                <a:spcPts val="0"/>
              </a:spcBef>
              <a:spcAft>
                <a:spcPts val="0"/>
              </a:spcAft>
              <a:buSzPts val="3000"/>
              <a:buNone/>
              <a:defRPr sz="3000"/>
            </a:lvl2pPr>
            <a:lvl3pPr lvl="2" algn="l" rtl="0">
              <a:lnSpc>
                <a:spcPct val="100000"/>
              </a:lnSpc>
              <a:spcBef>
                <a:spcPts val="0"/>
              </a:spcBef>
              <a:spcAft>
                <a:spcPts val="0"/>
              </a:spcAft>
              <a:buSzPts val="3000"/>
              <a:buNone/>
              <a:defRPr sz="3000"/>
            </a:lvl3pPr>
            <a:lvl4pPr lvl="3" algn="l" rtl="0">
              <a:lnSpc>
                <a:spcPct val="100000"/>
              </a:lnSpc>
              <a:spcBef>
                <a:spcPts val="0"/>
              </a:spcBef>
              <a:spcAft>
                <a:spcPts val="0"/>
              </a:spcAft>
              <a:buSzPts val="3000"/>
              <a:buNone/>
              <a:defRPr sz="3000"/>
            </a:lvl4pPr>
            <a:lvl5pPr lvl="4" algn="l" rtl="0">
              <a:lnSpc>
                <a:spcPct val="100000"/>
              </a:lnSpc>
              <a:spcBef>
                <a:spcPts val="0"/>
              </a:spcBef>
              <a:spcAft>
                <a:spcPts val="0"/>
              </a:spcAft>
              <a:buSzPts val="3000"/>
              <a:buNone/>
              <a:defRPr sz="3000"/>
            </a:lvl5pPr>
            <a:lvl6pPr lvl="5" algn="l" rtl="0">
              <a:lnSpc>
                <a:spcPct val="100000"/>
              </a:lnSpc>
              <a:spcBef>
                <a:spcPts val="0"/>
              </a:spcBef>
              <a:spcAft>
                <a:spcPts val="0"/>
              </a:spcAft>
              <a:buSzPts val="3000"/>
              <a:buNone/>
              <a:defRPr sz="3000"/>
            </a:lvl6pPr>
            <a:lvl7pPr lvl="6" algn="l" rtl="0">
              <a:lnSpc>
                <a:spcPct val="100000"/>
              </a:lnSpc>
              <a:spcBef>
                <a:spcPts val="0"/>
              </a:spcBef>
              <a:spcAft>
                <a:spcPts val="0"/>
              </a:spcAft>
              <a:buSzPts val="3000"/>
              <a:buNone/>
              <a:defRPr sz="3000"/>
            </a:lvl7pPr>
            <a:lvl8pPr lvl="7" algn="l" rtl="0">
              <a:lnSpc>
                <a:spcPct val="100000"/>
              </a:lnSpc>
              <a:spcBef>
                <a:spcPts val="0"/>
              </a:spcBef>
              <a:spcAft>
                <a:spcPts val="0"/>
              </a:spcAft>
              <a:buSzPts val="3000"/>
              <a:buNone/>
              <a:defRPr sz="3000"/>
            </a:lvl8pPr>
            <a:lvl9pPr lvl="8" algn="l" rtl="0">
              <a:lnSpc>
                <a:spcPct val="100000"/>
              </a:lnSpc>
              <a:spcBef>
                <a:spcPts val="0"/>
              </a:spcBef>
              <a:spcAft>
                <a:spcPts val="0"/>
              </a:spcAft>
              <a:buSzPts val="3000"/>
              <a:buNone/>
              <a:defRPr sz="3000"/>
            </a:lvl9pPr>
          </a:lstStyle>
          <a:p>
            <a:endParaRPr/>
          </a:p>
        </p:txBody>
      </p:sp>
      <p:sp>
        <p:nvSpPr>
          <p:cNvPr id="35" name="Google Shape;35;g1fb2f093e2f_0_46"/>
          <p:cNvSpPr txBox="1">
            <a:spLocks noGrp="1"/>
          </p:cNvSpPr>
          <p:nvPr>
            <p:ph type="body" idx="1"/>
          </p:nvPr>
        </p:nvSpPr>
        <p:spPr>
          <a:xfrm>
            <a:off x="2078182" y="1930494"/>
            <a:ext cx="8944500" cy="3880800"/>
          </a:xfrm>
          <a:prstGeom prst="rect">
            <a:avLst/>
          </a:prstGeom>
          <a:noFill/>
          <a:ln>
            <a:noFill/>
          </a:ln>
        </p:spPr>
        <p:txBody>
          <a:bodyPr spcFirstLastPara="1" wrap="square" lIns="91425" tIns="45700" rIns="91425" bIns="45700" anchor="t" anchorCtr="0">
            <a:normAutofit/>
          </a:bodyPr>
          <a:lstStyle>
            <a:lvl1pPr marL="457200" lvl="0" indent="-330200" algn="l" rtl="0">
              <a:lnSpc>
                <a:spcPct val="100000"/>
              </a:lnSpc>
              <a:spcBef>
                <a:spcPts val="1000"/>
              </a:spcBef>
              <a:spcAft>
                <a:spcPts val="0"/>
              </a:spcAft>
              <a:buClr>
                <a:srgbClr val="34B781"/>
              </a:buClr>
              <a:buSzPts val="1600"/>
              <a:buChar char="•"/>
              <a:defRPr sz="1600"/>
            </a:lvl1pPr>
            <a:lvl2pPr marL="914400" lvl="1" indent="-330200" algn="l" rtl="0">
              <a:lnSpc>
                <a:spcPct val="100000"/>
              </a:lnSpc>
              <a:spcBef>
                <a:spcPts val="1000"/>
              </a:spcBef>
              <a:spcAft>
                <a:spcPts val="0"/>
              </a:spcAft>
              <a:buClr>
                <a:srgbClr val="34B781"/>
              </a:buClr>
              <a:buSzPts val="1600"/>
              <a:buChar char="•"/>
              <a:defRPr sz="1600"/>
            </a:lvl2pPr>
            <a:lvl3pPr marL="1371600" lvl="2" indent="-330200" algn="l" rtl="0">
              <a:lnSpc>
                <a:spcPct val="100000"/>
              </a:lnSpc>
              <a:spcBef>
                <a:spcPts val="1000"/>
              </a:spcBef>
              <a:spcAft>
                <a:spcPts val="0"/>
              </a:spcAft>
              <a:buClr>
                <a:srgbClr val="34B781"/>
              </a:buClr>
              <a:buSzPts val="1600"/>
              <a:buChar char="•"/>
              <a:defRPr sz="1600"/>
            </a:lvl3pPr>
            <a:lvl4pPr marL="1828800" lvl="3" indent="-330200" algn="l" rtl="0">
              <a:lnSpc>
                <a:spcPct val="100000"/>
              </a:lnSpc>
              <a:spcBef>
                <a:spcPts val="1000"/>
              </a:spcBef>
              <a:spcAft>
                <a:spcPts val="0"/>
              </a:spcAft>
              <a:buClr>
                <a:srgbClr val="34B781"/>
              </a:buClr>
              <a:buSzPts val="1600"/>
              <a:buChar char="•"/>
              <a:defRPr sz="1600"/>
            </a:lvl4pPr>
            <a:lvl5pPr marL="2286000" lvl="4" indent="-330200" algn="l" rtl="0">
              <a:lnSpc>
                <a:spcPct val="100000"/>
              </a:lnSpc>
              <a:spcBef>
                <a:spcPts val="1000"/>
              </a:spcBef>
              <a:spcAft>
                <a:spcPts val="0"/>
              </a:spcAft>
              <a:buClr>
                <a:srgbClr val="34B781"/>
              </a:buClr>
              <a:buSzPts val="1600"/>
              <a:buChar char="•"/>
              <a:defRPr sz="1600"/>
            </a:lvl5pPr>
            <a:lvl6pPr marL="2743200" lvl="5" indent="-330200" algn="l" rtl="0">
              <a:lnSpc>
                <a:spcPct val="100000"/>
              </a:lnSpc>
              <a:spcBef>
                <a:spcPts val="1000"/>
              </a:spcBef>
              <a:spcAft>
                <a:spcPts val="0"/>
              </a:spcAft>
              <a:buSzPts val="1600"/>
              <a:buFont typeface="Arial"/>
              <a:buChar char="►"/>
              <a:defRPr sz="1600">
                <a:latin typeface="Arial"/>
                <a:ea typeface="Arial"/>
                <a:cs typeface="Arial"/>
                <a:sym typeface="Arial"/>
              </a:defRPr>
            </a:lvl6pPr>
            <a:lvl7pPr marL="3200400" lvl="6" indent="-330200" algn="l" rtl="0">
              <a:lnSpc>
                <a:spcPct val="100000"/>
              </a:lnSpc>
              <a:spcBef>
                <a:spcPts val="1000"/>
              </a:spcBef>
              <a:spcAft>
                <a:spcPts val="0"/>
              </a:spcAft>
              <a:buSzPts val="1600"/>
              <a:buFont typeface="Arial"/>
              <a:buChar char="►"/>
              <a:defRPr sz="1600">
                <a:latin typeface="Arial"/>
                <a:ea typeface="Arial"/>
                <a:cs typeface="Arial"/>
                <a:sym typeface="Arial"/>
              </a:defRPr>
            </a:lvl7pPr>
            <a:lvl8pPr marL="3657600" lvl="7" indent="-330200" algn="l" rtl="0">
              <a:lnSpc>
                <a:spcPct val="100000"/>
              </a:lnSpc>
              <a:spcBef>
                <a:spcPts val="1000"/>
              </a:spcBef>
              <a:spcAft>
                <a:spcPts val="0"/>
              </a:spcAft>
              <a:buSzPts val="1600"/>
              <a:buFont typeface="Arial"/>
              <a:buChar char="►"/>
              <a:defRPr sz="1600">
                <a:latin typeface="Arial"/>
                <a:ea typeface="Arial"/>
                <a:cs typeface="Arial"/>
                <a:sym typeface="Arial"/>
              </a:defRPr>
            </a:lvl8pPr>
            <a:lvl9pPr marL="4114800" lvl="8" indent="-330200" algn="l" rtl="0">
              <a:lnSpc>
                <a:spcPct val="100000"/>
              </a:lnSpc>
              <a:spcBef>
                <a:spcPts val="1000"/>
              </a:spcBef>
              <a:spcAft>
                <a:spcPts val="0"/>
              </a:spcAft>
              <a:buSzPts val="1600"/>
              <a:buFont typeface="Arial"/>
              <a:buChar char="►"/>
              <a:defRPr sz="1600">
                <a:latin typeface="Arial"/>
                <a:ea typeface="Arial"/>
                <a:cs typeface="Arial"/>
                <a:sym typeface="Arial"/>
              </a:defRPr>
            </a:lvl9pPr>
          </a:lstStyle>
          <a:p>
            <a:endParaRPr/>
          </a:p>
        </p:txBody>
      </p:sp>
      <p:sp>
        <p:nvSpPr>
          <p:cNvPr id="36" name="Google Shape;36;g1fb2f093e2f_0_46"/>
          <p:cNvSpPr txBox="1">
            <a:spLocks noGrp="1"/>
          </p:cNvSpPr>
          <p:nvPr>
            <p:ph type="dt" idx="10"/>
          </p:nvPr>
        </p:nvSpPr>
        <p:spPr>
          <a:xfrm>
            <a:off x="1262623" y="6101803"/>
            <a:ext cx="6633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sz="900">
                <a:solidFill>
                  <a:schemeClr val="dk1"/>
                </a:solidFill>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7" name="Google Shape;37;g1fb2f093e2f_0_46"/>
          <p:cNvSpPr txBox="1">
            <a:spLocks noGrp="1"/>
          </p:cNvSpPr>
          <p:nvPr>
            <p:ph type="sldNum" idx="12"/>
          </p:nvPr>
        </p:nvSpPr>
        <p:spPr>
          <a:xfrm>
            <a:off x="11152130" y="6123061"/>
            <a:ext cx="7650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8" name="Google Shape;38;g1fb2f093e2f_0_46"/>
          <p:cNvSpPr txBox="1">
            <a:spLocks noGrp="1"/>
          </p:cNvSpPr>
          <p:nvPr>
            <p:ph type="ftr" idx="11"/>
          </p:nvPr>
        </p:nvSpPr>
        <p:spPr>
          <a:xfrm>
            <a:off x="2078182" y="6101803"/>
            <a:ext cx="8944500" cy="3864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sz="900">
                <a:solidFill>
                  <a:schemeClr val="dk1"/>
                </a:solidFill>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67743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403B1-81EC-3C94-2E5A-FF194246C8B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89006E8-BF1B-5213-37CE-BD4E96421A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DBCE6C1-C720-525C-1A2B-A370AF26D608}"/>
              </a:ext>
            </a:extLst>
          </p:cNvPr>
          <p:cNvSpPr>
            <a:spLocks noGrp="1"/>
          </p:cNvSpPr>
          <p:nvPr>
            <p:ph type="dt" sz="half" idx="10"/>
          </p:nvPr>
        </p:nvSpPr>
        <p:spPr/>
        <p:txBody>
          <a:bodyPr/>
          <a:lstStyle/>
          <a:p>
            <a:fld id="{751CE59C-8E4A-4C64-AB9B-95A503EF378C}" type="datetimeFigureOut">
              <a:rPr lang="en-US" smtClean="0"/>
              <a:t>12/22/2024</a:t>
            </a:fld>
            <a:endParaRPr lang="en-US"/>
          </a:p>
        </p:txBody>
      </p:sp>
      <p:sp>
        <p:nvSpPr>
          <p:cNvPr id="5" name="Footer Placeholder 4">
            <a:extLst>
              <a:ext uri="{FF2B5EF4-FFF2-40B4-BE49-F238E27FC236}">
                <a16:creationId xmlns:a16="http://schemas.microsoft.com/office/drawing/2014/main" id="{6FA27281-06AE-C66E-C9FF-C866C44F3B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A24DED-52FB-28D7-93E4-771EA96BED9C}"/>
              </a:ext>
            </a:extLst>
          </p:cNvPr>
          <p:cNvSpPr>
            <a:spLocks noGrp="1"/>
          </p:cNvSpPr>
          <p:nvPr>
            <p:ph type="sldNum" sz="quarter" idx="12"/>
          </p:nvPr>
        </p:nvSpPr>
        <p:spPr/>
        <p:txBody>
          <a:bodyPr/>
          <a:lstStyle/>
          <a:p>
            <a:fld id="{117B1678-4A21-44DA-9A5C-D7A95E1823A6}" type="slidenum">
              <a:rPr lang="en-US" smtClean="0"/>
              <a:t>‹#›</a:t>
            </a:fld>
            <a:endParaRPr lang="en-US"/>
          </a:p>
        </p:txBody>
      </p:sp>
    </p:spTree>
    <p:extLst>
      <p:ext uri="{BB962C8B-B14F-4D97-AF65-F5344CB8AC3E}">
        <p14:creationId xmlns:p14="http://schemas.microsoft.com/office/powerpoint/2010/main" val="10933071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69E38-2172-A4E0-9C7F-156E64EEB4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CFD976-2E61-02B6-5C69-0E9238D312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770561-F418-039A-B694-83A1304C9CCF}"/>
              </a:ext>
            </a:extLst>
          </p:cNvPr>
          <p:cNvSpPr>
            <a:spLocks noGrp="1"/>
          </p:cNvSpPr>
          <p:nvPr>
            <p:ph type="dt" sz="half" idx="10"/>
          </p:nvPr>
        </p:nvSpPr>
        <p:spPr/>
        <p:txBody>
          <a:bodyPr/>
          <a:lstStyle/>
          <a:p>
            <a:fld id="{751CE59C-8E4A-4C64-AB9B-95A503EF378C}" type="datetimeFigureOut">
              <a:rPr lang="en-US" smtClean="0"/>
              <a:t>12/22/2024</a:t>
            </a:fld>
            <a:endParaRPr lang="en-US"/>
          </a:p>
        </p:txBody>
      </p:sp>
      <p:sp>
        <p:nvSpPr>
          <p:cNvPr id="5" name="Footer Placeholder 4">
            <a:extLst>
              <a:ext uri="{FF2B5EF4-FFF2-40B4-BE49-F238E27FC236}">
                <a16:creationId xmlns:a16="http://schemas.microsoft.com/office/drawing/2014/main" id="{88E221BC-664D-03F8-A873-E3F77D9A69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1DF76F-A7E5-FC56-3D1A-1EBE9B4564B4}"/>
              </a:ext>
            </a:extLst>
          </p:cNvPr>
          <p:cNvSpPr>
            <a:spLocks noGrp="1"/>
          </p:cNvSpPr>
          <p:nvPr>
            <p:ph type="sldNum" sz="quarter" idx="12"/>
          </p:nvPr>
        </p:nvSpPr>
        <p:spPr/>
        <p:txBody>
          <a:bodyPr/>
          <a:lstStyle/>
          <a:p>
            <a:fld id="{117B1678-4A21-44DA-9A5C-D7A95E1823A6}" type="slidenum">
              <a:rPr lang="en-US" smtClean="0"/>
              <a:t>‹#›</a:t>
            </a:fld>
            <a:endParaRPr lang="en-US"/>
          </a:p>
        </p:txBody>
      </p:sp>
    </p:spTree>
    <p:extLst>
      <p:ext uri="{BB962C8B-B14F-4D97-AF65-F5344CB8AC3E}">
        <p14:creationId xmlns:p14="http://schemas.microsoft.com/office/powerpoint/2010/main" val="3325012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AF261-8FEB-4E18-CCE5-28881EF9B10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5CEB75D-75F0-7AB6-648D-8208EAEA07B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938E2E7-CFF3-B580-A4A5-36B5F68E5C72}"/>
              </a:ext>
            </a:extLst>
          </p:cNvPr>
          <p:cNvSpPr>
            <a:spLocks noGrp="1"/>
          </p:cNvSpPr>
          <p:nvPr>
            <p:ph type="dt" sz="half" idx="10"/>
          </p:nvPr>
        </p:nvSpPr>
        <p:spPr/>
        <p:txBody>
          <a:bodyPr/>
          <a:lstStyle/>
          <a:p>
            <a:fld id="{751CE59C-8E4A-4C64-AB9B-95A503EF378C}" type="datetimeFigureOut">
              <a:rPr lang="en-US" smtClean="0"/>
              <a:t>12/22/2024</a:t>
            </a:fld>
            <a:endParaRPr lang="en-US"/>
          </a:p>
        </p:txBody>
      </p:sp>
      <p:sp>
        <p:nvSpPr>
          <p:cNvPr id="5" name="Footer Placeholder 4">
            <a:extLst>
              <a:ext uri="{FF2B5EF4-FFF2-40B4-BE49-F238E27FC236}">
                <a16:creationId xmlns:a16="http://schemas.microsoft.com/office/drawing/2014/main" id="{A55FF16A-71D8-780E-B85F-D911A7B0A6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3A57D7-00C0-3628-7FEC-DB3704173003}"/>
              </a:ext>
            </a:extLst>
          </p:cNvPr>
          <p:cNvSpPr>
            <a:spLocks noGrp="1"/>
          </p:cNvSpPr>
          <p:nvPr>
            <p:ph type="sldNum" sz="quarter" idx="12"/>
          </p:nvPr>
        </p:nvSpPr>
        <p:spPr/>
        <p:txBody>
          <a:bodyPr/>
          <a:lstStyle/>
          <a:p>
            <a:fld id="{117B1678-4A21-44DA-9A5C-D7A95E1823A6}" type="slidenum">
              <a:rPr lang="en-US" smtClean="0"/>
              <a:t>‹#›</a:t>
            </a:fld>
            <a:endParaRPr lang="en-US"/>
          </a:p>
        </p:txBody>
      </p:sp>
    </p:spTree>
    <p:extLst>
      <p:ext uri="{BB962C8B-B14F-4D97-AF65-F5344CB8AC3E}">
        <p14:creationId xmlns:p14="http://schemas.microsoft.com/office/powerpoint/2010/main" val="10573637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E1D09-87F7-A757-22CA-CF8AA25250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9DEDD3-71C1-B76B-A44A-970650FCA84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C6EBB08-C093-7BF6-DEA7-47BEACD35E7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79E98DE-C2C7-823F-D7A3-D05F8D0C92E9}"/>
              </a:ext>
            </a:extLst>
          </p:cNvPr>
          <p:cNvSpPr>
            <a:spLocks noGrp="1"/>
          </p:cNvSpPr>
          <p:nvPr>
            <p:ph type="dt" sz="half" idx="10"/>
          </p:nvPr>
        </p:nvSpPr>
        <p:spPr/>
        <p:txBody>
          <a:bodyPr/>
          <a:lstStyle/>
          <a:p>
            <a:fld id="{751CE59C-8E4A-4C64-AB9B-95A503EF378C}" type="datetimeFigureOut">
              <a:rPr lang="en-US" smtClean="0"/>
              <a:t>12/22/2024</a:t>
            </a:fld>
            <a:endParaRPr lang="en-US"/>
          </a:p>
        </p:txBody>
      </p:sp>
      <p:sp>
        <p:nvSpPr>
          <p:cNvPr id="6" name="Footer Placeholder 5">
            <a:extLst>
              <a:ext uri="{FF2B5EF4-FFF2-40B4-BE49-F238E27FC236}">
                <a16:creationId xmlns:a16="http://schemas.microsoft.com/office/drawing/2014/main" id="{99C1090B-A8AA-91C4-0859-EE44AA7D6C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FEEBA9-1326-D73A-B62C-753AF3AAFD13}"/>
              </a:ext>
            </a:extLst>
          </p:cNvPr>
          <p:cNvSpPr>
            <a:spLocks noGrp="1"/>
          </p:cNvSpPr>
          <p:nvPr>
            <p:ph type="sldNum" sz="quarter" idx="12"/>
          </p:nvPr>
        </p:nvSpPr>
        <p:spPr/>
        <p:txBody>
          <a:bodyPr/>
          <a:lstStyle/>
          <a:p>
            <a:fld id="{117B1678-4A21-44DA-9A5C-D7A95E1823A6}" type="slidenum">
              <a:rPr lang="en-US" smtClean="0"/>
              <a:t>‹#›</a:t>
            </a:fld>
            <a:endParaRPr lang="en-US"/>
          </a:p>
        </p:txBody>
      </p:sp>
    </p:spTree>
    <p:extLst>
      <p:ext uri="{BB962C8B-B14F-4D97-AF65-F5344CB8AC3E}">
        <p14:creationId xmlns:p14="http://schemas.microsoft.com/office/powerpoint/2010/main" val="19815862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9FD21-853F-A820-005D-7EC86F9840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C748D8A-F073-AC11-C3BB-6787772355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340848-F547-9198-43B2-5AE48B34285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71A6C4C-50DE-E56B-F874-59467040F2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64F60AB-0477-C5FA-DBDB-75DF4EC5F8F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D0F2083-DEA6-FC54-ABB5-F8626EF56B45}"/>
              </a:ext>
            </a:extLst>
          </p:cNvPr>
          <p:cNvSpPr>
            <a:spLocks noGrp="1"/>
          </p:cNvSpPr>
          <p:nvPr>
            <p:ph type="dt" sz="half" idx="10"/>
          </p:nvPr>
        </p:nvSpPr>
        <p:spPr/>
        <p:txBody>
          <a:bodyPr/>
          <a:lstStyle/>
          <a:p>
            <a:fld id="{751CE59C-8E4A-4C64-AB9B-95A503EF378C}" type="datetimeFigureOut">
              <a:rPr lang="en-US" smtClean="0"/>
              <a:t>12/22/2024</a:t>
            </a:fld>
            <a:endParaRPr lang="en-US"/>
          </a:p>
        </p:txBody>
      </p:sp>
      <p:sp>
        <p:nvSpPr>
          <p:cNvPr id="8" name="Footer Placeholder 7">
            <a:extLst>
              <a:ext uri="{FF2B5EF4-FFF2-40B4-BE49-F238E27FC236}">
                <a16:creationId xmlns:a16="http://schemas.microsoft.com/office/drawing/2014/main" id="{85194FB0-5DA9-A273-0341-C03630B630B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F43549A-8818-41AB-E790-9871BDD2D1A9}"/>
              </a:ext>
            </a:extLst>
          </p:cNvPr>
          <p:cNvSpPr>
            <a:spLocks noGrp="1"/>
          </p:cNvSpPr>
          <p:nvPr>
            <p:ph type="sldNum" sz="quarter" idx="12"/>
          </p:nvPr>
        </p:nvSpPr>
        <p:spPr/>
        <p:txBody>
          <a:bodyPr/>
          <a:lstStyle/>
          <a:p>
            <a:fld id="{117B1678-4A21-44DA-9A5C-D7A95E1823A6}" type="slidenum">
              <a:rPr lang="en-US" smtClean="0"/>
              <a:t>‹#›</a:t>
            </a:fld>
            <a:endParaRPr lang="en-US"/>
          </a:p>
        </p:txBody>
      </p:sp>
    </p:spTree>
    <p:extLst>
      <p:ext uri="{BB962C8B-B14F-4D97-AF65-F5344CB8AC3E}">
        <p14:creationId xmlns:p14="http://schemas.microsoft.com/office/powerpoint/2010/main" val="41084414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24981-2F37-8696-8A98-D6E33EC1872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A8755B2-E6BC-6BFF-6176-2B6B481C209A}"/>
              </a:ext>
            </a:extLst>
          </p:cNvPr>
          <p:cNvSpPr>
            <a:spLocks noGrp="1"/>
          </p:cNvSpPr>
          <p:nvPr>
            <p:ph type="dt" sz="half" idx="10"/>
          </p:nvPr>
        </p:nvSpPr>
        <p:spPr/>
        <p:txBody>
          <a:bodyPr/>
          <a:lstStyle/>
          <a:p>
            <a:fld id="{751CE59C-8E4A-4C64-AB9B-95A503EF378C}" type="datetimeFigureOut">
              <a:rPr lang="en-US" smtClean="0"/>
              <a:t>12/22/2024</a:t>
            </a:fld>
            <a:endParaRPr lang="en-US"/>
          </a:p>
        </p:txBody>
      </p:sp>
      <p:sp>
        <p:nvSpPr>
          <p:cNvPr id="4" name="Footer Placeholder 3">
            <a:extLst>
              <a:ext uri="{FF2B5EF4-FFF2-40B4-BE49-F238E27FC236}">
                <a16:creationId xmlns:a16="http://schemas.microsoft.com/office/drawing/2014/main" id="{8DF32A40-6AAC-5EBB-74E1-4FAC05A73EB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96E63BD-0C2A-E418-94F2-DAB492BFAD04}"/>
              </a:ext>
            </a:extLst>
          </p:cNvPr>
          <p:cNvSpPr>
            <a:spLocks noGrp="1"/>
          </p:cNvSpPr>
          <p:nvPr>
            <p:ph type="sldNum" sz="quarter" idx="12"/>
          </p:nvPr>
        </p:nvSpPr>
        <p:spPr/>
        <p:txBody>
          <a:bodyPr/>
          <a:lstStyle/>
          <a:p>
            <a:fld id="{117B1678-4A21-44DA-9A5C-D7A95E1823A6}" type="slidenum">
              <a:rPr lang="en-US" smtClean="0"/>
              <a:t>‹#›</a:t>
            </a:fld>
            <a:endParaRPr lang="en-US"/>
          </a:p>
        </p:txBody>
      </p:sp>
    </p:spTree>
    <p:extLst>
      <p:ext uri="{BB962C8B-B14F-4D97-AF65-F5344CB8AC3E}">
        <p14:creationId xmlns:p14="http://schemas.microsoft.com/office/powerpoint/2010/main" val="2844377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F5ED32-0032-C852-3555-3A966192D12D}"/>
              </a:ext>
            </a:extLst>
          </p:cNvPr>
          <p:cNvSpPr>
            <a:spLocks noGrp="1"/>
          </p:cNvSpPr>
          <p:nvPr>
            <p:ph type="dt" sz="half" idx="10"/>
          </p:nvPr>
        </p:nvSpPr>
        <p:spPr/>
        <p:txBody>
          <a:bodyPr/>
          <a:lstStyle/>
          <a:p>
            <a:fld id="{751CE59C-8E4A-4C64-AB9B-95A503EF378C}" type="datetimeFigureOut">
              <a:rPr lang="en-US" smtClean="0"/>
              <a:t>12/22/2024</a:t>
            </a:fld>
            <a:endParaRPr lang="en-US"/>
          </a:p>
        </p:txBody>
      </p:sp>
      <p:sp>
        <p:nvSpPr>
          <p:cNvPr id="3" name="Footer Placeholder 2">
            <a:extLst>
              <a:ext uri="{FF2B5EF4-FFF2-40B4-BE49-F238E27FC236}">
                <a16:creationId xmlns:a16="http://schemas.microsoft.com/office/drawing/2014/main" id="{9B30A73B-AE6A-1C00-ED63-24883D115FE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43005E6-50DE-DBDF-7081-48BBF805936F}"/>
              </a:ext>
            </a:extLst>
          </p:cNvPr>
          <p:cNvSpPr>
            <a:spLocks noGrp="1"/>
          </p:cNvSpPr>
          <p:nvPr>
            <p:ph type="sldNum" sz="quarter" idx="12"/>
          </p:nvPr>
        </p:nvSpPr>
        <p:spPr/>
        <p:txBody>
          <a:bodyPr/>
          <a:lstStyle/>
          <a:p>
            <a:fld id="{117B1678-4A21-44DA-9A5C-D7A95E1823A6}" type="slidenum">
              <a:rPr lang="en-US" smtClean="0"/>
              <a:t>‹#›</a:t>
            </a:fld>
            <a:endParaRPr lang="en-US"/>
          </a:p>
        </p:txBody>
      </p:sp>
    </p:spTree>
    <p:extLst>
      <p:ext uri="{BB962C8B-B14F-4D97-AF65-F5344CB8AC3E}">
        <p14:creationId xmlns:p14="http://schemas.microsoft.com/office/powerpoint/2010/main" val="3253681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0E51B-20E6-BDF4-7DF3-861B7FCFC52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065C216-0D11-EBBF-7118-A3FEB11B19E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3365235-2A8F-B9C6-4F7E-5F4C3DA6962C}"/>
              </a:ext>
            </a:extLst>
          </p:cNvPr>
          <p:cNvSpPr>
            <a:spLocks noGrp="1"/>
          </p:cNvSpPr>
          <p:nvPr>
            <p:ph type="dt" sz="half" idx="10"/>
          </p:nvPr>
        </p:nvSpPr>
        <p:spPr/>
        <p:txBody>
          <a:bodyPr/>
          <a:lstStyle/>
          <a:p>
            <a:fld id="{2064AE05-C6E1-4FB5-BE19-F5913E262AEA}" type="datetimeFigureOut">
              <a:rPr lang="en-GB" smtClean="0"/>
              <a:t>22/12/2024</a:t>
            </a:fld>
            <a:endParaRPr lang="en-GB"/>
          </a:p>
        </p:txBody>
      </p:sp>
      <p:sp>
        <p:nvSpPr>
          <p:cNvPr id="5" name="Footer Placeholder 4">
            <a:extLst>
              <a:ext uri="{FF2B5EF4-FFF2-40B4-BE49-F238E27FC236}">
                <a16:creationId xmlns:a16="http://schemas.microsoft.com/office/drawing/2014/main" id="{61D547CD-5C31-E99B-4149-D791994BF9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400F156-98E3-5820-D5F4-3EC9F1E4F486}"/>
              </a:ext>
            </a:extLst>
          </p:cNvPr>
          <p:cNvSpPr>
            <a:spLocks noGrp="1"/>
          </p:cNvSpPr>
          <p:nvPr>
            <p:ph type="sldNum" sz="quarter" idx="12"/>
          </p:nvPr>
        </p:nvSpPr>
        <p:spPr/>
        <p:txBody>
          <a:bodyPr/>
          <a:lstStyle/>
          <a:p>
            <a:fld id="{89DE4CFA-2AB0-4248-9718-0A33BD98E5E5}" type="slidenum">
              <a:rPr lang="en-GB" smtClean="0"/>
              <a:t>‹#›</a:t>
            </a:fld>
            <a:endParaRPr lang="en-GB"/>
          </a:p>
        </p:txBody>
      </p:sp>
    </p:spTree>
    <p:extLst>
      <p:ext uri="{BB962C8B-B14F-4D97-AF65-F5344CB8AC3E}">
        <p14:creationId xmlns:p14="http://schemas.microsoft.com/office/powerpoint/2010/main" val="12239287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EEB93-5210-DDAA-E674-7473DE9327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DB77AFB-B90B-6B26-F3EF-7837ACC4B5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1FC6671-BDFA-5B60-71A6-6AC61F6DE2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34FBB4-BFE8-299A-1E12-193661086D78}"/>
              </a:ext>
            </a:extLst>
          </p:cNvPr>
          <p:cNvSpPr>
            <a:spLocks noGrp="1"/>
          </p:cNvSpPr>
          <p:nvPr>
            <p:ph type="dt" sz="half" idx="10"/>
          </p:nvPr>
        </p:nvSpPr>
        <p:spPr/>
        <p:txBody>
          <a:bodyPr/>
          <a:lstStyle/>
          <a:p>
            <a:fld id="{751CE59C-8E4A-4C64-AB9B-95A503EF378C}" type="datetimeFigureOut">
              <a:rPr lang="en-US" smtClean="0"/>
              <a:t>12/22/2024</a:t>
            </a:fld>
            <a:endParaRPr lang="en-US"/>
          </a:p>
        </p:txBody>
      </p:sp>
      <p:sp>
        <p:nvSpPr>
          <p:cNvPr id="6" name="Footer Placeholder 5">
            <a:extLst>
              <a:ext uri="{FF2B5EF4-FFF2-40B4-BE49-F238E27FC236}">
                <a16:creationId xmlns:a16="http://schemas.microsoft.com/office/drawing/2014/main" id="{427DF284-590C-9A85-547D-2AD7D7D946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84DE51-7304-44A1-FA67-94FED0A8F61C}"/>
              </a:ext>
            </a:extLst>
          </p:cNvPr>
          <p:cNvSpPr>
            <a:spLocks noGrp="1"/>
          </p:cNvSpPr>
          <p:nvPr>
            <p:ph type="sldNum" sz="quarter" idx="12"/>
          </p:nvPr>
        </p:nvSpPr>
        <p:spPr/>
        <p:txBody>
          <a:bodyPr/>
          <a:lstStyle/>
          <a:p>
            <a:fld id="{117B1678-4A21-44DA-9A5C-D7A95E1823A6}" type="slidenum">
              <a:rPr lang="en-US" smtClean="0"/>
              <a:t>‹#›</a:t>
            </a:fld>
            <a:endParaRPr lang="en-US"/>
          </a:p>
        </p:txBody>
      </p:sp>
    </p:spTree>
    <p:extLst>
      <p:ext uri="{BB962C8B-B14F-4D97-AF65-F5344CB8AC3E}">
        <p14:creationId xmlns:p14="http://schemas.microsoft.com/office/powerpoint/2010/main" val="33392311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93A14-E8CC-FA16-A376-CE71B49B29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36F518F-321A-8DA9-26E7-48E2C7162A9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BA4647C-6EC8-88AE-DA88-242D18C9B7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670743-A40A-E821-2682-9A706D20DB48}"/>
              </a:ext>
            </a:extLst>
          </p:cNvPr>
          <p:cNvSpPr>
            <a:spLocks noGrp="1"/>
          </p:cNvSpPr>
          <p:nvPr>
            <p:ph type="dt" sz="half" idx="10"/>
          </p:nvPr>
        </p:nvSpPr>
        <p:spPr/>
        <p:txBody>
          <a:bodyPr/>
          <a:lstStyle/>
          <a:p>
            <a:fld id="{751CE59C-8E4A-4C64-AB9B-95A503EF378C}" type="datetimeFigureOut">
              <a:rPr lang="en-US" smtClean="0"/>
              <a:t>12/22/2024</a:t>
            </a:fld>
            <a:endParaRPr lang="en-US"/>
          </a:p>
        </p:txBody>
      </p:sp>
      <p:sp>
        <p:nvSpPr>
          <p:cNvPr id="6" name="Footer Placeholder 5">
            <a:extLst>
              <a:ext uri="{FF2B5EF4-FFF2-40B4-BE49-F238E27FC236}">
                <a16:creationId xmlns:a16="http://schemas.microsoft.com/office/drawing/2014/main" id="{0CAC28D1-4A97-A59B-DD63-2D21B87552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35164A-C674-5A6B-18D2-626E880A8736}"/>
              </a:ext>
            </a:extLst>
          </p:cNvPr>
          <p:cNvSpPr>
            <a:spLocks noGrp="1"/>
          </p:cNvSpPr>
          <p:nvPr>
            <p:ph type="sldNum" sz="quarter" idx="12"/>
          </p:nvPr>
        </p:nvSpPr>
        <p:spPr/>
        <p:txBody>
          <a:bodyPr/>
          <a:lstStyle/>
          <a:p>
            <a:fld id="{117B1678-4A21-44DA-9A5C-D7A95E1823A6}" type="slidenum">
              <a:rPr lang="en-US" smtClean="0"/>
              <a:t>‹#›</a:t>
            </a:fld>
            <a:endParaRPr lang="en-US"/>
          </a:p>
        </p:txBody>
      </p:sp>
    </p:spTree>
    <p:extLst>
      <p:ext uri="{BB962C8B-B14F-4D97-AF65-F5344CB8AC3E}">
        <p14:creationId xmlns:p14="http://schemas.microsoft.com/office/powerpoint/2010/main" val="19374808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E3B5B-0461-DFA1-BD6A-AF7124AC85D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81CCB3-26DE-BDA7-6D13-965AEB20DE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8581B0-8A19-6B92-B9B3-2BEF870D1D91}"/>
              </a:ext>
            </a:extLst>
          </p:cNvPr>
          <p:cNvSpPr>
            <a:spLocks noGrp="1"/>
          </p:cNvSpPr>
          <p:nvPr>
            <p:ph type="dt" sz="half" idx="10"/>
          </p:nvPr>
        </p:nvSpPr>
        <p:spPr/>
        <p:txBody>
          <a:bodyPr/>
          <a:lstStyle/>
          <a:p>
            <a:fld id="{751CE59C-8E4A-4C64-AB9B-95A503EF378C}" type="datetimeFigureOut">
              <a:rPr lang="en-US" smtClean="0"/>
              <a:t>12/22/2024</a:t>
            </a:fld>
            <a:endParaRPr lang="en-US"/>
          </a:p>
        </p:txBody>
      </p:sp>
      <p:sp>
        <p:nvSpPr>
          <p:cNvPr id="5" name="Footer Placeholder 4">
            <a:extLst>
              <a:ext uri="{FF2B5EF4-FFF2-40B4-BE49-F238E27FC236}">
                <a16:creationId xmlns:a16="http://schemas.microsoft.com/office/drawing/2014/main" id="{B6245A66-BE3D-7D9B-A518-12EF4374E0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E9A0E4-8EB1-0075-87B2-6C34F8D93ED8}"/>
              </a:ext>
            </a:extLst>
          </p:cNvPr>
          <p:cNvSpPr>
            <a:spLocks noGrp="1"/>
          </p:cNvSpPr>
          <p:nvPr>
            <p:ph type="sldNum" sz="quarter" idx="12"/>
          </p:nvPr>
        </p:nvSpPr>
        <p:spPr/>
        <p:txBody>
          <a:bodyPr/>
          <a:lstStyle/>
          <a:p>
            <a:fld id="{117B1678-4A21-44DA-9A5C-D7A95E1823A6}" type="slidenum">
              <a:rPr lang="en-US" smtClean="0"/>
              <a:t>‹#›</a:t>
            </a:fld>
            <a:endParaRPr lang="en-US"/>
          </a:p>
        </p:txBody>
      </p:sp>
    </p:spTree>
    <p:extLst>
      <p:ext uri="{BB962C8B-B14F-4D97-AF65-F5344CB8AC3E}">
        <p14:creationId xmlns:p14="http://schemas.microsoft.com/office/powerpoint/2010/main" val="1774021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962913-9E0F-90B5-F340-CC146FB3B12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3E5474F-D172-3332-9644-A53FB1BE32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54C6D3-A590-A94F-16C4-C7E8188B1CA3}"/>
              </a:ext>
            </a:extLst>
          </p:cNvPr>
          <p:cNvSpPr>
            <a:spLocks noGrp="1"/>
          </p:cNvSpPr>
          <p:nvPr>
            <p:ph type="dt" sz="half" idx="10"/>
          </p:nvPr>
        </p:nvSpPr>
        <p:spPr/>
        <p:txBody>
          <a:bodyPr/>
          <a:lstStyle/>
          <a:p>
            <a:fld id="{751CE59C-8E4A-4C64-AB9B-95A503EF378C}" type="datetimeFigureOut">
              <a:rPr lang="en-US" smtClean="0"/>
              <a:t>12/22/2024</a:t>
            </a:fld>
            <a:endParaRPr lang="en-US"/>
          </a:p>
        </p:txBody>
      </p:sp>
      <p:sp>
        <p:nvSpPr>
          <p:cNvPr id="5" name="Footer Placeholder 4">
            <a:extLst>
              <a:ext uri="{FF2B5EF4-FFF2-40B4-BE49-F238E27FC236}">
                <a16:creationId xmlns:a16="http://schemas.microsoft.com/office/drawing/2014/main" id="{89D06823-D126-E067-3527-9D9E9320E3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3D7796-4C58-D47F-B56B-705CAFD65CC9}"/>
              </a:ext>
            </a:extLst>
          </p:cNvPr>
          <p:cNvSpPr>
            <a:spLocks noGrp="1"/>
          </p:cNvSpPr>
          <p:nvPr>
            <p:ph type="sldNum" sz="quarter" idx="12"/>
          </p:nvPr>
        </p:nvSpPr>
        <p:spPr/>
        <p:txBody>
          <a:bodyPr/>
          <a:lstStyle/>
          <a:p>
            <a:fld id="{117B1678-4A21-44DA-9A5C-D7A95E1823A6}" type="slidenum">
              <a:rPr lang="en-US" smtClean="0"/>
              <a:t>‹#›</a:t>
            </a:fld>
            <a:endParaRPr lang="en-US"/>
          </a:p>
        </p:txBody>
      </p:sp>
    </p:spTree>
    <p:extLst>
      <p:ext uri="{BB962C8B-B14F-4D97-AF65-F5344CB8AC3E}">
        <p14:creationId xmlns:p14="http://schemas.microsoft.com/office/powerpoint/2010/main" val="2965352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05D1D-D622-A2A8-CB2C-0450A6B4F42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9CC15D9-2B11-B0F9-7CB4-E3A9CB1244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7FE2504-AF4A-F62D-193D-80D387D1F965}"/>
              </a:ext>
            </a:extLst>
          </p:cNvPr>
          <p:cNvSpPr>
            <a:spLocks noGrp="1"/>
          </p:cNvSpPr>
          <p:nvPr>
            <p:ph type="dt" sz="half" idx="10"/>
          </p:nvPr>
        </p:nvSpPr>
        <p:spPr/>
        <p:txBody>
          <a:bodyPr/>
          <a:lstStyle/>
          <a:p>
            <a:fld id="{2064AE05-C6E1-4FB5-BE19-F5913E262AEA}" type="datetimeFigureOut">
              <a:rPr lang="en-GB" smtClean="0"/>
              <a:t>22/12/2024</a:t>
            </a:fld>
            <a:endParaRPr lang="en-GB"/>
          </a:p>
        </p:txBody>
      </p:sp>
      <p:sp>
        <p:nvSpPr>
          <p:cNvPr id="5" name="Footer Placeholder 4">
            <a:extLst>
              <a:ext uri="{FF2B5EF4-FFF2-40B4-BE49-F238E27FC236}">
                <a16:creationId xmlns:a16="http://schemas.microsoft.com/office/drawing/2014/main" id="{A71D802C-2F50-37D8-A81C-29A56A549E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CBCD3E9-A3BA-B2FD-9EBA-C5CA7EB982A1}"/>
              </a:ext>
            </a:extLst>
          </p:cNvPr>
          <p:cNvSpPr>
            <a:spLocks noGrp="1"/>
          </p:cNvSpPr>
          <p:nvPr>
            <p:ph type="sldNum" sz="quarter" idx="12"/>
          </p:nvPr>
        </p:nvSpPr>
        <p:spPr/>
        <p:txBody>
          <a:bodyPr/>
          <a:lstStyle/>
          <a:p>
            <a:fld id="{89DE4CFA-2AB0-4248-9718-0A33BD98E5E5}" type="slidenum">
              <a:rPr lang="en-GB" smtClean="0"/>
              <a:t>‹#›</a:t>
            </a:fld>
            <a:endParaRPr lang="en-GB"/>
          </a:p>
        </p:txBody>
      </p:sp>
    </p:spTree>
    <p:extLst>
      <p:ext uri="{BB962C8B-B14F-4D97-AF65-F5344CB8AC3E}">
        <p14:creationId xmlns:p14="http://schemas.microsoft.com/office/powerpoint/2010/main" val="3003819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8788E-4158-AA8A-4A20-D2586C4EA6B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18E37B0-B1D2-C8B2-EA98-A7D1F7E88E1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8A03639-6629-7921-7E57-6587F3AEFB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CFFEC01-F3D0-F395-BC27-F619E1F10222}"/>
              </a:ext>
            </a:extLst>
          </p:cNvPr>
          <p:cNvSpPr>
            <a:spLocks noGrp="1"/>
          </p:cNvSpPr>
          <p:nvPr>
            <p:ph type="dt" sz="half" idx="10"/>
          </p:nvPr>
        </p:nvSpPr>
        <p:spPr/>
        <p:txBody>
          <a:bodyPr/>
          <a:lstStyle/>
          <a:p>
            <a:fld id="{2064AE05-C6E1-4FB5-BE19-F5913E262AEA}" type="datetimeFigureOut">
              <a:rPr lang="en-GB" smtClean="0"/>
              <a:t>22/12/2024</a:t>
            </a:fld>
            <a:endParaRPr lang="en-GB"/>
          </a:p>
        </p:txBody>
      </p:sp>
      <p:sp>
        <p:nvSpPr>
          <p:cNvPr id="6" name="Footer Placeholder 5">
            <a:extLst>
              <a:ext uri="{FF2B5EF4-FFF2-40B4-BE49-F238E27FC236}">
                <a16:creationId xmlns:a16="http://schemas.microsoft.com/office/drawing/2014/main" id="{EC0CB6E4-3061-7160-271F-8AEA962F157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26A2477-7747-4D57-5CCF-20B2BAADAA0A}"/>
              </a:ext>
            </a:extLst>
          </p:cNvPr>
          <p:cNvSpPr>
            <a:spLocks noGrp="1"/>
          </p:cNvSpPr>
          <p:nvPr>
            <p:ph type="sldNum" sz="quarter" idx="12"/>
          </p:nvPr>
        </p:nvSpPr>
        <p:spPr/>
        <p:txBody>
          <a:bodyPr/>
          <a:lstStyle/>
          <a:p>
            <a:fld id="{89DE4CFA-2AB0-4248-9718-0A33BD98E5E5}" type="slidenum">
              <a:rPr lang="en-GB" smtClean="0"/>
              <a:t>‹#›</a:t>
            </a:fld>
            <a:endParaRPr lang="en-GB"/>
          </a:p>
        </p:txBody>
      </p:sp>
    </p:spTree>
    <p:extLst>
      <p:ext uri="{BB962C8B-B14F-4D97-AF65-F5344CB8AC3E}">
        <p14:creationId xmlns:p14="http://schemas.microsoft.com/office/powerpoint/2010/main" val="305559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EDAAE-F652-C4C0-7481-C68E1456E43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FCEB7CB-DBEC-093C-CFDF-307C80D486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3FCF30-B9EA-A16F-54F0-5F4BB4B9510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D43E5BB-B438-A7E1-D27E-F512E56807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3AD296C-EB8E-2125-343C-D7EEC63B72D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5D8D508-1126-01F1-F9E1-62620EB3AA8E}"/>
              </a:ext>
            </a:extLst>
          </p:cNvPr>
          <p:cNvSpPr>
            <a:spLocks noGrp="1"/>
          </p:cNvSpPr>
          <p:nvPr>
            <p:ph type="dt" sz="half" idx="10"/>
          </p:nvPr>
        </p:nvSpPr>
        <p:spPr/>
        <p:txBody>
          <a:bodyPr/>
          <a:lstStyle/>
          <a:p>
            <a:fld id="{2064AE05-C6E1-4FB5-BE19-F5913E262AEA}" type="datetimeFigureOut">
              <a:rPr lang="en-GB" smtClean="0"/>
              <a:t>22/12/2024</a:t>
            </a:fld>
            <a:endParaRPr lang="en-GB"/>
          </a:p>
        </p:txBody>
      </p:sp>
      <p:sp>
        <p:nvSpPr>
          <p:cNvPr id="8" name="Footer Placeholder 7">
            <a:extLst>
              <a:ext uri="{FF2B5EF4-FFF2-40B4-BE49-F238E27FC236}">
                <a16:creationId xmlns:a16="http://schemas.microsoft.com/office/drawing/2014/main" id="{7190386F-5277-80AF-6CB2-F7BB832D735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C784747-F0F7-DCB3-AEB2-87E5F1D1B814}"/>
              </a:ext>
            </a:extLst>
          </p:cNvPr>
          <p:cNvSpPr>
            <a:spLocks noGrp="1"/>
          </p:cNvSpPr>
          <p:nvPr>
            <p:ph type="sldNum" sz="quarter" idx="12"/>
          </p:nvPr>
        </p:nvSpPr>
        <p:spPr/>
        <p:txBody>
          <a:bodyPr/>
          <a:lstStyle/>
          <a:p>
            <a:fld id="{89DE4CFA-2AB0-4248-9718-0A33BD98E5E5}" type="slidenum">
              <a:rPr lang="en-GB" smtClean="0"/>
              <a:t>‹#›</a:t>
            </a:fld>
            <a:endParaRPr lang="en-GB"/>
          </a:p>
        </p:txBody>
      </p:sp>
    </p:spTree>
    <p:extLst>
      <p:ext uri="{BB962C8B-B14F-4D97-AF65-F5344CB8AC3E}">
        <p14:creationId xmlns:p14="http://schemas.microsoft.com/office/powerpoint/2010/main" val="3745819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6A9D8-F787-5D66-5D35-A824FF219C6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A7D0DF5-85E8-67FE-FCB0-F2AE5AC1EB20}"/>
              </a:ext>
            </a:extLst>
          </p:cNvPr>
          <p:cNvSpPr>
            <a:spLocks noGrp="1"/>
          </p:cNvSpPr>
          <p:nvPr>
            <p:ph type="dt" sz="half" idx="10"/>
          </p:nvPr>
        </p:nvSpPr>
        <p:spPr/>
        <p:txBody>
          <a:bodyPr/>
          <a:lstStyle/>
          <a:p>
            <a:fld id="{2064AE05-C6E1-4FB5-BE19-F5913E262AEA}" type="datetimeFigureOut">
              <a:rPr lang="en-GB" smtClean="0"/>
              <a:t>22/12/2024</a:t>
            </a:fld>
            <a:endParaRPr lang="en-GB"/>
          </a:p>
        </p:txBody>
      </p:sp>
      <p:sp>
        <p:nvSpPr>
          <p:cNvPr id="4" name="Footer Placeholder 3">
            <a:extLst>
              <a:ext uri="{FF2B5EF4-FFF2-40B4-BE49-F238E27FC236}">
                <a16:creationId xmlns:a16="http://schemas.microsoft.com/office/drawing/2014/main" id="{5CC8D021-458B-EA72-F676-73F226CD14D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BFF77F1-D6B3-7CBA-C192-9B878B0644DE}"/>
              </a:ext>
            </a:extLst>
          </p:cNvPr>
          <p:cNvSpPr>
            <a:spLocks noGrp="1"/>
          </p:cNvSpPr>
          <p:nvPr>
            <p:ph type="sldNum" sz="quarter" idx="12"/>
          </p:nvPr>
        </p:nvSpPr>
        <p:spPr/>
        <p:txBody>
          <a:bodyPr/>
          <a:lstStyle/>
          <a:p>
            <a:fld id="{89DE4CFA-2AB0-4248-9718-0A33BD98E5E5}" type="slidenum">
              <a:rPr lang="en-GB" smtClean="0"/>
              <a:t>‹#›</a:t>
            </a:fld>
            <a:endParaRPr lang="en-GB"/>
          </a:p>
        </p:txBody>
      </p:sp>
    </p:spTree>
    <p:extLst>
      <p:ext uri="{BB962C8B-B14F-4D97-AF65-F5344CB8AC3E}">
        <p14:creationId xmlns:p14="http://schemas.microsoft.com/office/powerpoint/2010/main" val="4203666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77CB72-8247-E6BE-A905-B15D55384420}"/>
              </a:ext>
            </a:extLst>
          </p:cNvPr>
          <p:cNvSpPr>
            <a:spLocks noGrp="1"/>
          </p:cNvSpPr>
          <p:nvPr>
            <p:ph type="dt" sz="half" idx="10"/>
          </p:nvPr>
        </p:nvSpPr>
        <p:spPr/>
        <p:txBody>
          <a:bodyPr/>
          <a:lstStyle/>
          <a:p>
            <a:fld id="{2064AE05-C6E1-4FB5-BE19-F5913E262AEA}" type="datetimeFigureOut">
              <a:rPr lang="en-GB" smtClean="0"/>
              <a:t>22/12/2024</a:t>
            </a:fld>
            <a:endParaRPr lang="en-GB"/>
          </a:p>
        </p:txBody>
      </p:sp>
      <p:sp>
        <p:nvSpPr>
          <p:cNvPr id="3" name="Footer Placeholder 2">
            <a:extLst>
              <a:ext uri="{FF2B5EF4-FFF2-40B4-BE49-F238E27FC236}">
                <a16:creationId xmlns:a16="http://schemas.microsoft.com/office/drawing/2014/main" id="{073B0876-AF67-CEA2-4EEA-89D6BFBC4C8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DD3676B-DFBE-B8C6-9954-593F3D8FBAEE}"/>
              </a:ext>
            </a:extLst>
          </p:cNvPr>
          <p:cNvSpPr>
            <a:spLocks noGrp="1"/>
          </p:cNvSpPr>
          <p:nvPr>
            <p:ph type="sldNum" sz="quarter" idx="12"/>
          </p:nvPr>
        </p:nvSpPr>
        <p:spPr/>
        <p:txBody>
          <a:bodyPr/>
          <a:lstStyle/>
          <a:p>
            <a:fld id="{89DE4CFA-2AB0-4248-9718-0A33BD98E5E5}" type="slidenum">
              <a:rPr lang="en-GB" smtClean="0"/>
              <a:t>‹#›</a:t>
            </a:fld>
            <a:endParaRPr lang="en-GB"/>
          </a:p>
        </p:txBody>
      </p:sp>
    </p:spTree>
    <p:extLst>
      <p:ext uri="{BB962C8B-B14F-4D97-AF65-F5344CB8AC3E}">
        <p14:creationId xmlns:p14="http://schemas.microsoft.com/office/powerpoint/2010/main" val="2666692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205BB-6BC9-39FD-D3E4-813BBBB799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27B33AD-29ED-02AC-5663-C46ACD125C4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D2402DB-38FE-591D-5547-74AE804D7A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F09A24-9652-DDF1-4719-69AD37CD339B}"/>
              </a:ext>
            </a:extLst>
          </p:cNvPr>
          <p:cNvSpPr>
            <a:spLocks noGrp="1"/>
          </p:cNvSpPr>
          <p:nvPr>
            <p:ph type="dt" sz="half" idx="10"/>
          </p:nvPr>
        </p:nvSpPr>
        <p:spPr/>
        <p:txBody>
          <a:bodyPr/>
          <a:lstStyle/>
          <a:p>
            <a:fld id="{2064AE05-C6E1-4FB5-BE19-F5913E262AEA}" type="datetimeFigureOut">
              <a:rPr lang="en-GB" smtClean="0"/>
              <a:t>22/12/2024</a:t>
            </a:fld>
            <a:endParaRPr lang="en-GB"/>
          </a:p>
        </p:txBody>
      </p:sp>
      <p:sp>
        <p:nvSpPr>
          <p:cNvPr id="6" name="Footer Placeholder 5">
            <a:extLst>
              <a:ext uri="{FF2B5EF4-FFF2-40B4-BE49-F238E27FC236}">
                <a16:creationId xmlns:a16="http://schemas.microsoft.com/office/drawing/2014/main" id="{69ADD116-465C-E338-7100-880AF81BB0B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9262863-0235-682A-0DA2-EC4CB3D85929}"/>
              </a:ext>
            </a:extLst>
          </p:cNvPr>
          <p:cNvSpPr>
            <a:spLocks noGrp="1"/>
          </p:cNvSpPr>
          <p:nvPr>
            <p:ph type="sldNum" sz="quarter" idx="12"/>
          </p:nvPr>
        </p:nvSpPr>
        <p:spPr/>
        <p:txBody>
          <a:bodyPr/>
          <a:lstStyle/>
          <a:p>
            <a:fld id="{89DE4CFA-2AB0-4248-9718-0A33BD98E5E5}" type="slidenum">
              <a:rPr lang="en-GB" smtClean="0"/>
              <a:t>‹#›</a:t>
            </a:fld>
            <a:endParaRPr lang="en-GB"/>
          </a:p>
        </p:txBody>
      </p:sp>
    </p:spTree>
    <p:extLst>
      <p:ext uri="{BB962C8B-B14F-4D97-AF65-F5344CB8AC3E}">
        <p14:creationId xmlns:p14="http://schemas.microsoft.com/office/powerpoint/2010/main" val="3441275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A7EF3-9A1F-642E-A7C6-1B717AE397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373F268-C672-62D9-E88B-9F7DA67C6A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E1E35E7-4657-1B9B-96E8-F566CFB1D5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8B269B-FF9F-52D4-0A42-9B08620C4371}"/>
              </a:ext>
            </a:extLst>
          </p:cNvPr>
          <p:cNvSpPr>
            <a:spLocks noGrp="1"/>
          </p:cNvSpPr>
          <p:nvPr>
            <p:ph type="dt" sz="half" idx="10"/>
          </p:nvPr>
        </p:nvSpPr>
        <p:spPr/>
        <p:txBody>
          <a:bodyPr/>
          <a:lstStyle/>
          <a:p>
            <a:fld id="{2064AE05-C6E1-4FB5-BE19-F5913E262AEA}" type="datetimeFigureOut">
              <a:rPr lang="en-GB" smtClean="0"/>
              <a:t>22/12/2024</a:t>
            </a:fld>
            <a:endParaRPr lang="en-GB"/>
          </a:p>
        </p:txBody>
      </p:sp>
      <p:sp>
        <p:nvSpPr>
          <p:cNvPr id="6" name="Footer Placeholder 5">
            <a:extLst>
              <a:ext uri="{FF2B5EF4-FFF2-40B4-BE49-F238E27FC236}">
                <a16:creationId xmlns:a16="http://schemas.microsoft.com/office/drawing/2014/main" id="{1ABFDDF2-AAB6-EBBB-DE2F-0A93C5A9060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DC15846-79E7-2BB5-2C3E-8F86E586791E}"/>
              </a:ext>
            </a:extLst>
          </p:cNvPr>
          <p:cNvSpPr>
            <a:spLocks noGrp="1"/>
          </p:cNvSpPr>
          <p:nvPr>
            <p:ph type="sldNum" sz="quarter" idx="12"/>
          </p:nvPr>
        </p:nvSpPr>
        <p:spPr/>
        <p:txBody>
          <a:bodyPr/>
          <a:lstStyle/>
          <a:p>
            <a:fld id="{89DE4CFA-2AB0-4248-9718-0A33BD98E5E5}" type="slidenum">
              <a:rPr lang="en-GB" smtClean="0"/>
              <a:t>‹#›</a:t>
            </a:fld>
            <a:endParaRPr lang="en-GB"/>
          </a:p>
        </p:txBody>
      </p:sp>
    </p:spTree>
    <p:extLst>
      <p:ext uri="{BB962C8B-B14F-4D97-AF65-F5344CB8AC3E}">
        <p14:creationId xmlns:p14="http://schemas.microsoft.com/office/powerpoint/2010/main" val="758424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5.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17000"/>
            <a:lum/>
            <a:extLst>
              <a:ext uri="{BEBA8EAE-BF5A-486C-A8C5-ECC9F3942E4B}">
                <a14:imgProps xmlns:a14="http://schemas.microsoft.com/office/drawing/2010/main">
                  <a14:imgLayer r:embed="rId15">
                    <a14:imgEffect>
                      <a14:saturation sat="0"/>
                    </a14:imgEffect>
                  </a14:imgLayer>
                </a14:imgProps>
              </a:ext>
            </a:extLst>
          </a:blip>
          <a:srcRect/>
          <a:stretch>
            <a:fillRect t="-39000" b="-3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942FEF-E55F-E8B5-4C06-C5A83AF98A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EBFFBAC-A0E6-148B-54AD-46B2AB6108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F2EFC719-0933-5FC1-7578-F95A059981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64AE05-C6E1-4FB5-BE19-F5913E262AEA}" type="datetimeFigureOut">
              <a:rPr lang="en-GB" smtClean="0"/>
              <a:t>22/12/2024</a:t>
            </a:fld>
            <a:endParaRPr lang="en-GB"/>
          </a:p>
        </p:txBody>
      </p:sp>
      <p:sp>
        <p:nvSpPr>
          <p:cNvPr id="5" name="Footer Placeholder 4">
            <a:extLst>
              <a:ext uri="{FF2B5EF4-FFF2-40B4-BE49-F238E27FC236}">
                <a16:creationId xmlns:a16="http://schemas.microsoft.com/office/drawing/2014/main" id="{43D50160-1751-3A3D-0B04-43F0278A13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400DBE9-A08C-34C3-D76D-A87FC2F682B1}"/>
              </a:ext>
            </a:extLst>
          </p:cNvPr>
          <p:cNvSpPr>
            <a:spLocks noGrp="1"/>
          </p:cNvSpPr>
          <p:nvPr>
            <p:ph type="sldNum" sz="quarter" idx="4"/>
          </p:nvPr>
        </p:nvSpPr>
        <p:spPr>
          <a:xfrm>
            <a:off x="6904348"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DE4CFA-2AB0-4248-9718-0A33BD98E5E5}" type="slidenum">
              <a:rPr lang="en-GB" smtClean="0"/>
              <a:t>‹#›</a:t>
            </a:fld>
            <a:endParaRPr lang="en-GB"/>
          </a:p>
        </p:txBody>
      </p:sp>
      <p:pic>
        <p:nvPicPr>
          <p:cNvPr id="7" name="Picture 6" descr="Blue text on a white background&#10;&#10;Description automatically generated">
            <a:extLst>
              <a:ext uri="{FF2B5EF4-FFF2-40B4-BE49-F238E27FC236}">
                <a16:creationId xmlns:a16="http://schemas.microsoft.com/office/drawing/2014/main" id="{18ABA432-A9D4-3631-BCAA-7B25214360D1}"/>
              </a:ext>
            </a:extLst>
          </p:cNvPr>
          <p:cNvPicPr>
            <a:picLocks noChangeAspect="1"/>
          </p:cNvPicPr>
          <p:nvPr userDrawn="1"/>
        </p:nvPicPr>
        <p:blipFill>
          <a:blip r:embed="rId16" cstate="hq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9759152" y="6250686"/>
            <a:ext cx="2308814" cy="484377"/>
          </a:xfrm>
          <a:prstGeom prst="rect">
            <a:avLst/>
          </a:prstGeom>
        </p:spPr>
      </p:pic>
      <p:pic>
        <p:nvPicPr>
          <p:cNvPr id="9" name="Picture 8" descr="A green letter on a black background&#10;&#10;Description automatically generated">
            <a:extLst>
              <a:ext uri="{FF2B5EF4-FFF2-40B4-BE49-F238E27FC236}">
                <a16:creationId xmlns:a16="http://schemas.microsoft.com/office/drawing/2014/main" id="{946255FC-91CA-128E-F8CF-D147F3D5D818}"/>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9759152" y="185738"/>
            <a:ext cx="2308813" cy="447129"/>
          </a:xfrm>
          <a:prstGeom prst="rect">
            <a:avLst/>
          </a:prstGeom>
        </p:spPr>
      </p:pic>
    </p:spTree>
    <p:extLst>
      <p:ext uri="{BB962C8B-B14F-4D97-AF65-F5344CB8AC3E}">
        <p14:creationId xmlns:p14="http://schemas.microsoft.com/office/powerpoint/2010/main" val="5722577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AF1C2F-54DB-BFF7-60B4-9E1BCD313A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2756CC4-A58F-A1E5-A3DC-B608098F72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1745AD-B004-8417-D4B4-4A89DDEC89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51CE59C-8E4A-4C64-AB9B-95A503EF378C}" type="datetimeFigureOut">
              <a:rPr lang="en-US" smtClean="0"/>
              <a:t>12/22/2024</a:t>
            </a:fld>
            <a:endParaRPr lang="en-US"/>
          </a:p>
        </p:txBody>
      </p:sp>
      <p:sp>
        <p:nvSpPr>
          <p:cNvPr id="5" name="Footer Placeholder 4">
            <a:extLst>
              <a:ext uri="{FF2B5EF4-FFF2-40B4-BE49-F238E27FC236}">
                <a16:creationId xmlns:a16="http://schemas.microsoft.com/office/drawing/2014/main" id="{53BB75A8-D4BD-1283-63BC-71E318B0AC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F8D71F4-833E-D605-63B3-14A36294A613}"/>
              </a:ext>
            </a:extLst>
          </p:cNvPr>
          <p:cNvSpPr>
            <a:spLocks noGrp="1"/>
          </p:cNvSpPr>
          <p:nvPr>
            <p:ph type="sldNum" sz="quarter" idx="4"/>
          </p:nvPr>
        </p:nvSpPr>
        <p:spPr>
          <a:xfrm>
            <a:off x="5925938" y="6448425"/>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17B1678-4A21-44DA-9A5C-D7A95E1823A6}" type="slidenum">
              <a:rPr lang="en-US" smtClean="0"/>
              <a:t>‹#›</a:t>
            </a:fld>
            <a:endParaRPr lang="en-US"/>
          </a:p>
        </p:txBody>
      </p:sp>
      <p:pic>
        <p:nvPicPr>
          <p:cNvPr id="7" name="Picture 6" descr="Blue text on a white background&#10;&#10;Description automatically generated">
            <a:extLst>
              <a:ext uri="{FF2B5EF4-FFF2-40B4-BE49-F238E27FC236}">
                <a16:creationId xmlns:a16="http://schemas.microsoft.com/office/drawing/2014/main" id="{86110A2B-8F6D-952A-25A6-2728FD6E8CA2}"/>
              </a:ext>
            </a:extLst>
          </p:cNvPr>
          <p:cNvPicPr>
            <a:picLocks noChangeAspect="1"/>
          </p:cNvPicPr>
          <p:nvPr userDrawn="1"/>
        </p:nvPicPr>
        <p:blipFill>
          <a:blip r:embed="rId13" cstate="hq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9759152" y="6250686"/>
            <a:ext cx="2308814" cy="484377"/>
          </a:xfrm>
          <a:prstGeom prst="rect">
            <a:avLst/>
          </a:prstGeom>
        </p:spPr>
      </p:pic>
      <p:pic>
        <p:nvPicPr>
          <p:cNvPr id="8" name="Picture 7" descr="A green letter on a black background&#10;&#10;Description automatically generated">
            <a:extLst>
              <a:ext uri="{FF2B5EF4-FFF2-40B4-BE49-F238E27FC236}">
                <a16:creationId xmlns:a16="http://schemas.microsoft.com/office/drawing/2014/main" id="{E31FC275-323F-8F0F-6538-4A8FDF2FE035}"/>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9759152" y="185738"/>
            <a:ext cx="2308813" cy="447129"/>
          </a:xfrm>
          <a:prstGeom prst="rect">
            <a:avLst/>
          </a:prstGeom>
        </p:spPr>
      </p:pic>
      <p:pic>
        <p:nvPicPr>
          <p:cNvPr id="10" name="Picture 9" descr="A red cube with white letters on it&#10;&#10;Description automatically generated">
            <a:extLst>
              <a:ext uri="{FF2B5EF4-FFF2-40B4-BE49-F238E27FC236}">
                <a16:creationId xmlns:a16="http://schemas.microsoft.com/office/drawing/2014/main" id="{3DB45053-5325-5EFD-E50E-00876C45EF09}"/>
              </a:ext>
            </a:extLst>
          </p:cNvPr>
          <p:cNvPicPr>
            <a:picLocks noChangeAspect="1"/>
          </p:cNvPicPr>
          <p:nvPr userDrawn="1"/>
        </p:nvPicPr>
        <p:blipFill>
          <a:blip r:embed="rId15" cstate="hqprint">
            <a:extLst>
              <a:ext uri="{28A0092B-C50C-407E-A947-70E740481C1C}">
                <a14:useLocalDpi xmlns:a14="http://schemas.microsoft.com/office/drawing/2010/main" val="0"/>
              </a:ext>
            </a:extLst>
          </a:blip>
          <a:stretch>
            <a:fillRect/>
          </a:stretch>
        </p:blipFill>
        <p:spPr>
          <a:xfrm>
            <a:off x="9161309" y="6219325"/>
            <a:ext cx="515738" cy="515738"/>
          </a:xfrm>
          <a:prstGeom prst="rect">
            <a:avLst/>
          </a:prstGeom>
        </p:spPr>
      </p:pic>
    </p:spTree>
    <p:extLst>
      <p:ext uri="{BB962C8B-B14F-4D97-AF65-F5344CB8AC3E}">
        <p14:creationId xmlns:p14="http://schemas.microsoft.com/office/powerpoint/2010/main" val="242620621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2.xml"/><Relationship Id="rId1" Type="http://schemas.openxmlformats.org/officeDocument/2006/relationships/video" Target="https://www.youtube.com/embed/hbYU1QMs3JQ"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hyperlink" Target="https://www.architecturaldigest.com/gallery/green"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fibran.hr/" TargetMode="External"/><Relationship Id="rId2" Type="http://schemas.openxmlformats.org/officeDocument/2006/relationships/hyperlink" Target="https://hrv.sika.com/" TargetMode="External"/><Relationship Id="rId1" Type="http://schemas.openxmlformats.org/officeDocument/2006/relationships/slideLayout" Target="../slideLayouts/slideLayout2.xml"/><Relationship Id="rId4" Type="http://schemas.openxmlformats.org/officeDocument/2006/relationships/hyperlink" Target="https://www.renewableenergyhub.co.uk/main/green-roof-information/history-of-green-roofin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D941B82C-A5CC-5970-E0A8-41F774AAC662}"/>
              </a:ext>
            </a:extLst>
          </p:cNvPr>
          <p:cNvSpPr txBox="1">
            <a:spLocks/>
          </p:cNvSpPr>
          <p:nvPr/>
        </p:nvSpPr>
        <p:spPr>
          <a:xfrm>
            <a:off x="1102208" y="2875952"/>
            <a:ext cx="9835299" cy="110609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defRPr/>
            </a:pPr>
            <a:r>
              <a:rPr lang="hr-HR" sz="6000" b="1" dirty="0" smtClean="0">
                <a:solidFill>
                  <a:srgbClr val="008D36"/>
                </a:solidFill>
                <a:latin typeface="Calibri" panose="020F0502020204030204"/>
              </a:rPr>
              <a:t>Zeleni krovovi i pročelja</a:t>
            </a:r>
            <a:endParaRPr kumimoji="0" lang="hr-HR" sz="4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pic>
        <p:nvPicPr>
          <p:cNvPr id="3" name="Picture 2" descr="A green and yellow text&#10;&#10;Description automatically generated">
            <a:extLst>
              <a:ext uri="{FF2B5EF4-FFF2-40B4-BE49-F238E27FC236}">
                <a16:creationId xmlns:a16="http://schemas.microsoft.com/office/drawing/2014/main" id="{FC185C01-55F8-6875-E8F1-2AC0B674D8A9}"/>
              </a:ext>
            </a:extLst>
          </p:cNvPr>
          <p:cNvPicPr>
            <a:picLocks noChangeAspect="1"/>
          </p:cNvPicPr>
          <p:nvPr/>
        </p:nvPicPr>
        <p:blipFill>
          <a:blip r:embed="rId2">
            <a:extLst>
              <a:ext uri="{28A0092B-C50C-407E-A947-70E740481C1C}">
                <a14:useLocalDpi xmlns:a14="http://schemas.microsoft.com/office/drawing/2010/main" val="0"/>
              </a:ext>
            </a:extLst>
          </a:blip>
          <a:srcRect t="22701" b="29828"/>
          <a:stretch/>
        </p:blipFill>
        <p:spPr>
          <a:xfrm>
            <a:off x="3786023" y="1187799"/>
            <a:ext cx="4427447" cy="835637"/>
          </a:xfrm>
          <a:prstGeom prst="rect">
            <a:avLst/>
          </a:prstGeom>
        </p:spPr>
      </p:pic>
      <p:sp>
        <p:nvSpPr>
          <p:cNvPr id="6" name="TextBox 5">
            <a:extLst>
              <a:ext uri="{FF2B5EF4-FFF2-40B4-BE49-F238E27FC236}">
                <a16:creationId xmlns:a16="http://schemas.microsoft.com/office/drawing/2014/main" id="{495FADC8-D894-0300-1A0E-A94912DF44E4}"/>
              </a:ext>
            </a:extLst>
          </p:cNvPr>
          <p:cNvSpPr txBox="1"/>
          <p:nvPr/>
        </p:nvSpPr>
        <p:spPr>
          <a:xfrm>
            <a:off x="1178350" y="5407023"/>
            <a:ext cx="6097604" cy="341632"/>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hr-HR" sz="1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Nastavnica</a:t>
            </a:r>
            <a:r>
              <a:rPr kumimoji="0" lang="hr-HR" sz="1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hr-HR" sz="1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Ivana Gagro, </a:t>
            </a:r>
            <a:r>
              <a:rPr kumimoji="0" lang="hr-HR" sz="1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dipl.ing.arh. </a:t>
            </a:r>
          </a:p>
        </p:txBody>
      </p:sp>
      <p:pic>
        <p:nvPicPr>
          <p:cNvPr id="8" name="Picture 7">
            <a:extLst>
              <a:ext uri="{FF2B5EF4-FFF2-40B4-BE49-F238E27FC236}">
                <a16:creationId xmlns:a16="http://schemas.microsoft.com/office/drawing/2014/main" id="{994DC4D3-CECD-E9B9-A240-28106F4944EF}"/>
              </a:ext>
            </a:extLst>
          </p:cNvPr>
          <p:cNvPicPr>
            <a:picLocks noChangeAspect="1"/>
          </p:cNvPicPr>
          <p:nvPr/>
        </p:nvPicPr>
        <p:blipFill>
          <a:blip r:embed="rId3"/>
          <a:stretch>
            <a:fillRect/>
          </a:stretch>
        </p:blipFill>
        <p:spPr>
          <a:xfrm>
            <a:off x="9782215" y="6176650"/>
            <a:ext cx="2310584" cy="481626"/>
          </a:xfrm>
          <a:prstGeom prst="rect">
            <a:avLst/>
          </a:prstGeom>
        </p:spPr>
      </p:pic>
    </p:spTree>
    <p:extLst>
      <p:ext uri="{BB962C8B-B14F-4D97-AF65-F5344CB8AC3E}">
        <p14:creationId xmlns:p14="http://schemas.microsoft.com/office/powerpoint/2010/main" val="35662035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zelenjena intenzivna ravna streha - CLASSIC">
            <a:extLst>
              <a:ext uri="{FF2B5EF4-FFF2-40B4-BE49-F238E27FC236}">
                <a16:creationId xmlns:a16="http://schemas.microsoft.com/office/drawing/2014/main" id="{15D579D1-37DB-9C7F-3C3C-51C6840B91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366233" y="691763"/>
            <a:ext cx="5087244" cy="5087244"/>
          </a:xfrm>
          <a:prstGeom prst="rect">
            <a:avLst/>
          </a:prstGeom>
          <a:noFill/>
        </p:spPr>
      </p:pic>
      <p:sp>
        <p:nvSpPr>
          <p:cNvPr id="3" name="Content Placeholder 2">
            <a:extLst>
              <a:ext uri="{FF2B5EF4-FFF2-40B4-BE49-F238E27FC236}">
                <a16:creationId xmlns:a16="http://schemas.microsoft.com/office/drawing/2014/main" id="{B9380320-BE44-A9A4-C92B-8C54C0C2D947}"/>
              </a:ext>
            </a:extLst>
          </p:cNvPr>
          <p:cNvSpPr>
            <a:spLocks noGrp="1"/>
          </p:cNvSpPr>
          <p:nvPr>
            <p:ph idx="1"/>
          </p:nvPr>
        </p:nvSpPr>
        <p:spPr>
          <a:xfrm>
            <a:off x="7888666" y="785191"/>
            <a:ext cx="3792057" cy="5566448"/>
          </a:xfrm>
        </p:spPr>
        <p:txBody>
          <a:bodyPr>
            <a:normAutofit/>
          </a:bodyPr>
          <a:lstStyle/>
          <a:p>
            <a:pPr marL="0" marR="0" indent="0">
              <a:lnSpc>
                <a:spcPct val="100000"/>
              </a:lnSpc>
              <a:spcBef>
                <a:spcPts val="0"/>
              </a:spcBef>
              <a:spcAft>
                <a:spcPts val="800"/>
              </a:spcAft>
              <a:buNone/>
            </a:pPr>
            <a:r>
              <a:rPr lang="hr-HR" sz="2000" dirty="0">
                <a:effectLst/>
                <a:latin typeface="+mj-lt"/>
                <a:ea typeface="Calibri" panose="020F0502020204030204" pitchFamily="34" charset="0"/>
                <a:cs typeface="Calibri" panose="020F0502020204030204" pitchFamily="34" charset="0"/>
              </a:rPr>
              <a:t>Sastav intenzivnog zelenog </a:t>
            </a:r>
            <a:r>
              <a:rPr lang="hr-HR" sz="2000" dirty="0" smtClean="0">
                <a:effectLst/>
                <a:latin typeface="+mj-lt"/>
                <a:ea typeface="Calibri" panose="020F0502020204030204" pitchFamily="34" charset="0"/>
                <a:cs typeface="Calibri" panose="020F0502020204030204" pitchFamily="34" charset="0"/>
              </a:rPr>
              <a:t>krova: </a:t>
            </a:r>
            <a:endParaRPr lang="en-US" sz="2000" dirty="0">
              <a:effectLst/>
              <a:latin typeface="+mj-lt"/>
              <a:ea typeface="Calibri" panose="020F0502020204030204" pitchFamily="34" charset="0"/>
              <a:cs typeface="Times New Roman" panose="02020603050405020304" pitchFamily="18" charset="0"/>
            </a:endParaRPr>
          </a:p>
          <a:p>
            <a:pPr marL="228600" marR="0">
              <a:lnSpc>
                <a:spcPct val="100000"/>
              </a:lnSpc>
              <a:spcBef>
                <a:spcPts val="0"/>
              </a:spcBef>
              <a:spcAft>
                <a:spcPts val="800"/>
              </a:spcAft>
            </a:pPr>
            <a:r>
              <a:rPr lang="hr-HR" sz="2000" dirty="0" smtClean="0">
                <a:effectLst/>
                <a:latin typeface="+mj-lt"/>
                <a:ea typeface="Calibri" panose="020F0502020204030204" pitchFamily="34" charset="0"/>
                <a:cs typeface="Calibri" panose="020F0502020204030204" pitchFamily="34" charset="0"/>
              </a:rPr>
              <a:t>supstrat </a:t>
            </a:r>
            <a:r>
              <a:rPr lang="hr-HR" sz="2000" dirty="0">
                <a:effectLst/>
                <a:latin typeface="+mj-lt"/>
                <a:ea typeface="Calibri" panose="020F0502020204030204" pitchFamily="34" charset="0"/>
                <a:cs typeface="Calibri" panose="020F0502020204030204" pitchFamily="34" charset="0"/>
              </a:rPr>
              <a:t>i bilje</a:t>
            </a:r>
            <a:endParaRPr lang="en-US" sz="2000" dirty="0">
              <a:effectLst/>
              <a:latin typeface="+mj-lt"/>
              <a:ea typeface="Calibri" panose="020F0502020204030204" pitchFamily="34" charset="0"/>
              <a:cs typeface="Times New Roman" panose="02020603050405020304" pitchFamily="18" charset="0"/>
            </a:endParaRPr>
          </a:p>
          <a:p>
            <a:pPr marL="228600" marR="0">
              <a:lnSpc>
                <a:spcPct val="100000"/>
              </a:lnSpc>
              <a:spcBef>
                <a:spcPts val="0"/>
              </a:spcBef>
              <a:spcAft>
                <a:spcPts val="800"/>
              </a:spcAft>
            </a:pPr>
            <a:r>
              <a:rPr lang="hr-HR" sz="2000" dirty="0" err="1" smtClean="0">
                <a:effectLst/>
                <a:latin typeface="+mj-lt"/>
                <a:ea typeface="Calibri" panose="020F0502020204030204" pitchFamily="34" charset="0"/>
                <a:cs typeface="Calibri" panose="020F0502020204030204" pitchFamily="34" charset="0"/>
              </a:rPr>
              <a:t>geotekstil</a:t>
            </a:r>
            <a:r>
              <a:rPr lang="hr-HR" sz="2000" dirty="0" smtClean="0">
                <a:effectLst/>
                <a:latin typeface="+mj-lt"/>
                <a:ea typeface="Calibri" panose="020F0502020204030204" pitchFamily="34" charset="0"/>
                <a:cs typeface="Calibri" panose="020F0502020204030204" pitchFamily="34" charset="0"/>
              </a:rPr>
              <a:t> </a:t>
            </a:r>
            <a:r>
              <a:rPr lang="hr-HR" sz="2000" dirty="0">
                <a:effectLst/>
                <a:latin typeface="+mj-lt"/>
                <a:ea typeface="Calibri" panose="020F0502020204030204" pitchFamily="34" charset="0"/>
                <a:cs typeface="Calibri" panose="020F0502020204030204" pitchFamily="34" charset="0"/>
              </a:rPr>
              <a:t>(</a:t>
            </a:r>
            <a:r>
              <a:rPr lang="hr-HR" sz="2000" dirty="0" err="1">
                <a:effectLst/>
                <a:latin typeface="+mj-lt"/>
                <a:ea typeface="Calibri" panose="020F0502020204030204" pitchFamily="34" charset="0"/>
                <a:cs typeface="Calibri" panose="020F0502020204030204" pitchFamily="34" charset="0"/>
              </a:rPr>
              <a:t>FIBRANfilter</a:t>
            </a:r>
            <a:r>
              <a:rPr lang="hr-HR" sz="2000" dirty="0">
                <a:effectLst/>
                <a:latin typeface="+mj-lt"/>
                <a:ea typeface="Calibri" panose="020F0502020204030204" pitchFamily="34" charset="0"/>
                <a:cs typeface="Calibri" panose="020F0502020204030204" pitchFamily="34" charset="0"/>
              </a:rPr>
              <a:t> SF32)</a:t>
            </a:r>
            <a:endParaRPr lang="en-US" sz="2000" dirty="0">
              <a:effectLst/>
              <a:latin typeface="+mj-lt"/>
              <a:ea typeface="Calibri" panose="020F0502020204030204" pitchFamily="34" charset="0"/>
              <a:cs typeface="Times New Roman" panose="02020603050405020304" pitchFamily="18" charset="0"/>
            </a:endParaRPr>
          </a:p>
          <a:p>
            <a:pPr marL="228600" marR="0">
              <a:lnSpc>
                <a:spcPct val="100000"/>
              </a:lnSpc>
              <a:spcBef>
                <a:spcPts val="0"/>
              </a:spcBef>
              <a:spcAft>
                <a:spcPts val="800"/>
              </a:spcAft>
            </a:pPr>
            <a:r>
              <a:rPr lang="hr-HR" sz="2000" dirty="0" smtClean="0">
                <a:effectLst/>
                <a:latin typeface="+mj-lt"/>
                <a:ea typeface="Calibri" panose="020F0502020204030204" pitchFamily="34" charset="0"/>
                <a:cs typeface="Calibri" panose="020F0502020204030204" pitchFamily="34" charset="0"/>
              </a:rPr>
              <a:t>drenažno-akumulacijski </a:t>
            </a:r>
            <a:r>
              <a:rPr lang="hr-HR" sz="2000" dirty="0">
                <a:effectLst/>
                <a:latin typeface="+mj-lt"/>
                <a:ea typeface="Calibri" panose="020F0502020204030204" pitchFamily="34" charset="0"/>
                <a:cs typeface="Calibri" panose="020F0502020204030204" pitchFamily="34" charset="0"/>
              </a:rPr>
              <a:t>sloj</a:t>
            </a:r>
            <a:endParaRPr lang="en-US" sz="2000" dirty="0">
              <a:effectLst/>
              <a:latin typeface="+mj-lt"/>
              <a:ea typeface="Calibri" panose="020F0502020204030204" pitchFamily="34" charset="0"/>
              <a:cs typeface="Times New Roman" panose="02020603050405020304" pitchFamily="18" charset="0"/>
            </a:endParaRPr>
          </a:p>
          <a:p>
            <a:pPr marL="228600" marR="0">
              <a:lnSpc>
                <a:spcPct val="100000"/>
              </a:lnSpc>
              <a:spcBef>
                <a:spcPts val="0"/>
              </a:spcBef>
              <a:spcAft>
                <a:spcPts val="800"/>
              </a:spcAft>
            </a:pPr>
            <a:r>
              <a:rPr lang="hr-HR" sz="2000" dirty="0" err="1" smtClean="0">
                <a:effectLst/>
                <a:latin typeface="+mj-lt"/>
                <a:ea typeface="Calibri" panose="020F0502020204030204" pitchFamily="34" charset="0"/>
                <a:cs typeface="Calibri" panose="020F0502020204030204" pitchFamily="34" charset="0"/>
              </a:rPr>
              <a:t>FIBRANskin</a:t>
            </a:r>
            <a:r>
              <a:rPr lang="hr-HR" sz="2000" dirty="0" smtClean="0">
                <a:effectLst/>
                <a:latin typeface="+mj-lt"/>
                <a:ea typeface="Calibri" panose="020F0502020204030204" pitchFamily="34" charset="0"/>
                <a:cs typeface="Calibri" panose="020F0502020204030204" pitchFamily="34" charset="0"/>
              </a:rPr>
              <a:t> </a:t>
            </a:r>
            <a:r>
              <a:rPr lang="hr-HR" sz="2000" dirty="0">
                <a:effectLst/>
                <a:latin typeface="+mj-lt"/>
                <a:ea typeface="Calibri" panose="020F0502020204030204" pitchFamily="34" charset="0"/>
                <a:cs typeface="Calibri" panose="020F0502020204030204" pitchFamily="34" charset="0"/>
              </a:rPr>
              <a:t>SEAL</a:t>
            </a:r>
            <a:endParaRPr lang="en-US" sz="2000" dirty="0">
              <a:effectLst/>
              <a:latin typeface="+mj-lt"/>
              <a:ea typeface="Calibri" panose="020F0502020204030204" pitchFamily="34" charset="0"/>
              <a:cs typeface="Times New Roman" panose="02020603050405020304" pitchFamily="18" charset="0"/>
            </a:endParaRPr>
          </a:p>
          <a:p>
            <a:pPr marL="228600" marR="0">
              <a:lnSpc>
                <a:spcPct val="100000"/>
              </a:lnSpc>
              <a:spcBef>
                <a:spcPts val="0"/>
              </a:spcBef>
              <a:spcAft>
                <a:spcPts val="800"/>
              </a:spcAft>
            </a:pPr>
            <a:r>
              <a:rPr lang="hr-HR" sz="2000" dirty="0" err="1" smtClean="0">
                <a:effectLst/>
                <a:latin typeface="+mj-lt"/>
                <a:ea typeface="Calibri" panose="020F0502020204030204" pitchFamily="34" charset="0"/>
                <a:cs typeface="Calibri" panose="020F0502020204030204" pitchFamily="34" charset="0"/>
              </a:rPr>
              <a:t>FIBRANxps</a:t>
            </a:r>
            <a:r>
              <a:rPr lang="hr-HR" sz="2000" dirty="0" smtClean="0">
                <a:effectLst/>
                <a:latin typeface="+mj-lt"/>
                <a:ea typeface="Calibri" panose="020F0502020204030204" pitchFamily="34" charset="0"/>
                <a:cs typeface="Calibri" panose="020F0502020204030204" pitchFamily="34" charset="0"/>
              </a:rPr>
              <a:t> </a:t>
            </a:r>
            <a:r>
              <a:rPr lang="hr-HR" sz="2000" dirty="0">
                <a:effectLst/>
                <a:latin typeface="+mj-lt"/>
                <a:ea typeface="Calibri" panose="020F0502020204030204" pitchFamily="34" charset="0"/>
                <a:cs typeface="Calibri" panose="020F0502020204030204" pitchFamily="34" charset="0"/>
              </a:rPr>
              <a:t>300-L</a:t>
            </a:r>
            <a:endParaRPr lang="en-US" sz="2000" dirty="0">
              <a:effectLst/>
              <a:latin typeface="+mj-lt"/>
              <a:ea typeface="Calibri" panose="020F0502020204030204" pitchFamily="34" charset="0"/>
              <a:cs typeface="Times New Roman" panose="02020603050405020304" pitchFamily="18" charset="0"/>
            </a:endParaRPr>
          </a:p>
          <a:p>
            <a:pPr marL="228600" marR="0">
              <a:lnSpc>
                <a:spcPct val="100000"/>
              </a:lnSpc>
              <a:spcBef>
                <a:spcPts val="0"/>
              </a:spcBef>
              <a:spcAft>
                <a:spcPts val="800"/>
              </a:spcAft>
            </a:pPr>
            <a:r>
              <a:rPr lang="hr-HR" sz="2000" dirty="0" err="1" smtClean="0">
                <a:effectLst/>
                <a:latin typeface="+mj-lt"/>
                <a:ea typeface="Calibri" panose="020F0502020204030204" pitchFamily="34" charset="0"/>
                <a:cs typeface="Calibri" panose="020F0502020204030204" pitchFamily="34" charset="0"/>
              </a:rPr>
              <a:t>hidroizolacija</a:t>
            </a:r>
            <a:endParaRPr lang="en-US" sz="2000" dirty="0">
              <a:effectLst/>
              <a:latin typeface="+mj-lt"/>
              <a:ea typeface="Calibri" panose="020F0502020204030204" pitchFamily="34" charset="0"/>
              <a:cs typeface="Times New Roman" panose="02020603050405020304" pitchFamily="18" charset="0"/>
            </a:endParaRPr>
          </a:p>
          <a:p>
            <a:pPr marL="228600" marR="0">
              <a:lnSpc>
                <a:spcPct val="100000"/>
              </a:lnSpc>
              <a:spcBef>
                <a:spcPts val="0"/>
              </a:spcBef>
              <a:spcAft>
                <a:spcPts val="800"/>
              </a:spcAft>
            </a:pPr>
            <a:r>
              <a:rPr lang="hr-HR" sz="2000" dirty="0" smtClean="0">
                <a:effectLst/>
                <a:latin typeface="+mj-lt"/>
                <a:ea typeface="Calibri" panose="020F0502020204030204" pitchFamily="34" charset="0"/>
                <a:cs typeface="Calibri" panose="020F0502020204030204" pitchFamily="34" charset="0"/>
              </a:rPr>
              <a:t>beton </a:t>
            </a:r>
            <a:r>
              <a:rPr lang="hr-HR" sz="2000" dirty="0">
                <a:effectLst/>
                <a:latin typeface="+mj-lt"/>
                <a:ea typeface="Calibri" panose="020F0502020204030204" pitchFamily="34" charset="0"/>
                <a:cs typeface="Calibri" panose="020F0502020204030204" pitchFamily="34" charset="0"/>
              </a:rPr>
              <a:t>u nagibu</a:t>
            </a:r>
            <a:endParaRPr lang="en-US" sz="2000" dirty="0">
              <a:effectLst/>
              <a:latin typeface="+mj-lt"/>
              <a:ea typeface="Calibri" panose="020F0502020204030204" pitchFamily="34" charset="0"/>
              <a:cs typeface="Times New Roman" panose="02020603050405020304" pitchFamily="18" charset="0"/>
            </a:endParaRPr>
          </a:p>
          <a:p>
            <a:pPr marL="228600" marR="0">
              <a:lnSpc>
                <a:spcPct val="100000"/>
              </a:lnSpc>
              <a:spcBef>
                <a:spcPts val="0"/>
              </a:spcBef>
              <a:spcAft>
                <a:spcPts val="800"/>
              </a:spcAft>
            </a:pPr>
            <a:r>
              <a:rPr lang="hr-HR" sz="2000" dirty="0" smtClean="0">
                <a:effectLst/>
                <a:latin typeface="+mj-lt"/>
                <a:ea typeface="Calibri" panose="020F0502020204030204" pitchFamily="34" charset="0"/>
                <a:cs typeface="Calibri" panose="020F0502020204030204" pitchFamily="34" charset="0"/>
              </a:rPr>
              <a:t>nosiva </a:t>
            </a:r>
            <a:r>
              <a:rPr lang="hr-HR" sz="2000" dirty="0">
                <a:effectLst/>
                <a:latin typeface="+mj-lt"/>
                <a:ea typeface="Calibri" panose="020F0502020204030204" pitchFamily="34" charset="0"/>
                <a:cs typeface="Calibri" panose="020F0502020204030204" pitchFamily="34" charset="0"/>
              </a:rPr>
              <a:t>konstrukcija</a:t>
            </a:r>
            <a:endParaRPr lang="en-US" sz="2000" dirty="0">
              <a:effectLst/>
              <a:latin typeface="+mj-lt"/>
              <a:ea typeface="Calibri" panose="020F0502020204030204" pitchFamily="34" charset="0"/>
              <a:cs typeface="Times New Roman" panose="02020603050405020304" pitchFamily="18" charset="0"/>
            </a:endParaRPr>
          </a:p>
          <a:p>
            <a:pPr>
              <a:lnSpc>
                <a:spcPct val="100000"/>
              </a:lnSpc>
            </a:pPr>
            <a:endParaRPr lang="en-US" sz="1400" dirty="0"/>
          </a:p>
        </p:txBody>
      </p:sp>
      <p:sp>
        <p:nvSpPr>
          <p:cNvPr id="5" name="Slide Number Placeholder 4">
            <a:extLst>
              <a:ext uri="{FF2B5EF4-FFF2-40B4-BE49-F238E27FC236}">
                <a16:creationId xmlns:a16="http://schemas.microsoft.com/office/drawing/2014/main" id="{7A5A98FD-F708-ED8C-95B0-CC814C0E949D}"/>
              </a:ext>
            </a:extLst>
          </p:cNvPr>
          <p:cNvSpPr>
            <a:spLocks noGrp="1"/>
          </p:cNvSpPr>
          <p:nvPr>
            <p:ph type="sldNum" sz="quarter" idx="12"/>
          </p:nvPr>
        </p:nvSpPr>
        <p:spPr/>
        <p:txBody>
          <a:bodyPr/>
          <a:lstStyle/>
          <a:p>
            <a:fld id="{4FAB73BC-B049-4115-A692-8D63A059BFB8}" type="slidenum">
              <a:rPr lang="en-US" dirty="0"/>
              <a:t>10</a:t>
            </a:fld>
            <a:endParaRPr lang="en-US"/>
          </a:p>
        </p:txBody>
      </p:sp>
    </p:spTree>
    <p:extLst>
      <p:ext uri="{BB962C8B-B14F-4D97-AF65-F5344CB8AC3E}">
        <p14:creationId xmlns:p14="http://schemas.microsoft.com/office/powerpoint/2010/main" val="35574028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B77224E-CBBB-C6C6-880C-B2769F315634}"/>
              </a:ext>
            </a:extLst>
          </p:cNvPr>
          <p:cNvSpPr>
            <a:spLocks noGrp="1"/>
          </p:cNvSpPr>
          <p:nvPr>
            <p:ph type="title"/>
          </p:nvPr>
        </p:nvSpPr>
        <p:spPr>
          <a:xfrm>
            <a:off x="9092565" y="714375"/>
            <a:ext cx="3200400" cy="1104900"/>
          </a:xfrm>
        </p:spPr>
        <p:txBody>
          <a:bodyPr>
            <a:normAutofit/>
          </a:bodyPr>
          <a:lstStyle/>
          <a:p>
            <a:r>
              <a:rPr lang="hr-HR" dirty="0"/>
              <a:t>Intenzivni zeleni krov</a:t>
            </a:r>
            <a:endParaRPr lang="hr-HR" dirty="0">
              <a:latin typeface="Rockwell Condensed"/>
            </a:endParaRPr>
          </a:p>
        </p:txBody>
      </p:sp>
      <p:pic>
        <p:nvPicPr>
          <p:cNvPr id="4" name="Rezervirano mjesto sadržaja 3" descr="Slika na kojoj se prikazuje nebo, vanjski, neboder, drvo&#10;&#10;Opis je automatski generiran">
            <a:extLst>
              <a:ext uri="{FF2B5EF4-FFF2-40B4-BE49-F238E27FC236}">
                <a16:creationId xmlns:a16="http://schemas.microsoft.com/office/drawing/2014/main" id="{28E4AD25-F887-EF1D-5622-043C695DA263}"/>
              </a:ext>
            </a:extLst>
          </p:cNvPr>
          <p:cNvPicPr>
            <a:picLocks noChangeAspect="1"/>
          </p:cNvPicPr>
          <p:nvPr/>
        </p:nvPicPr>
        <p:blipFill rotWithShape="1">
          <a:blip r:embed="rId2"/>
          <a:srcRect l="1015" r="-4" b="-4"/>
          <a:stretch/>
        </p:blipFill>
        <p:spPr>
          <a:xfrm>
            <a:off x="0" y="0"/>
            <a:ext cx="8932066" cy="6858000"/>
          </a:xfrm>
          <a:prstGeom prst="rect">
            <a:avLst/>
          </a:prstGeom>
        </p:spPr>
      </p:pic>
      <p:sp>
        <p:nvSpPr>
          <p:cNvPr id="3" name="Slide Number Placeholder 2">
            <a:extLst>
              <a:ext uri="{FF2B5EF4-FFF2-40B4-BE49-F238E27FC236}">
                <a16:creationId xmlns:a16="http://schemas.microsoft.com/office/drawing/2014/main" id="{0E3AD10B-B921-FEF3-240A-AB7C01EF08B9}"/>
              </a:ext>
            </a:extLst>
          </p:cNvPr>
          <p:cNvSpPr>
            <a:spLocks noGrp="1"/>
          </p:cNvSpPr>
          <p:nvPr>
            <p:ph type="sldNum" sz="quarter" idx="12"/>
          </p:nvPr>
        </p:nvSpPr>
        <p:spPr/>
        <p:txBody>
          <a:bodyPr/>
          <a:lstStyle/>
          <a:p>
            <a:fld id="{4FAB73BC-B049-4115-A692-8D63A059BFB8}" type="slidenum">
              <a:rPr lang="en-US" dirty="0"/>
              <a:t>11</a:t>
            </a:fld>
            <a:endParaRPr lang="en-US"/>
          </a:p>
        </p:txBody>
      </p:sp>
    </p:spTree>
    <p:extLst>
      <p:ext uri="{BB962C8B-B14F-4D97-AF65-F5344CB8AC3E}">
        <p14:creationId xmlns:p14="http://schemas.microsoft.com/office/powerpoint/2010/main" val="17764471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98CE2CC-0D9D-32BA-99CE-289D5D52917B}"/>
              </a:ext>
            </a:extLst>
          </p:cNvPr>
          <p:cNvSpPr>
            <a:spLocks noGrp="1"/>
          </p:cNvSpPr>
          <p:nvPr>
            <p:ph type="title"/>
          </p:nvPr>
        </p:nvSpPr>
        <p:spPr/>
        <p:txBody>
          <a:bodyPr>
            <a:normAutofit/>
          </a:bodyPr>
          <a:lstStyle/>
          <a:p>
            <a:r>
              <a:rPr lang="hr-HR" sz="2800" dirty="0"/>
              <a:t>3. </a:t>
            </a:r>
            <a:r>
              <a:rPr lang="hr-HR" sz="2800" dirty="0" err="1"/>
              <a:t>Poluintenzivni</a:t>
            </a:r>
            <a:r>
              <a:rPr lang="hr-HR" sz="2800" dirty="0"/>
              <a:t> zeleni krov</a:t>
            </a:r>
          </a:p>
        </p:txBody>
      </p:sp>
      <p:sp>
        <p:nvSpPr>
          <p:cNvPr id="3" name="Rezervirano mjesto sadržaja 2">
            <a:extLst>
              <a:ext uri="{FF2B5EF4-FFF2-40B4-BE49-F238E27FC236}">
                <a16:creationId xmlns:a16="http://schemas.microsoft.com/office/drawing/2014/main" id="{87CFF178-6D85-714E-3698-727E8A8486CE}"/>
              </a:ext>
            </a:extLst>
          </p:cNvPr>
          <p:cNvSpPr>
            <a:spLocks noGrp="1"/>
          </p:cNvSpPr>
          <p:nvPr>
            <p:ph idx="1"/>
          </p:nvPr>
        </p:nvSpPr>
        <p:spPr>
          <a:xfrm>
            <a:off x="946880" y="1900809"/>
            <a:ext cx="8391526" cy="3550729"/>
          </a:xfrm>
        </p:spPr>
        <p:txBody>
          <a:bodyPr vert="horz" lIns="91440" tIns="45720" rIns="91440" bIns="45720" rtlCol="0" anchor="t">
            <a:normAutofit/>
          </a:bodyPr>
          <a:lstStyle/>
          <a:p>
            <a:r>
              <a:rPr lang="hr-HR" sz="2000" dirty="0">
                <a:latin typeface="+mj-lt"/>
              </a:rPr>
              <a:t>Nalazi se na sredini između intenzivnog i ekstenzivnog tipa zelenih krovova. </a:t>
            </a:r>
            <a:endParaRPr lang="sr-Latn-RS" sz="2000" dirty="0">
              <a:latin typeface="+mj-lt"/>
            </a:endParaRPr>
          </a:p>
          <a:p>
            <a:pPr>
              <a:buClr>
                <a:srgbClr val="9E3611"/>
              </a:buClr>
            </a:pPr>
            <a:r>
              <a:rPr lang="hr-HR" sz="2000" dirty="0">
                <a:latin typeface="+mj-lt"/>
              </a:rPr>
              <a:t>Podržavaju male zeljaste biljke, malo grmlje, travu i dr. </a:t>
            </a:r>
          </a:p>
          <a:p>
            <a:pPr>
              <a:buClr>
                <a:srgbClr val="9E3611"/>
              </a:buClr>
            </a:pPr>
            <a:r>
              <a:rPr lang="hr-HR" sz="2000" dirty="0">
                <a:latin typeface="+mj-lt"/>
              </a:rPr>
              <a:t>Zahtijevaju umjereno održavanje i povremeno navodnjavanje. Obično su duboki između 15 i 30 cm i mogu zadržati više kišnice od velikih krovova</a:t>
            </a:r>
            <a:r>
              <a:rPr lang="hr-HR" sz="2000" dirty="0"/>
              <a:t>.</a:t>
            </a:r>
          </a:p>
        </p:txBody>
      </p:sp>
      <p:pic>
        <p:nvPicPr>
          <p:cNvPr id="4" name="Slika 3">
            <a:extLst>
              <a:ext uri="{FF2B5EF4-FFF2-40B4-BE49-F238E27FC236}">
                <a16:creationId xmlns:a16="http://schemas.microsoft.com/office/drawing/2014/main" id="{04C26E4C-3749-729B-B192-12D89EF537BB}"/>
              </a:ext>
            </a:extLst>
          </p:cNvPr>
          <p:cNvPicPr>
            <a:picLocks noChangeAspect="1"/>
          </p:cNvPicPr>
          <p:nvPr/>
        </p:nvPicPr>
        <p:blipFill rotWithShape="1">
          <a:blip r:embed="rId2"/>
          <a:srcRect l="30333" r="31333"/>
          <a:stretch/>
        </p:blipFill>
        <p:spPr>
          <a:xfrm>
            <a:off x="9976581" y="853534"/>
            <a:ext cx="1958245" cy="5108461"/>
          </a:xfrm>
          <a:prstGeom prst="rect">
            <a:avLst/>
          </a:prstGeom>
        </p:spPr>
      </p:pic>
      <p:sp>
        <p:nvSpPr>
          <p:cNvPr id="5" name="Slide Number Placeholder 4">
            <a:extLst>
              <a:ext uri="{FF2B5EF4-FFF2-40B4-BE49-F238E27FC236}">
                <a16:creationId xmlns:a16="http://schemas.microsoft.com/office/drawing/2014/main" id="{D5C174A4-4B44-9D21-14E2-02B856632F08}"/>
              </a:ext>
            </a:extLst>
          </p:cNvPr>
          <p:cNvSpPr>
            <a:spLocks noGrp="1"/>
          </p:cNvSpPr>
          <p:nvPr>
            <p:ph type="sldNum" sz="quarter" idx="12"/>
          </p:nvPr>
        </p:nvSpPr>
        <p:spPr/>
        <p:txBody>
          <a:bodyPr/>
          <a:lstStyle/>
          <a:p>
            <a:fld id="{4FAB73BC-B049-4115-A692-8D63A059BFB8}" type="slidenum">
              <a:rPr lang="en-US" dirty="0"/>
              <a:t>12</a:t>
            </a:fld>
            <a:endParaRPr lang="en-US"/>
          </a:p>
        </p:txBody>
      </p:sp>
    </p:spTree>
    <p:extLst>
      <p:ext uri="{BB962C8B-B14F-4D97-AF65-F5344CB8AC3E}">
        <p14:creationId xmlns:p14="http://schemas.microsoft.com/office/powerpoint/2010/main" val="22392024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zelenjena polintenzivna ravna streha - CLASSIC">
            <a:extLst>
              <a:ext uri="{FF2B5EF4-FFF2-40B4-BE49-F238E27FC236}">
                <a16:creationId xmlns:a16="http://schemas.microsoft.com/office/drawing/2014/main" id="{4530CAD8-047B-5295-7CE0-84D2D7CDA4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366233" y="691763"/>
            <a:ext cx="5087244" cy="5087244"/>
          </a:xfrm>
          <a:prstGeom prst="rect">
            <a:avLst/>
          </a:prstGeom>
          <a:noFill/>
        </p:spPr>
      </p:pic>
      <p:sp>
        <p:nvSpPr>
          <p:cNvPr id="3" name="Content Placeholder 2">
            <a:extLst>
              <a:ext uri="{FF2B5EF4-FFF2-40B4-BE49-F238E27FC236}">
                <a16:creationId xmlns:a16="http://schemas.microsoft.com/office/drawing/2014/main" id="{01136D9E-AA35-2F9F-E425-F6134EB02352}"/>
              </a:ext>
            </a:extLst>
          </p:cNvPr>
          <p:cNvSpPr>
            <a:spLocks noGrp="1"/>
          </p:cNvSpPr>
          <p:nvPr>
            <p:ph idx="1"/>
          </p:nvPr>
        </p:nvSpPr>
        <p:spPr>
          <a:xfrm>
            <a:off x="7888666" y="691763"/>
            <a:ext cx="3895343" cy="5797527"/>
          </a:xfrm>
        </p:spPr>
        <p:txBody>
          <a:bodyPr>
            <a:normAutofit/>
          </a:bodyPr>
          <a:lstStyle/>
          <a:p>
            <a:pPr marL="0" marR="0" indent="0">
              <a:lnSpc>
                <a:spcPct val="100000"/>
              </a:lnSpc>
              <a:spcBef>
                <a:spcPts val="0"/>
              </a:spcBef>
              <a:spcAft>
                <a:spcPts val="800"/>
              </a:spcAft>
              <a:buNone/>
            </a:pPr>
            <a:r>
              <a:rPr lang="hr-HR" sz="2000" dirty="0">
                <a:effectLst/>
                <a:latin typeface="+mj-lt"/>
                <a:ea typeface="Calibri" panose="020F0502020204030204" pitchFamily="34" charset="0"/>
                <a:cs typeface="Calibri" panose="020F0502020204030204" pitchFamily="34" charset="0"/>
              </a:rPr>
              <a:t>Sastav </a:t>
            </a:r>
            <a:r>
              <a:rPr lang="hr-HR" sz="2000" dirty="0" err="1">
                <a:effectLst/>
                <a:latin typeface="+mj-lt"/>
                <a:ea typeface="Calibri" panose="020F0502020204030204" pitchFamily="34" charset="0"/>
                <a:cs typeface="Calibri" panose="020F0502020204030204" pitchFamily="34" charset="0"/>
              </a:rPr>
              <a:t>poluintenzivnog</a:t>
            </a:r>
            <a:r>
              <a:rPr lang="hr-HR" sz="2000" dirty="0">
                <a:effectLst/>
                <a:latin typeface="+mj-lt"/>
                <a:ea typeface="Calibri" panose="020F0502020204030204" pitchFamily="34" charset="0"/>
                <a:cs typeface="Calibri" panose="020F0502020204030204" pitchFamily="34" charset="0"/>
              </a:rPr>
              <a:t> zelenog </a:t>
            </a:r>
            <a:r>
              <a:rPr lang="hr-HR" sz="2000" dirty="0" smtClean="0">
                <a:effectLst/>
                <a:latin typeface="+mj-lt"/>
                <a:ea typeface="Calibri" panose="020F0502020204030204" pitchFamily="34" charset="0"/>
                <a:cs typeface="Calibri" panose="020F0502020204030204" pitchFamily="34" charset="0"/>
              </a:rPr>
              <a:t>krova:</a:t>
            </a:r>
            <a:endParaRPr lang="en-US" sz="2000" dirty="0">
              <a:effectLst/>
              <a:latin typeface="+mj-lt"/>
              <a:ea typeface="Calibri" panose="020F0502020204030204" pitchFamily="34" charset="0"/>
              <a:cs typeface="Times New Roman" panose="02020603050405020304" pitchFamily="18" charset="0"/>
            </a:endParaRPr>
          </a:p>
          <a:p>
            <a:pPr marL="228600" marR="0">
              <a:lnSpc>
                <a:spcPct val="100000"/>
              </a:lnSpc>
              <a:spcBef>
                <a:spcPts val="0"/>
              </a:spcBef>
              <a:spcAft>
                <a:spcPts val="800"/>
              </a:spcAft>
            </a:pPr>
            <a:r>
              <a:rPr lang="hr-HR" sz="2000" dirty="0" smtClean="0">
                <a:effectLst/>
                <a:latin typeface="+mj-lt"/>
                <a:ea typeface="Calibri" panose="020F0502020204030204" pitchFamily="34" charset="0"/>
                <a:cs typeface="Calibri" panose="020F0502020204030204" pitchFamily="34" charset="0"/>
              </a:rPr>
              <a:t>supstrat </a:t>
            </a:r>
            <a:r>
              <a:rPr lang="hr-HR" sz="2000" dirty="0">
                <a:effectLst/>
                <a:latin typeface="+mj-lt"/>
                <a:ea typeface="Calibri" panose="020F0502020204030204" pitchFamily="34" charset="0"/>
                <a:cs typeface="Calibri" panose="020F0502020204030204" pitchFamily="34" charset="0"/>
              </a:rPr>
              <a:t>i bilje</a:t>
            </a:r>
            <a:endParaRPr lang="en-US" sz="2000" dirty="0">
              <a:effectLst/>
              <a:latin typeface="+mj-lt"/>
              <a:ea typeface="Calibri" panose="020F0502020204030204" pitchFamily="34" charset="0"/>
              <a:cs typeface="Times New Roman" panose="02020603050405020304" pitchFamily="18" charset="0"/>
            </a:endParaRPr>
          </a:p>
          <a:p>
            <a:pPr marL="228600" marR="0">
              <a:lnSpc>
                <a:spcPct val="100000"/>
              </a:lnSpc>
              <a:spcBef>
                <a:spcPts val="0"/>
              </a:spcBef>
              <a:spcAft>
                <a:spcPts val="800"/>
              </a:spcAft>
            </a:pPr>
            <a:r>
              <a:rPr lang="hr-HR" sz="2000" dirty="0" err="1" smtClean="0">
                <a:effectLst/>
                <a:latin typeface="+mj-lt"/>
                <a:ea typeface="Calibri" panose="020F0502020204030204" pitchFamily="34" charset="0"/>
                <a:cs typeface="Calibri" panose="020F0502020204030204" pitchFamily="34" charset="0"/>
              </a:rPr>
              <a:t>geotekstil</a:t>
            </a:r>
            <a:r>
              <a:rPr lang="hr-HR" sz="2000" dirty="0" smtClean="0">
                <a:effectLst/>
                <a:latin typeface="+mj-lt"/>
                <a:ea typeface="Calibri" panose="020F0502020204030204" pitchFamily="34" charset="0"/>
                <a:cs typeface="Calibri" panose="020F0502020204030204" pitchFamily="34" charset="0"/>
              </a:rPr>
              <a:t> </a:t>
            </a:r>
            <a:r>
              <a:rPr lang="hr-HR" sz="2000" dirty="0">
                <a:effectLst/>
                <a:latin typeface="+mj-lt"/>
                <a:ea typeface="Calibri" panose="020F0502020204030204" pitchFamily="34" charset="0"/>
                <a:cs typeface="Calibri" panose="020F0502020204030204" pitchFamily="34" charset="0"/>
              </a:rPr>
              <a:t>(</a:t>
            </a:r>
            <a:r>
              <a:rPr lang="hr-HR" sz="2000" dirty="0" err="1">
                <a:effectLst/>
                <a:latin typeface="+mj-lt"/>
                <a:ea typeface="Calibri" panose="020F0502020204030204" pitchFamily="34" charset="0"/>
                <a:cs typeface="Calibri" panose="020F0502020204030204" pitchFamily="34" charset="0"/>
              </a:rPr>
              <a:t>FIBRANfilter</a:t>
            </a:r>
            <a:r>
              <a:rPr lang="hr-HR" sz="2000" dirty="0">
                <a:effectLst/>
                <a:latin typeface="+mj-lt"/>
                <a:ea typeface="Calibri" panose="020F0502020204030204" pitchFamily="34" charset="0"/>
                <a:cs typeface="Calibri" panose="020F0502020204030204" pitchFamily="34" charset="0"/>
              </a:rPr>
              <a:t> SF32)</a:t>
            </a:r>
            <a:endParaRPr lang="en-US" sz="2000" dirty="0">
              <a:effectLst/>
              <a:latin typeface="+mj-lt"/>
              <a:ea typeface="Calibri" panose="020F0502020204030204" pitchFamily="34" charset="0"/>
              <a:cs typeface="Times New Roman" panose="02020603050405020304" pitchFamily="18" charset="0"/>
            </a:endParaRPr>
          </a:p>
          <a:p>
            <a:pPr marL="228600" marR="0">
              <a:lnSpc>
                <a:spcPct val="100000"/>
              </a:lnSpc>
              <a:spcBef>
                <a:spcPts val="0"/>
              </a:spcBef>
              <a:spcAft>
                <a:spcPts val="800"/>
              </a:spcAft>
            </a:pPr>
            <a:r>
              <a:rPr lang="hr-HR" sz="2000" dirty="0" smtClean="0">
                <a:effectLst/>
                <a:latin typeface="+mj-lt"/>
                <a:ea typeface="Calibri" panose="020F0502020204030204" pitchFamily="34" charset="0"/>
                <a:cs typeface="Calibri" panose="020F0502020204030204" pitchFamily="34" charset="0"/>
              </a:rPr>
              <a:t>drenažno-akumulacijski </a:t>
            </a:r>
            <a:r>
              <a:rPr lang="hr-HR" sz="2000" dirty="0">
                <a:effectLst/>
                <a:latin typeface="+mj-lt"/>
                <a:ea typeface="Calibri" panose="020F0502020204030204" pitchFamily="34" charset="0"/>
                <a:cs typeface="Calibri" panose="020F0502020204030204" pitchFamily="34" charset="0"/>
              </a:rPr>
              <a:t>sloj</a:t>
            </a:r>
            <a:endParaRPr lang="en-US" sz="2000" dirty="0">
              <a:effectLst/>
              <a:latin typeface="+mj-lt"/>
              <a:ea typeface="Calibri" panose="020F0502020204030204" pitchFamily="34" charset="0"/>
              <a:cs typeface="Times New Roman" panose="02020603050405020304" pitchFamily="18" charset="0"/>
            </a:endParaRPr>
          </a:p>
          <a:p>
            <a:pPr marL="228600" marR="0">
              <a:lnSpc>
                <a:spcPct val="100000"/>
              </a:lnSpc>
              <a:spcBef>
                <a:spcPts val="0"/>
              </a:spcBef>
              <a:spcAft>
                <a:spcPts val="800"/>
              </a:spcAft>
            </a:pPr>
            <a:r>
              <a:rPr lang="hr-HR" sz="2000" dirty="0" err="1" smtClean="0">
                <a:effectLst/>
                <a:latin typeface="+mj-lt"/>
                <a:ea typeface="Calibri" panose="020F0502020204030204" pitchFamily="34" charset="0"/>
                <a:cs typeface="Calibri" panose="020F0502020204030204" pitchFamily="34" charset="0"/>
              </a:rPr>
              <a:t>FIBRANskin</a:t>
            </a:r>
            <a:r>
              <a:rPr lang="hr-HR" sz="2000" dirty="0" smtClean="0">
                <a:effectLst/>
                <a:latin typeface="+mj-lt"/>
                <a:ea typeface="Calibri" panose="020F0502020204030204" pitchFamily="34" charset="0"/>
                <a:cs typeface="Calibri" panose="020F0502020204030204" pitchFamily="34" charset="0"/>
              </a:rPr>
              <a:t> </a:t>
            </a:r>
            <a:r>
              <a:rPr lang="hr-HR" sz="2000" dirty="0">
                <a:effectLst/>
                <a:latin typeface="+mj-lt"/>
                <a:ea typeface="Calibri" panose="020F0502020204030204" pitchFamily="34" charset="0"/>
                <a:cs typeface="Calibri" panose="020F0502020204030204" pitchFamily="34" charset="0"/>
              </a:rPr>
              <a:t>SEAL</a:t>
            </a:r>
            <a:endParaRPr lang="en-US" sz="2000" dirty="0">
              <a:effectLst/>
              <a:latin typeface="+mj-lt"/>
              <a:ea typeface="Calibri" panose="020F0502020204030204" pitchFamily="34" charset="0"/>
              <a:cs typeface="Times New Roman" panose="02020603050405020304" pitchFamily="18" charset="0"/>
            </a:endParaRPr>
          </a:p>
          <a:p>
            <a:pPr marL="228600" marR="0">
              <a:lnSpc>
                <a:spcPct val="100000"/>
              </a:lnSpc>
              <a:spcBef>
                <a:spcPts val="0"/>
              </a:spcBef>
              <a:spcAft>
                <a:spcPts val="800"/>
              </a:spcAft>
            </a:pPr>
            <a:r>
              <a:rPr lang="hr-HR" sz="2000" dirty="0" err="1" smtClean="0">
                <a:effectLst/>
                <a:latin typeface="+mj-lt"/>
                <a:ea typeface="Calibri" panose="020F0502020204030204" pitchFamily="34" charset="0"/>
                <a:cs typeface="Calibri" panose="020F0502020204030204" pitchFamily="34" charset="0"/>
              </a:rPr>
              <a:t>FIBRANxps</a:t>
            </a:r>
            <a:r>
              <a:rPr lang="hr-HR" sz="2000" dirty="0" smtClean="0">
                <a:effectLst/>
                <a:latin typeface="+mj-lt"/>
                <a:ea typeface="Calibri" panose="020F0502020204030204" pitchFamily="34" charset="0"/>
                <a:cs typeface="Calibri" panose="020F0502020204030204" pitchFamily="34" charset="0"/>
              </a:rPr>
              <a:t> </a:t>
            </a:r>
            <a:r>
              <a:rPr lang="hr-HR" sz="2000" dirty="0">
                <a:effectLst/>
                <a:latin typeface="+mj-lt"/>
                <a:ea typeface="Calibri" panose="020F0502020204030204" pitchFamily="34" charset="0"/>
                <a:cs typeface="Calibri" panose="020F0502020204030204" pitchFamily="34" charset="0"/>
              </a:rPr>
              <a:t>300-L</a:t>
            </a:r>
            <a:endParaRPr lang="en-US" sz="2000" dirty="0">
              <a:effectLst/>
              <a:latin typeface="+mj-lt"/>
              <a:ea typeface="Calibri" panose="020F0502020204030204" pitchFamily="34" charset="0"/>
              <a:cs typeface="Times New Roman" panose="02020603050405020304" pitchFamily="18" charset="0"/>
            </a:endParaRPr>
          </a:p>
          <a:p>
            <a:pPr marL="228600" marR="0">
              <a:lnSpc>
                <a:spcPct val="100000"/>
              </a:lnSpc>
              <a:spcBef>
                <a:spcPts val="0"/>
              </a:spcBef>
              <a:spcAft>
                <a:spcPts val="800"/>
              </a:spcAft>
            </a:pPr>
            <a:r>
              <a:rPr lang="hr-HR" sz="2000" dirty="0" err="1" smtClean="0">
                <a:effectLst/>
                <a:latin typeface="+mj-lt"/>
                <a:ea typeface="Calibri" panose="020F0502020204030204" pitchFamily="34" charset="0"/>
                <a:cs typeface="Calibri" panose="020F0502020204030204" pitchFamily="34" charset="0"/>
              </a:rPr>
              <a:t>hidroizolacija</a:t>
            </a:r>
            <a:endParaRPr lang="en-US" sz="2000" dirty="0">
              <a:effectLst/>
              <a:latin typeface="+mj-lt"/>
              <a:ea typeface="Calibri" panose="020F0502020204030204" pitchFamily="34" charset="0"/>
              <a:cs typeface="Times New Roman" panose="02020603050405020304" pitchFamily="18" charset="0"/>
            </a:endParaRPr>
          </a:p>
          <a:p>
            <a:pPr marL="228600" marR="0">
              <a:lnSpc>
                <a:spcPct val="100000"/>
              </a:lnSpc>
              <a:spcBef>
                <a:spcPts val="0"/>
              </a:spcBef>
              <a:spcAft>
                <a:spcPts val="800"/>
              </a:spcAft>
            </a:pPr>
            <a:r>
              <a:rPr lang="hr-HR" sz="2000" dirty="0" smtClean="0">
                <a:effectLst/>
                <a:latin typeface="+mj-lt"/>
                <a:ea typeface="Calibri" panose="020F0502020204030204" pitchFamily="34" charset="0"/>
                <a:cs typeface="Calibri" panose="020F0502020204030204" pitchFamily="34" charset="0"/>
              </a:rPr>
              <a:t>beton </a:t>
            </a:r>
            <a:r>
              <a:rPr lang="hr-HR" sz="2000" dirty="0">
                <a:effectLst/>
                <a:latin typeface="+mj-lt"/>
                <a:ea typeface="Calibri" panose="020F0502020204030204" pitchFamily="34" charset="0"/>
                <a:cs typeface="Calibri" panose="020F0502020204030204" pitchFamily="34" charset="0"/>
              </a:rPr>
              <a:t>u nagibu</a:t>
            </a:r>
            <a:endParaRPr lang="en-US" sz="2000" dirty="0">
              <a:effectLst/>
              <a:latin typeface="+mj-lt"/>
              <a:ea typeface="Calibri" panose="020F0502020204030204" pitchFamily="34" charset="0"/>
              <a:cs typeface="Times New Roman" panose="02020603050405020304" pitchFamily="18" charset="0"/>
            </a:endParaRPr>
          </a:p>
          <a:p>
            <a:pPr marL="228600" marR="0">
              <a:lnSpc>
                <a:spcPct val="100000"/>
              </a:lnSpc>
              <a:spcBef>
                <a:spcPts val="0"/>
              </a:spcBef>
              <a:spcAft>
                <a:spcPts val="800"/>
              </a:spcAft>
            </a:pPr>
            <a:r>
              <a:rPr lang="hr-HR" sz="2000" dirty="0" smtClean="0">
                <a:effectLst/>
                <a:latin typeface="+mj-lt"/>
                <a:ea typeface="Calibri" panose="020F0502020204030204" pitchFamily="34" charset="0"/>
                <a:cs typeface="Calibri" panose="020F0502020204030204" pitchFamily="34" charset="0"/>
              </a:rPr>
              <a:t>nosiva </a:t>
            </a:r>
            <a:r>
              <a:rPr lang="hr-HR" sz="2000" dirty="0">
                <a:effectLst/>
                <a:latin typeface="+mj-lt"/>
                <a:ea typeface="Calibri" panose="020F0502020204030204" pitchFamily="34" charset="0"/>
                <a:cs typeface="Calibri" panose="020F0502020204030204" pitchFamily="34" charset="0"/>
              </a:rPr>
              <a:t>konstrukcija</a:t>
            </a:r>
            <a:endParaRPr lang="en-US" sz="2000" dirty="0">
              <a:effectLst/>
              <a:latin typeface="+mj-lt"/>
              <a:ea typeface="Calibri" panose="020F0502020204030204" pitchFamily="34" charset="0"/>
              <a:cs typeface="Times New Roman" panose="02020603050405020304" pitchFamily="18" charset="0"/>
            </a:endParaRPr>
          </a:p>
          <a:p>
            <a:pPr>
              <a:lnSpc>
                <a:spcPct val="100000"/>
              </a:lnSpc>
            </a:pPr>
            <a:endParaRPr lang="en-US" sz="1400" dirty="0"/>
          </a:p>
        </p:txBody>
      </p:sp>
      <p:sp>
        <p:nvSpPr>
          <p:cNvPr id="5" name="Slide Number Placeholder 4">
            <a:extLst>
              <a:ext uri="{FF2B5EF4-FFF2-40B4-BE49-F238E27FC236}">
                <a16:creationId xmlns:a16="http://schemas.microsoft.com/office/drawing/2014/main" id="{CEF115D5-FD1E-9B08-D865-35D62B9040A8}"/>
              </a:ext>
            </a:extLst>
          </p:cNvPr>
          <p:cNvSpPr>
            <a:spLocks noGrp="1"/>
          </p:cNvSpPr>
          <p:nvPr>
            <p:ph type="sldNum" sz="quarter" idx="12"/>
          </p:nvPr>
        </p:nvSpPr>
        <p:spPr/>
        <p:txBody>
          <a:bodyPr/>
          <a:lstStyle/>
          <a:p>
            <a:fld id="{4FAB73BC-B049-4115-A692-8D63A059BFB8}" type="slidenum">
              <a:rPr lang="en-US" dirty="0"/>
              <a:t>13</a:t>
            </a:fld>
            <a:endParaRPr lang="en-US"/>
          </a:p>
        </p:txBody>
      </p:sp>
    </p:spTree>
    <p:extLst>
      <p:ext uri="{BB962C8B-B14F-4D97-AF65-F5344CB8AC3E}">
        <p14:creationId xmlns:p14="http://schemas.microsoft.com/office/powerpoint/2010/main" val="16052943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180BE03-D977-4E3A-5131-4006CB85FB83}"/>
              </a:ext>
            </a:extLst>
          </p:cNvPr>
          <p:cNvSpPr>
            <a:spLocks noGrp="1"/>
          </p:cNvSpPr>
          <p:nvPr>
            <p:ph type="title"/>
          </p:nvPr>
        </p:nvSpPr>
        <p:spPr>
          <a:xfrm>
            <a:off x="6011838" y="2681784"/>
            <a:ext cx="5226137" cy="1407494"/>
          </a:xfrm>
        </p:spPr>
        <p:txBody>
          <a:bodyPr>
            <a:normAutofit/>
          </a:bodyPr>
          <a:lstStyle/>
          <a:p>
            <a:r>
              <a:rPr lang="hr-HR" sz="2800" dirty="0" err="1"/>
              <a:t>Biosolarni</a:t>
            </a:r>
            <a:r>
              <a:rPr lang="hr-HR" sz="2800" dirty="0"/>
              <a:t> zeleni krov</a:t>
            </a:r>
          </a:p>
        </p:txBody>
      </p:sp>
      <p:pic>
        <p:nvPicPr>
          <p:cNvPr id="6" name="Slika 5" descr="Biosolarni krov">
            <a:extLst>
              <a:ext uri="{FF2B5EF4-FFF2-40B4-BE49-F238E27FC236}">
                <a16:creationId xmlns:a16="http://schemas.microsoft.com/office/drawing/2014/main" id="{293D0FD2-390E-E67F-0EEF-9A91BD104CDA}"/>
              </a:ext>
            </a:extLst>
          </p:cNvPr>
          <p:cNvPicPr>
            <a:picLocks noChangeAspect="1"/>
          </p:cNvPicPr>
          <p:nvPr/>
        </p:nvPicPr>
        <p:blipFill rotWithShape="1">
          <a:blip r:embed="rId2"/>
          <a:srcRect l="15913" r="3974" b="-1"/>
          <a:stretch/>
        </p:blipFill>
        <p:spPr>
          <a:xfrm>
            <a:off x="5233763" y="10"/>
            <a:ext cx="4480560" cy="2516773"/>
          </a:xfrm>
          <a:custGeom>
            <a:avLst/>
            <a:gdLst/>
            <a:ahLst/>
            <a:cxnLst/>
            <a:rect l="l" t="t" r="r" b="b"/>
            <a:pathLst>
              <a:path w="4480560" h="2516783">
                <a:moveTo>
                  <a:pt x="273471" y="0"/>
                </a:moveTo>
                <a:lnTo>
                  <a:pt x="4207090" y="0"/>
                </a:lnTo>
                <a:lnTo>
                  <a:pt x="4218264" y="73216"/>
                </a:lnTo>
                <a:cubicBezTo>
                  <a:pt x="4225052" y="140055"/>
                  <a:pt x="4228529" y="207873"/>
                  <a:pt x="4228529" y="276503"/>
                </a:cubicBezTo>
                <a:cubicBezTo>
                  <a:pt x="4228529" y="1374583"/>
                  <a:pt x="3338359" y="2264752"/>
                  <a:pt x="2240280" y="2264752"/>
                </a:cubicBezTo>
                <a:cubicBezTo>
                  <a:pt x="1142201" y="2264752"/>
                  <a:pt x="252032" y="1374583"/>
                  <a:pt x="252032" y="276503"/>
                </a:cubicBezTo>
                <a:cubicBezTo>
                  <a:pt x="252032" y="207873"/>
                  <a:pt x="255509" y="140055"/>
                  <a:pt x="262297" y="73216"/>
                </a:cubicBezTo>
                <a:close/>
                <a:moveTo>
                  <a:pt x="18808" y="0"/>
                </a:moveTo>
                <a:lnTo>
                  <a:pt x="216879" y="0"/>
                </a:lnTo>
                <a:lnTo>
                  <a:pt x="206579" y="67490"/>
                </a:lnTo>
                <a:cubicBezTo>
                  <a:pt x="199600" y="136212"/>
                  <a:pt x="196025" y="205940"/>
                  <a:pt x="196025" y="276503"/>
                </a:cubicBezTo>
                <a:cubicBezTo>
                  <a:pt x="196025" y="1405514"/>
                  <a:pt x="1111269" y="2320759"/>
                  <a:pt x="2240280" y="2320759"/>
                </a:cubicBezTo>
                <a:cubicBezTo>
                  <a:pt x="3369291" y="2320759"/>
                  <a:pt x="4284535" y="1405514"/>
                  <a:pt x="4284535" y="276503"/>
                </a:cubicBezTo>
                <a:cubicBezTo>
                  <a:pt x="4284535" y="205940"/>
                  <a:pt x="4280960" y="136212"/>
                  <a:pt x="4273981" y="67490"/>
                </a:cubicBezTo>
                <a:lnTo>
                  <a:pt x="4263681" y="0"/>
                </a:lnTo>
                <a:lnTo>
                  <a:pt x="4461752" y="0"/>
                </a:lnTo>
                <a:lnTo>
                  <a:pt x="4468994" y="47447"/>
                </a:lnTo>
                <a:cubicBezTo>
                  <a:pt x="4476642" y="122759"/>
                  <a:pt x="4480560" y="199173"/>
                  <a:pt x="4480560" y="276503"/>
                </a:cubicBezTo>
                <a:cubicBezTo>
                  <a:pt x="4480560" y="1513776"/>
                  <a:pt x="3477553" y="2516783"/>
                  <a:pt x="2240280" y="2516783"/>
                </a:cubicBezTo>
                <a:cubicBezTo>
                  <a:pt x="1003008" y="2516783"/>
                  <a:pt x="0" y="1513776"/>
                  <a:pt x="0" y="276503"/>
                </a:cubicBezTo>
                <a:cubicBezTo>
                  <a:pt x="0" y="199173"/>
                  <a:pt x="3918" y="122759"/>
                  <a:pt x="11567" y="47447"/>
                </a:cubicBezTo>
                <a:close/>
              </a:path>
            </a:pathLst>
          </a:custGeom>
        </p:spPr>
      </p:pic>
      <p:sp>
        <p:nvSpPr>
          <p:cNvPr id="3" name="Rezervirano mjesto sadržaja 2">
            <a:extLst>
              <a:ext uri="{FF2B5EF4-FFF2-40B4-BE49-F238E27FC236}">
                <a16:creationId xmlns:a16="http://schemas.microsoft.com/office/drawing/2014/main" id="{537D5F09-328C-5B96-5271-45E353A39EA4}"/>
              </a:ext>
            </a:extLst>
          </p:cNvPr>
          <p:cNvSpPr>
            <a:spLocks noGrp="1"/>
          </p:cNvSpPr>
          <p:nvPr>
            <p:ph idx="1"/>
          </p:nvPr>
        </p:nvSpPr>
        <p:spPr>
          <a:xfrm>
            <a:off x="6011837" y="4189863"/>
            <a:ext cx="5226137" cy="1982336"/>
          </a:xfrm>
        </p:spPr>
        <p:txBody>
          <a:bodyPr vert="horz" lIns="91440" tIns="45720" rIns="91440" bIns="45720" rtlCol="0">
            <a:noAutofit/>
          </a:bodyPr>
          <a:lstStyle/>
          <a:p>
            <a:r>
              <a:rPr lang="hr-HR" sz="2000" dirty="0"/>
              <a:t>Relativno nova vrsta zelenog krova; koriste se  solarne ploče. </a:t>
            </a:r>
            <a:endParaRPr lang="sr-Latn-RS" sz="2000" dirty="0"/>
          </a:p>
          <a:p>
            <a:pPr>
              <a:buClr>
                <a:srgbClr val="9E3611"/>
              </a:buClr>
            </a:pPr>
            <a:r>
              <a:rPr lang="hr-HR" sz="2000" dirty="0" smtClean="0"/>
              <a:t>Jednostavno </a:t>
            </a:r>
            <a:r>
              <a:rPr lang="hr-HR" sz="2000" dirty="0"/>
              <a:t>je dizajniran održavanje </a:t>
            </a:r>
            <a:r>
              <a:rPr lang="hr-HR" sz="2000" dirty="0" err="1"/>
              <a:t>bioraznolikosti</a:t>
            </a:r>
            <a:r>
              <a:rPr lang="hr-HR" sz="2000" dirty="0"/>
              <a:t>, dok u isto vrijeme povećava količinu sunčeve energije iz zelenih krovova.</a:t>
            </a:r>
          </a:p>
        </p:txBody>
      </p:sp>
      <p:pic>
        <p:nvPicPr>
          <p:cNvPr id="9" name="Slika 8" descr="Slika na kojoj se prikazuje vanjski, biljka, zgrada, trava&#10;&#10;Opis je automatski generiran">
            <a:extLst>
              <a:ext uri="{FF2B5EF4-FFF2-40B4-BE49-F238E27FC236}">
                <a16:creationId xmlns:a16="http://schemas.microsoft.com/office/drawing/2014/main" id="{0CDFE9F5-8032-51DE-37DB-CE6CA2E4A05C}"/>
              </a:ext>
            </a:extLst>
          </p:cNvPr>
          <p:cNvPicPr>
            <a:picLocks noChangeAspect="1"/>
          </p:cNvPicPr>
          <p:nvPr/>
        </p:nvPicPr>
        <p:blipFill rotWithShape="1">
          <a:blip r:embed="rId3"/>
          <a:srcRect t="25417" r="1" b="324"/>
          <a:stretch/>
        </p:blipFill>
        <p:spPr>
          <a:xfrm>
            <a:off x="20" y="537668"/>
            <a:ext cx="5681184" cy="6320333"/>
          </a:xfrm>
          <a:custGeom>
            <a:avLst/>
            <a:gdLst/>
            <a:ahLst/>
            <a:cxnLst/>
            <a:rect l="l" t="t" r="r" b="b"/>
            <a:pathLst>
              <a:path w="5681204" h="6320333">
                <a:moveTo>
                  <a:pt x="0" y="5597835"/>
                </a:moveTo>
                <a:lnTo>
                  <a:pt x="39695" y="5641510"/>
                </a:lnTo>
                <a:cubicBezTo>
                  <a:pt x="322810" y="5924626"/>
                  <a:pt x="659928" y="6153739"/>
                  <a:pt x="1034272" y="6312073"/>
                </a:cubicBezTo>
                <a:lnTo>
                  <a:pt x="1056841" y="6320333"/>
                </a:lnTo>
                <a:lnTo>
                  <a:pt x="413612" y="6320333"/>
                </a:lnTo>
                <a:lnTo>
                  <a:pt x="300961" y="6249073"/>
                </a:lnTo>
                <a:cubicBezTo>
                  <a:pt x="221838" y="6194223"/>
                  <a:pt x="145134" y="6136129"/>
                  <a:pt x="71042" y="6074983"/>
                </a:cubicBezTo>
                <a:lnTo>
                  <a:pt x="0" y="6010415"/>
                </a:lnTo>
                <a:close/>
                <a:moveTo>
                  <a:pt x="2252205" y="385763"/>
                </a:moveTo>
                <a:cubicBezTo>
                  <a:pt x="3932939" y="385763"/>
                  <a:pt x="5295442" y="1748266"/>
                  <a:pt x="5295442" y="3429000"/>
                </a:cubicBezTo>
                <a:cubicBezTo>
                  <a:pt x="5295442" y="4689551"/>
                  <a:pt x="4529034" y="5771096"/>
                  <a:pt x="3436771" y="6233085"/>
                </a:cubicBezTo>
                <a:lnTo>
                  <a:pt x="3198390" y="6320333"/>
                </a:lnTo>
                <a:lnTo>
                  <a:pt x="1306021" y="6320333"/>
                </a:lnTo>
                <a:lnTo>
                  <a:pt x="1067639" y="6233085"/>
                </a:lnTo>
                <a:cubicBezTo>
                  <a:pt x="703552" y="6079088"/>
                  <a:pt x="375670" y="5856252"/>
                  <a:pt x="100311" y="5580893"/>
                </a:cubicBezTo>
                <a:lnTo>
                  <a:pt x="0" y="5470524"/>
                </a:lnTo>
                <a:lnTo>
                  <a:pt x="0" y="1387476"/>
                </a:lnTo>
                <a:lnTo>
                  <a:pt x="100311" y="1277106"/>
                </a:lnTo>
                <a:cubicBezTo>
                  <a:pt x="651028" y="726388"/>
                  <a:pt x="1411838" y="385763"/>
                  <a:pt x="2252205" y="385763"/>
                </a:cubicBezTo>
                <a:close/>
                <a:moveTo>
                  <a:pt x="2252205" y="0"/>
                </a:moveTo>
                <a:cubicBezTo>
                  <a:pt x="4145989" y="0"/>
                  <a:pt x="5681204" y="1535215"/>
                  <a:pt x="5681204" y="3429000"/>
                </a:cubicBezTo>
                <a:cubicBezTo>
                  <a:pt x="5681204" y="4612615"/>
                  <a:pt x="5081511" y="5656164"/>
                  <a:pt x="4169391" y="6272380"/>
                </a:cubicBezTo>
                <a:lnTo>
                  <a:pt x="4090458" y="6320333"/>
                </a:lnTo>
                <a:lnTo>
                  <a:pt x="3447569" y="6320333"/>
                </a:lnTo>
                <a:lnTo>
                  <a:pt x="3470138" y="6312073"/>
                </a:lnTo>
                <a:cubicBezTo>
                  <a:pt x="4593170" y="5837070"/>
                  <a:pt x="5381167" y="4725058"/>
                  <a:pt x="5381167" y="3429000"/>
                </a:cubicBezTo>
                <a:cubicBezTo>
                  <a:pt x="5381167" y="1700922"/>
                  <a:pt x="3980282" y="300038"/>
                  <a:pt x="2252205" y="300038"/>
                </a:cubicBezTo>
                <a:cubicBezTo>
                  <a:pt x="1388166" y="300038"/>
                  <a:pt x="605925" y="650259"/>
                  <a:pt x="39695" y="1216490"/>
                </a:cubicBezTo>
                <a:lnTo>
                  <a:pt x="0" y="1260165"/>
                </a:lnTo>
                <a:lnTo>
                  <a:pt x="0" y="847584"/>
                </a:lnTo>
                <a:lnTo>
                  <a:pt x="71042" y="783017"/>
                </a:lnTo>
                <a:cubicBezTo>
                  <a:pt x="663776" y="293850"/>
                  <a:pt x="1423674" y="0"/>
                  <a:pt x="2252205" y="0"/>
                </a:cubicBezTo>
                <a:close/>
              </a:path>
            </a:pathLst>
          </a:custGeom>
        </p:spPr>
      </p:pic>
      <p:sp>
        <p:nvSpPr>
          <p:cNvPr id="4" name="Slide Number Placeholder 3">
            <a:extLst>
              <a:ext uri="{FF2B5EF4-FFF2-40B4-BE49-F238E27FC236}">
                <a16:creationId xmlns:a16="http://schemas.microsoft.com/office/drawing/2014/main" id="{3791A948-7EA5-4D3D-9655-E0EBCF6CDF59}"/>
              </a:ext>
            </a:extLst>
          </p:cNvPr>
          <p:cNvSpPr>
            <a:spLocks noGrp="1"/>
          </p:cNvSpPr>
          <p:nvPr>
            <p:ph type="sldNum" sz="quarter" idx="12"/>
          </p:nvPr>
        </p:nvSpPr>
        <p:spPr/>
        <p:txBody>
          <a:bodyPr/>
          <a:lstStyle/>
          <a:p>
            <a:fld id="{4FAB73BC-B049-4115-A692-8D63A059BFB8}" type="slidenum">
              <a:rPr lang="en-US" dirty="0"/>
              <a:t>14</a:t>
            </a:fld>
            <a:endParaRPr lang="en-US"/>
          </a:p>
        </p:txBody>
      </p:sp>
    </p:spTree>
    <p:extLst>
      <p:ext uri="{BB962C8B-B14F-4D97-AF65-F5344CB8AC3E}">
        <p14:creationId xmlns:p14="http://schemas.microsoft.com/office/powerpoint/2010/main" val="10361943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D8ADD65-2E65-C2F6-0BEC-7052FD8EFB0A}"/>
              </a:ext>
            </a:extLst>
          </p:cNvPr>
          <p:cNvSpPr>
            <a:spLocks noGrp="1"/>
          </p:cNvSpPr>
          <p:nvPr>
            <p:ph type="title"/>
          </p:nvPr>
        </p:nvSpPr>
        <p:spPr/>
        <p:txBody>
          <a:bodyPr>
            <a:normAutofit/>
          </a:bodyPr>
          <a:lstStyle/>
          <a:p>
            <a:r>
              <a:rPr lang="hr-HR" sz="2800" dirty="0" smtClean="0"/>
              <a:t>Prednosti</a:t>
            </a:r>
            <a:endParaRPr lang="hr-HR" sz="2800" dirty="0"/>
          </a:p>
        </p:txBody>
      </p:sp>
      <p:sp>
        <p:nvSpPr>
          <p:cNvPr id="3" name="Rezervirano mjesto sadržaja 2">
            <a:extLst>
              <a:ext uri="{FF2B5EF4-FFF2-40B4-BE49-F238E27FC236}">
                <a16:creationId xmlns:a16="http://schemas.microsoft.com/office/drawing/2014/main" id="{8441EFD4-EEF6-3D5A-D686-DE7D0E17AEE9}"/>
              </a:ext>
            </a:extLst>
          </p:cNvPr>
          <p:cNvSpPr>
            <a:spLocks noGrp="1"/>
          </p:cNvSpPr>
          <p:nvPr>
            <p:ph idx="1"/>
          </p:nvPr>
        </p:nvSpPr>
        <p:spPr>
          <a:xfrm>
            <a:off x="1069847" y="1441175"/>
            <a:ext cx="10369677" cy="5283476"/>
          </a:xfrm>
        </p:spPr>
        <p:txBody>
          <a:bodyPr vert="horz" lIns="91440" tIns="45720" rIns="91440" bIns="45720" rtlCol="0" anchor="t">
            <a:normAutofit/>
          </a:bodyPr>
          <a:lstStyle/>
          <a:p>
            <a:pPr marL="0" indent="0">
              <a:lnSpc>
                <a:spcPct val="100000"/>
              </a:lnSpc>
              <a:buNone/>
            </a:pPr>
            <a:r>
              <a:rPr lang="hr-HR" sz="2000" dirty="0">
                <a:solidFill>
                  <a:srgbClr val="444444"/>
                </a:solidFill>
                <a:latin typeface="+mj-lt"/>
                <a:ea typeface="Montserrat"/>
                <a:cs typeface="Montserrat"/>
              </a:rPr>
              <a:t>1. Ublažavanje efekta urbanog toplinskog otoka</a:t>
            </a:r>
          </a:p>
          <a:p>
            <a:pPr>
              <a:lnSpc>
                <a:spcPct val="100000"/>
              </a:lnSpc>
            </a:pPr>
            <a:r>
              <a:rPr lang="hr-HR" sz="2000" dirty="0">
                <a:solidFill>
                  <a:srgbClr val="444444"/>
                </a:solidFill>
                <a:latin typeface="+mj-lt"/>
                <a:ea typeface="Montserrat"/>
                <a:cs typeface="Montserrat"/>
              </a:rPr>
              <a:t>Zeleni krovovi su jedan od najučinkovitijih načina za smanjenje temperature zraka u</a:t>
            </a:r>
            <a:r>
              <a:rPr lang="hr-HR" sz="2000" dirty="0">
                <a:latin typeface="+mj-lt"/>
                <a:ea typeface="Montserrat"/>
                <a:cs typeface="Montserrat"/>
              </a:rPr>
              <a:t/>
            </a:r>
            <a:br>
              <a:rPr lang="hr-HR" sz="2000" dirty="0">
                <a:latin typeface="+mj-lt"/>
                <a:ea typeface="Montserrat"/>
                <a:cs typeface="Montserrat"/>
              </a:rPr>
            </a:br>
            <a:r>
              <a:rPr lang="hr-HR" sz="2000" dirty="0">
                <a:solidFill>
                  <a:srgbClr val="444444"/>
                </a:solidFill>
                <a:latin typeface="+mj-lt"/>
                <a:ea typeface="Montserrat"/>
                <a:cs typeface="Montserrat"/>
              </a:rPr>
              <a:t>urbanim područjima. Tokom ljeta temperature u gradovima su zbog nakupljanja vrućine na cestama i zgradama približno 5 do 7 °C više nego u ruralnim područjima, dok temperatura na klasičnom krovu može biti i do 40 °C viša nego na zelenom krovu. Prema istraživanju koje je proveo </a:t>
            </a:r>
            <a:r>
              <a:rPr lang="hr-HR" sz="2000" dirty="0" err="1">
                <a:solidFill>
                  <a:srgbClr val="444444"/>
                </a:solidFill>
                <a:latin typeface="+mj-lt"/>
                <a:ea typeface="Montserrat"/>
                <a:cs typeface="Montserrat"/>
              </a:rPr>
              <a:t>Tyndall</a:t>
            </a:r>
            <a:r>
              <a:rPr lang="hr-HR" sz="2000" dirty="0">
                <a:solidFill>
                  <a:srgbClr val="444444"/>
                </a:solidFill>
                <a:latin typeface="+mj-lt"/>
                <a:ea typeface="Montserrat"/>
                <a:cs typeface="Montserrat"/>
              </a:rPr>
              <a:t> Centar za klimatske promjene potrebno je 10% ili više zelenila u gradovima kako bi se ublažio efekt urbanog toplinskog otoka.</a:t>
            </a:r>
          </a:p>
          <a:p>
            <a:pPr marL="0" indent="0">
              <a:lnSpc>
                <a:spcPct val="100000"/>
              </a:lnSpc>
              <a:buNone/>
            </a:pPr>
            <a:r>
              <a:rPr lang="hr-HR" sz="2000" dirty="0">
                <a:solidFill>
                  <a:srgbClr val="444444"/>
                </a:solidFill>
                <a:latin typeface="+mj-lt"/>
                <a:ea typeface="Montserrat"/>
                <a:cs typeface="Montserrat"/>
              </a:rPr>
              <a:t>2. Zadržavanje oborinskih voda</a:t>
            </a:r>
          </a:p>
          <a:p>
            <a:pPr>
              <a:lnSpc>
                <a:spcPct val="100000"/>
              </a:lnSpc>
            </a:pPr>
            <a:r>
              <a:rPr lang="hr-HR" sz="2000" dirty="0">
                <a:solidFill>
                  <a:srgbClr val="444444"/>
                </a:solidFill>
                <a:latin typeface="+mj-lt"/>
                <a:ea typeface="Montserrat"/>
                <a:cs typeface="Montserrat"/>
              </a:rPr>
              <a:t>Ogromna prednost zelenih krovova je smanjenje odljeva oborinskih voda, što ljeti vodi do</a:t>
            </a:r>
            <a:r>
              <a:rPr lang="hr-HR" sz="2000" dirty="0">
                <a:latin typeface="+mj-lt"/>
                <a:ea typeface="Montserrat"/>
                <a:cs typeface="Montserrat"/>
              </a:rPr>
              <a:t/>
            </a:r>
            <a:br>
              <a:rPr lang="hr-HR" sz="2000" dirty="0">
                <a:latin typeface="+mj-lt"/>
                <a:ea typeface="Montserrat"/>
                <a:cs typeface="Montserrat"/>
              </a:rPr>
            </a:br>
            <a:r>
              <a:rPr lang="hr-HR" sz="2000" dirty="0">
                <a:solidFill>
                  <a:srgbClr val="444444"/>
                </a:solidFill>
                <a:latin typeface="+mj-lt"/>
                <a:ea typeface="Montserrat"/>
                <a:cs typeface="Montserrat"/>
              </a:rPr>
              <a:t>smanjenja opterećenja kanalizacijskih sistema za 70-95%. Zeleni krovovi pozitivno utiču na smanjenje troškova jer smanjuju ili poništavaju potrebu za spremištima za kišnicu i sličnom opremom, koja je uobičajena u upravljanju oborinskim vodama. Sposobnost zadržavanja oborinskih voda pomaže u sprječavanju nesreća uzrokovanih obilnim kišama.</a:t>
            </a:r>
            <a:endParaRPr lang="hr-HR" sz="2000" dirty="0">
              <a:latin typeface="+mj-lt"/>
            </a:endParaRPr>
          </a:p>
        </p:txBody>
      </p:sp>
      <p:sp>
        <p:nvSpPr>
          <p:cNvPr id="4" name="Slide Number Placeholder 3">
            <a:extLst>
              <a:ext uri="{FF2B5EF4-FFF2-40B4-BE49-F238E27FC236}">
                <a16:creationId xmlns:a16="http://schemas.microsoft.com/office/drawing/2014/main" id="{5228F716-81E8-4B8A-5C77-259AFBCE2371}"/>
              </a:ext>
            </a:extLst>
          </p:cNvPr>
          <p:cNvSpPr>
            <a:spLocks noGrp="1"/>
          </p:cNvSpPr>
          <p:nvPr>
            <p:ph type="sldNum" sz="quarter" idx="12"/>
          </p:nvPr>
        </p:nvSpPr>
        <p:spPr/>
        <p:txBody>
          <a:bodyPr/>
          <a:lstStyle/>
          <a:p>
            <a:fld id="{4FAB73BC-B049-4115-A692-8D63A059BFB8}" type="slidenum">
              <a:rPr lang="en-US" dirty="0"/>
              <a:t>15</a:t>
            </a:fld>
            <a:endParaRPr lang="en-US"/>
          </a:p>
        </p:txBody>
      </p:sp>
    </p:spTree>
    <p:extLst>
      <p:ext uri="{BB962C8B-B14F-4D97-AF65-F5344CB8AC3E}">
        <p14:creationId xmlns:p14="http://schemas.microsoft.com/office/powerpoint/2010/main" val="12954137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F11EBC7-306D-614D-E288-6A929DE67DB8}"/>
              </a:ext>
            </a:extLst>
          </p:cNvPr>
          <p:cNvSpPr>
            <a:spLocks noGrp="1"/>
          </p:cNvSpPr>
          <p:nvPr>
            <p:ph type="title"/>
          </p:nvPr>
        </p:nvSpPr>
        <p:spPr/>
        <p:txBody>
          <a:bodyPr>
            <a:normAutofit/>
          </a:bodyPr>
          <a:lstStyle/>
          <a:p>
            <a:r>
              <a:rPr lang="hr-HR" sz="2800" dirty="0"/>
              <a:t>P</a:t>
            </a:r>
            <a:r>
              <a:rPr lang="hr-HR" sz="2800" dirty="0" smtClean="0"/>
              <a:t>rednosti</a:t>
            </a:r>
            <a:endParaRPr lang="hr-HR" sz="2800" dirty="0"/>
          </a:p>
        </p:txBody>
      </p:sp>
      <p:sp>
        <p:nvSpPr>
          <p:cNvPr id="3" name="Rezervirano mjesto sadržaja 2">
            <a:extLst>
              <a:ext uri="{FF2B5EF4-FFF2-40B4-BE49-F238E27FC236}">
                <a16:creationId xmlns:a16="http://schemas.microsoft.com/office/drawing/2014/main" id="{A97575C6-01E5-5D0D-AF97-AAC1BE32425C}"/>
              </a:ext>
            </a:extLst>
          </p:cNvPr>
          <p:cNvSpPr>
            <a:spLocks noGrp="1"/>
          </p:cNvSpPr>
          <p:nvPr>
            <p:ph idx="1"/>
          </p:nvPr>
        </p:nvSpPr>
        <p:spPr>
          <a:xfrm>
            <a:off x="1069848" y="1526096"/>
            <a:ext cx="10051074" cy="5032599"/>
          </a:xfrm>
        </p:spPr>
        <p:txBody>
          <a:bodyPr vert="horz" lIns="91440" tIns="45720" rIns="91440" bIns="45720" rtlCol="0" anchor="t">
            <a:normAutofit/>
          </a:bodyPr>
          <a:lstStyle/>
          <a:p>
            <a:pPr marL="0" indent="0">
              <a:lnSpc>
                <a:spcPct val="100000"/>
              </a:lnSpc>
              <a:buNone/>
            </a:pPr>
            <a:r>
              <a:rPr lang="hr-HR" sz="2000" dirty="0" smtClean="0">
                <a:solidFill>
                  <a:srgbClr val="444444"/>
                </a:solidFill>
                <a:latin typeface="+mj-lt"/>
                <a:ea typeface="Montserrat"/>
                <a:cs typeface="Montserrat"/>
              </a:rPr>
              <a:t>3</a:t>
            </a:r>
            <a:r>
              <a:rPr lang="hr-HR" sz="2000" dirty="0">
                <a:solidFill>
                  <a:srgbClr val="444444"/>
                </a:solidFill>
                <a:latin typeface="+mj-lt"/>
                <a:ea typeface="Montserrat"/>
                <a:cs typeface="Montserrat"/>
              </a:rPr>
              <a:t>. Pročišćivanje kišnice</a:t>
            </a:r>
          </a:p>
          <a:p>
            <a:pPr>
              <a:lnSpc>
                <a:spcPct val="100000"/>
              </a:lnSpc>
            </a:pPr>
            <a:r>
              <a:rPr lang="hr-HR" sz="2000" dirty="0">
                <a:solidFill>
                  <a:srgbClr val="444444"/>
                </a:solidFill>
                <a:latin typeface="+mj-lt"/>
                <a:ea typeface="Montserrat"/>
                <a:cs typeface="Montserrat"/>
              </a:rPr>
              <a:t>Prirodnom </a:t>
            </a:r>
            <a:r>
              <a:rPr lang="hr-HR" sz="2000" dirty="0" err="1">
                <a:solidFill>
                  <a:srgbClr val="444444"/>
                </a:solidFill>
                <a:latin typeface="+mj-lt"/>
                <a:ea typeface="Montserrat"/>
                <a:cs typeface="Montserrat"/>
              </a:rPr>
              <a:t>biofiltracijom</a:t>
            </a:r>
            <a:r>
              <a:rPr lang="hr-HR" sz="2000" dirty="0">
                <a:solidFill>
                  <a:srgbClr val="444444"/>
                </a:solidFill>
                <a:latin typeface="+mj-lt"/>
                <a:ea typeface="Montserrat"/>
                <a:cs typeface="Montserrat"/>
              </a:rPr>
              <a:t> zeleni krovovi sprečavaju da </a:t>
            </a:r>
            <a:r>
              <a:rPr lang="hr-HR" sz="2000" dirty="0" err="1">
                <a:solidFill>
                  <a:srgbClr val="444444"/>
                </a:solidFill>
                <a:latin typeface="+mj-lt"/>
                <a:ea typeface="Montserrat"/>
                <a:cs typeface="Montserrat"/>
              </a:rPr>
              <a:t>kontaminanti</a:t>
            </a:r>
            <a:r>
              <a:rPr lang="hr-HR" sz="2000" dirty="0">
                <a:solidFill>
                  <a:srgbClr val="444444"/>
                </a:solidFill>
                <a:latin typeface="+mj-lt"/>
                <a:ea typeface="Montserrat"/>
                <a:cs typeface="Montserrat"/>
              </a:rPr>
              <a:t> i toksini završe u vodenim tokovima i vodenim putevima. Prema istraživanju koje su proveli Kohler i Schmidt 1990., 95% olova, bakra i kadmijevog sulfida te 19% cinka koji dolazi kišnicom zadržava se u </a:t>
            </a:r>
            <a:r>
              <a:rPr lang="hr-HR" sz="2000" dirty="0" err="1">
                <a:solidFill>
                  <a:srgbClr val="444444"/>
                </a:solidFill>
                <a:latin typeface="+mj-lt"/>
                <a:ea typeface="Montserrat"/>
                <a:cs typeface="Montserrat"/>
              </a:rPr>
              <a:t>substratu</a:t>
            </a:r>
            <a:r>
              <a:rPr lang="hr-HR" sz="2000" dirty="0">
                <a:solidFill>
                  <a:srgbClr val="444444"/>
                </a:solidFill>
                <a:latin typeface="+mj-lt"/>
                <a:ea typeface="Montserrat"/>
                <a:cs typeface="Montserrat"/>
              </a:rPr>
              <a:t>, što doprinosi poboljšanju kvalitete lokalne vode.</a:t>
            </a:r>
          </a:p>
          <a:p>
            <a:pPr marL="0" indent="0">
              <a:lnSpc>
                <a:spcPct val="100000"/>
              </a:lnSpc>
              <a:buNone/>
            </a:pPr>
            <a:r>
              <a:rPr lang="hr-HR" sz="2000" dirty="0">
                <a:solidFill>
                  <a:srgbClr val="444444"/>
                </a:solidFill>
                <a:latin typeface="+mj-lt"/>
                <a:ea typeface="Montserrat"/>
                <a:cs typeface="Montserrat"/>
              </a:rPr>
              <a:t>4. Smanjenje ugljičnog dioksida</a:t>
            </a:r>
          </a:p>
          <a:p>
            <a:pPr>
              <a:lnSpc>
                <a:spcPct val="100000"/>
              </a:lnSpc>
            </a:pPr>
            <a:r>
              <a:rPr lang="hr-HR" sz="2000" dirty="0">
                <a:solidFill>
                  <a:srgbClr val="444444"/>
                </a:solidFill>
                <a:latin typeface="+mj-lt"/>
                <a:ea typeface="Montserrat"/>
                <a:cs typeface="Montserrat"/>
              </a:rPr>
              <a:t>Zeleni krovovi pomažu u smanjivanju udjela ugljičnog dioksida u zraku, koji se smatra jednim od glavnih uzroka globalnog zatopljenja. 1 m² zelenog krova može godišnje apsorbirati 5 kg ugljičnog dioksida. Osim toga, zbog učinka smanjenja potrošnje energije dodatno se smanjuje količina ugljičnog dioksida za 3.2 kg godišnje.* Radi ilustracije, 1 m² zelenog krova u stanju je apsorbirati istu količinu ugljičnog dioksida koju prosječan automobil ispusti za vrijeme vožnje od 80 km.</a:t>
            </a:r>
          </a:p>
        </p:txBody>
      </p:sp>
      <p:sp>
        <p:nvSpPr>
          <p:cNvPr id="4" name="Slide Number Placeholder 3">
            <a:extLst>
              <a:ext uri="{FF2B5EF4-FFF2-40B4-BE49-F238E27FC236}">
                <a16:creationId xmlns:a16="http://schemas.microsoft.com/office/drawing/2014/main" id="{84625EFF-7017-B9C2-1DB2-F279F9B89E87}"/>
              </a:ext>
            </a:extLst>
          </p:cNvPr>
          <p:cNvSpPr>
            <a:spLocks noGrp="1"/>
          </p:cNvSpPr>
          <p:nvPr>
            <p:ph type="sldNum" sz="quarter" idx="12"/>
          </p:nvPr>
        </p:nvSpPr>
        <p:spPr/>
        <p:txBody>
          <a:bodyPr/>
          <a:lstStyle/>
          <a:p>
            <a:fld id="{4FAB73BC-B049-4115-A692-8D63A059BFB8}" type="slidenum">
              <a:rPr lang="en-US" dirty="0"/>
              <a:t>16</a:t>
            </a:fld>
            <a:endParaRPr lang="en-US"/>
          </a:p>
        </p:txBody>
      </p:sp>
    </p:spTree>
    <p:extLst>
      <p:ext uri="{BB962C8B-B14F-4D97-AF65-F5344CB8AC3E}">
        <p14:creationId xmlns:p14="http://schemas.microsoft.com/office/powerpoint/2010/main" val="23852604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F11EBC7-306D-614D-E288-6A929DE67DB8}"/>
              </a:ext>
            </a:extLst>
          </p:cNvPr>
          <p:cNvSpPr>
            <a:spLocks noGrp="1"/>
          </p:cNvSpPr>
          <p:nvPr>
            <p:ph type="title"/>
          </p:nvPr>
        </p:nvSpPr>
        <p:spPr/>
        <p:txBody>
          <a:bodyPr>
            <a:normAutofit/>
          </a:bodyPr>
          <a:lstStyle/>
          <a:p>
            <a:r>
              <a:rPr lang="hr-HR" sz="2800" dirty="0"/>
              <a:t>P</a:t>
            </a:r>
            <a:r>
              <a:rPr lang="hr-HR" sz="2800" dirty="0" smtClean="0"/>
              <a:t>rednosti</a:t>
            </a:r>
            <a:endParaRPr lang="hr-HR" sz="2800" dirty="0"/>
          </a:p>
        </p:txBody>
      </p:sp>
      <p:sp>
        <p:nvSpPr>
          <p:cNvPr id="3" name="Rezervirano mjesto sadržaja 2">
            <a:extLst>
              <a:ext uri="{FF2B5EF4-FFF2-40B4-BE49-F238E27FC236}">
                <a16:creationId xmlns:a16="http://schemas.microsoft.com/office/drawing/2014/main" id="{A97575C6-01E5-5D0D-AF97-AAC1BE32425C}"/>
              </a:ext>
            </a:extLst>
          </p:cNvPr>
          <p:cNvSpPr>
            <a:spLocks noGrp="1"/>
          </p:cNvSpPr>
          <p:nvPr>
            <p:ph idx="1"/>
          </p:nvPr>
        </p:nvSpPr>
        <p:spPr>
          <a:xfrm>
            <a:off x="1069848" y="1526096"/>
            <a:ext cx="10051074" cy="5032599"/>
          </a:xfrm>
        </p:spPr>
        <p:txBody>
          <a:bodyPr vert="horz" lIns="91440" tIns="45720" rIns="91440" bIns="45720" rtlCol="0" anchor="t">
            <a:normAutofit/>
          </a:bodyPr>
          <a:lstStyle/>
          <a:p>
            <a:pPr marL="0" indent="0">
              <a:lnSpc>
                <a:spcPct val="100000"/>
              </a:lnSpc>
              <a:buNone/>
            </a:pPr>
            <a:r>
              <a:rPr lang="hr-HR" sz="2000" dirty="0" smtClean="0">
                <a:solidFill>
                  <a:srgbClr val="444444"/>
                </a:solidFill>
                <a:latin typeface="+mj-lt"/>
                <a:ea typeface="Montserrat"/>
                <a:cs typeface="Montserrat"/>
              </a:rPr>
              <a:t>5</a:t>
            </a:r>
            <a:r>
              <a:rPr lang="hr-HR" sz="2000" dirty="0">
                <a:solidFill>
                  <a:srgbClr val="444444"/>
                </a:solidFill>
                <a:latin typeface="+mj-lt"/>
                <a:ea typeface="Montserrat"/>
                <a:cs typeface="Montserrat"/>
              </a:rPr>
              <a:t>. Čišći zrak</a:t>
            </a:r>
          </a:p>
          <a:p>
            <a:pPr>
              <a:lnSpc>
                <a:spcPct val="100000"/>
              </a:lnSpc>
            </a:pPr>
            <a:r>
              <a:rPr lang="hr-HR" sz="2000" dirty="0">
                <a:solidFill>
                  <a:srgbClr val="444444"/>
                </a:solidFill>
                <a:latin typeface="+mj-lt"/>
                <a:ea typeface="Montserrat"/>
                <a:cs typeface="Montserrat"/>
              </a:rPr>
              <a:t>Bilje zelenog krova zadržava iz lokalne atmosfere čestice nošene zrakom poput smoga,</a:t>
            </a:r>
            <a:r>
              <a:rPr lang="hr-HR" sz="2000" dirty="0">
                <a:latin typeface="+mj-lt"/>
                <a:ea typeface="Montserrat"/>
                <a:cs typeface="Montserrat"/>
              </a:rPr>
              <a:t/>
            </a:r>
            <a:br>
              <a:rPr lang="hr-HR" sz="2000" dirty="0">
                <a:latin typeface="+mj-lt"/>
                <a:ea typeface="Montserrat"/>
                <a:cs typeface="Montserrat"/>
              </a:rPr>
            </a:br>
            <a:r>
              <a:rPr lang="hr-HR" sz="2000" dirty="0" err="1">
                <a:solidFill>
                  <a:srgbClr val="444444"/>
                </a:solidFill>
                <a:latin typeface="+mj-lt"/>
                <a:ea typeface="Montserrat"/>
                <a:cs typeface="Montserrat"/>
              </a:rPr>
              <a:t>eških</a:t>
            </a:r>
            <a:r>
              <a:rPr lang="hr-HR" sz="2000" dirty="0">
                <a:solidFill>
                  <a:srgbClr val="444444"/>
                </a:solidFill>
                <a:latin typeface="+mj-lt"/>
                <a:ea typeface="Montserrat"/>
                <a:cs typeface="Montserrat"/>
              </a:rPr>
              <a:t> metala i </a:t>
            </a:r>
            <a:r>
              <a:rPr lang="hr-HR" sz="2000" dirty="0" err="1">
                <a:solidFill>
                  <a:srgbClr val="444444"/>
                </a:solidFill>
                <a:latin typeface="+mj-lt"/>
                <a:ea typeface="Montserrat"/>
                <a:cs typeface="Montserrat"/>
              </a:rPr>
              <a:t>volatilnih</a:t>
            </a:r>
            <a:r>
              <a:rPr lang="hr-HR" sz="2000" dirty="0">
                <a:solidFill>
                  <a:srgbClr val="444444"/>
                </a:solidFill>
                <a:latin typeface="+mj-lt"/>
                <a:ea typeface="Montserrat"/>
                <a:cs typeface="Montserrat"/>
              </a:rPr>
              <a:t> organskih spojeva, što ima pozitivan učinak na kvalitetu zraka i na</a:t>
            </a:r>
            <a:r>
              <a:rPr lang="hr-HR" sz="2000" dirty="0">
                <a:latin typeface="+mj-lt"/>
                <a:ea typeface="Montserrat"/>
                <a:cs typeface="Montserrat"/>
              </a:rPr>
              <a:t/>
            </a:r>
            <a:br>
              <a:rPr lang="hr-HR" sz="2000" dirty="0">
                <a:latin typeface="+mj-lt"/>
                <a:ea typeface="Montserrat"/>
                <a:cs typeface="Montserrat"/>
              </a:rPr>
            </a:br>
            <a:r>
              <a:rPr lang="hr-HR" sz="2000" dirty="0">
                <a:solidFill>
                  <a:srgbClr val="444444"/>
                </a:solidFill>
                <a:latin typeface="+mj-lt"/>
                <a:ea typeface="Montserrat"/>
                <a:cs typeface="Montserrat"/>
              </a:rPr>
              <a:t>zdravlje stanovništva. Znanstvenici procjenjuju da 1 m² zelenog krova svake godine može</a:t>
            </a:r>
            <a:r>
              <a:rPr lang="hr-HR" sz="2000" dirty="0">
                <a:latin typeface="+mj-lt"/>
                <a:ea typeface="Montserrat"/>
                <a:cs typeface="Montserrat"/>
              </a:rPr>
              <a:t/>
            </a:r>
            <a:br>
              <a:rPr lang="hr-HR" sz="2000" dirty="0">
                <a:latin typeface="+mj-lt"/>
                <a:ea typeface="Montserrat"/>
                <a:cs typeface="Montserrat"/>
              </a:rPr>
            </a:br>
            <a:r>
              <a:rPr lang="hr-HR" sz="2000" dirty="0">
                <a:solidFill>
                  <a:srgbClr val="444444"/>
                </a:solidFill>
                <a:latin typeface="+mj-lt"/>
                <a:ea typeface="Montserrat"/>
                <a:cs typeface="Montserrat"/>
              </a:rPr>
              <a:t>apsorbirati 0.2 kg letećih čestica**.</a:t>
            </a:r>
          </a:p>
          <a:p>
            <a:pPr marL="0" indent="0">
              <a:lnSpc>
                <a:spcPct val="100000"/>
              </a:lnSpc>
              <a:buNone/>
            </a:pPr>
            <a:r>
              <a:rPr lang="hr-HR" sz="2000" dirty="0">
                <a:solidFill>
                  <a:srgbClr val="444444"/>
                </a:solidFill>
                <a:latin typeface="+mj-lt"/>
                <a:ea typeface="Montserrat"/>
                <a:cs typeface="Montserrat"/>
              </a:rPr>
              <a:t>6. Prirodno </a:t>
            </a:r>
            <a:r>
              <a:rPr lang="hr-HR" sz="2000" dirty="0" smtClean="0">
                <a:solidFill>
                  <a:srgbClr val="444444"/>
                </a:solidFill>
                <a:latin typeface="+mj-lt"/>
                <a:ea typeface="Montserrat"/>
                <a:cs typeface="Montserrat"/>
              </a:rPr>
              <a:t>stanište</a:t>
            </a:r>
          </a:p>
          <a:p>
            <a:pPr>
              <a:lnSpc>
                <a:spcPct val="100000"/>
              </a:lnSpc>
            </a:pPr>
            <a:r>
              <a:rPr lang="hr-HR" sz="2000" dirty="0" smtClean="0">
                <a:solidFill>
                  <a:srgbClr val="444444"/>
                </a:solidFill>
                <a:latin typeface="+mj-lt"/>
                <a:ea typeface="Montserrat"/>
                <a:cs typeface="Montserrat"/>
              </a:rPr>
              <a:t>Porastom </a:t>
            </a:r>
            <a:r>
              <a:rPr lang="hr-HR" sz="2000" dirty="0">
                <a:solidFill>
                  <a:srgbClr val="444444"/>
                </a:solidFill>
                <a:latin typeface="+mj-lt"/>
                <a:ea typeface="Montserrat"/>
                <a:cs typeface="Montserrat"/>
              </a:rPr>
              <a:t>urbanizacije osiguranje prirodne raznolikosti postaje jednim od glavnih zahtjeva</a:t>
            </a:r>
            <a:r>
              <a:rPr lang="hr-HR" sz="2000" dirty="0">
                <a:latin typeface="+mj-lt"/>
                <a:ea typeface="Montserrat"/>
                <a:cs typeface="Montserrat"/>
              </a:rPr>
              <a:t/>
            </a:r>
            <a:br>
              <a:rPr lang="hr-HR" sz="2000" dirty="0">
                <a:latin typeface="+mj-lt"/>
                <a:ea typeface="Montserrat"/>
                <a:cs typeface="Montserrat"/>
              </a:rPr>
            </a:br>
            <a:r>
              <a:rPr lang="hr-HR" sz="2000" dirty="0">
                <a:solidFill>
                  <a:srgbClr val="444444"/>
                </a:solidFill>
                <a:latin typeface="+mj-lt"/>
                <a:ea typeface="Montserrat"/>
                <a:cs typeface="Montserrat"/>
              </a:rPr>
              <a:t>za lokalne zajednice. Zeleni krovovi mogu pružati stanište raznim vrstama te obnoviti ekološki ciklus koji je urbana infrastruktura poremetila.</a:t>
            </a:r>
            <a:endParaRPr lang="hr-HR" sz="2000" dirty="0">
              <a:latin typeface="+mj-lt"/>
            </a:endParaRPr>
          </a:p>
        </p:txBody>
      </p:sp>
      <p:sp>
        <p:nvSpPr>
          <p:cNvPr id="4" name="Slide Number Placeholder 3">
            <a:extLst>
              <a:ext uri="{FF2B5EF4-FFF2-40B4-BE49-F238E27FC236}">
                <a16:creationId xmlns:a16="http://schemas.microsoft.com/office/drawing/2014/main" id="{A224ACA9-C399-69C8-8123-4515FF28257D}"/>
              </a:ext>
            </a:extLst>
          </p:cNvPr>
          <p:cNvSpPr>
            <a:spLocks noGrp="1"/>
          </p:cNvSpPr>
          <p:nvPr>
            <p:ph type="sldNum" sz="quarter" idx="12"/>
          </p:nvPr>
        </p:nvSpPr>
        <p:spPr/>
        <p:txBody>
          <a:bodyPr/>
          <a:lstStyle/>
          <a:p>
            <a:fld id="{4FAB73BC-B049-4115-A692-8D63A059BFB8}" type="slidenum">
              <a:rPr lang="en-US" dirty="0"/>
              <a:t>17</a:t>
            </a:fld>
            <a:endParaRPr lang="en-US"/>
          </a:p>
        </p:txBody>
      </p:sp>
    </p:spTree>
    <p:extLst>
      <p:ext uri="{BB962C8B-B14F-4D97-AF65-F5344CB8AC3E}">
        <p14:creationId xmlns:p14="http://schemas.microsoft.com/office/powerpoint/2010/main" val="42644404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26FEDED-D6E5-CBFA-A8EE-8C6DBFEDE5D9}"/>
              </a:ext>
            </a:extLst>
          </p:cNvPr>
          <p:cNvSpPr>
            <a:spLocks noGrp="1"/>
          </p:cNvSpPr>
          <p:nvPr>
            <p:ph type="title"/>
          </p:nvPr>
        </p:nvSpPr>
        <p:spPr/>
        <p:txBody>
          <a:bodyPr>
            <a:normAutofit/>
          </a:bodyPr>
          <a:lstStyle/>
          <a:p>
            <a:r>
              <a:rPr lang="hr-HR" sz="2800" dirty="0"/>
              <a:t>P</a:t>
            </a:r>
            <a:r>
              <a:rPr lang="hr-HR" sz="2800" dirty="0" smtClean="0"/>
              <a:t>rednosti</a:t>
            </a:r>
            <a:endParaRPr lang="hr-HR" sz="2800" dirty="0">
              <a:latin typeface="Rockwell Condensed"/>
            </a:endParaRPr>
          </a:p>
        </p:txBody>
      </p:sp>
      <p:sp>
        <p:nvSpPr>
          <p:cNvPr id="3" name="Rezervirano mjesto sadržaja 2">
            <a:extLst>
              <a:ext uri="{FF2B5EF4-FFF2-40B4-BE49-F238E27FC236}">
                <a16:creationId xmlns:a16="http://schemas.microsoft.com/office/drawing/2014/main" id="{C2136F2F-8F04-AEB2-F059-53E43F01F64E}"/>
              </a:ext>
            </a:extLst>
          </p:cNvPr>
          <p:cNvSpPr>
            <a:spLocks noGrp="1"/>
          </p:cNvSpPr>
          <p:nvPr>
            <p:ph idx="1"/>
          </p:nvPr>
        </p:nvSpPr>
        <p:spPr>
          <a:xfrm>
            <a:off x="1069848" y="1282148"/>
            <a:ext cx="10058400" cy="4890052"/>
          </a:xfrm>
        </p:spPr>
        <p:txBody>
          <a:bodyPr vert="horz" lIns="91440" tIns="45720" rIns="91440" bIns="45720" rtlCol="0" anchor="t">
            <a:normAutofit/>
          </a:bodyPr>
          <a:lstStyle/>
          <a:p>
            <a:pPr marL="0" indent="0">
              <a:lnSpc>
                <a:spcPct val="100000"/>
              </a:lnSpc>
              <a:buNone/>
            </a:pPr>
            <a:r>
              <a:rPr lang="hr-HR" sz="2000" dirty="0">
                <a:solidFill>
                  <a:srgbClr val="444444"/>
                </a:solidFill>
                <a:latin typeface="+mj-lt"/>
                <a:ea typeface="Montserrat"/>
                <a:cs typeface="Montserrat"/>
              </a:rPr>
              <a:t>7. Produženi životni vijek krova</a:t>
            </a:r>
          </a:p>
          <a:p>
            <a:pPr>
              <a:lnSpc>
                <a:spcPct val="100000"/>
              </a:lnSpc>
            </a:pPr>
            <a:r>
              <a:rPr lang="hr-HR" sz="2000" dirty="0">
                <a:solidFill>
                  <a:srgbClr val="444444"/>
                </a:solidFill>
                <a:latin typeface="+mj-lt"/>
                <a:ea typeface="Montserrat"/>
                <a:cs typeface="Montserrat"/>
              </a:rPr>
              <a:t>Zeleni krovovi dokazano utrostručuju životni vijek krova. Krovni materijali ispod zelenog krova zaštićeni su od mehaničkih oštećenja, ultraljubičastog zračenja i ekstremnih temperatura, što rezultira smanjenim troškovima održavanja i obnove.</a:t>
            </a:r>
          </a:p>
          <a:p>
            <a:pPr marL="0" indent="0">
              <a:lnSpc>
                <a:spcPct val="100000"/>
              </a:lnSpc>
              <a:buNone/>
            </a:pPr>
            <a:r>
              <a:rPr lang="hr-HR" sz="2000" dirty="0">
                <a:solidFill>
                  <a:srgbClr val="444444"/>
                </a:solidFill>
                <a:latin typeface="+mj-lt"/>
                <a:ea typeface="Montserrat"/>
                <a:cs typeface="Montserrat"/>
              </a:rPr>
              <a:t>8. Energetska učinkovitost</a:t>
            </a:r>
          </a:p>
          <a:p>
            <a:pPr>
              <a:lnSpc>
                <a:spcPct val="100000"/>
              </a:lnSpc>
            </a:pPr>
            <a:r>
              <a:rPr lang="hr-HR" sz="2000" dirty="0">
                <a:solidFill>
                  <a:srgbClr val="444444"/>
                </a:solidFill>
                <a:latin typeface="+mj-lt"/>
                <a:ea typeface="Montserrat"/>
                <a:cs typeface="Montserrat"/>
              </a:rPr>
              <a:t>Zeleni krovovi pomažu u smanjenju potrošnje energije do 25% na grijanje i do 75% na</a:t>
            </a:r>
            <a:r>
              <a:rPr lang="hr-HR" sz="2000" dirty="0">
                <a:latin typeface="+mj-lt"/>
                <a:ea typeface="Montserrat"/>
                <a:cs typeface="Montserrat"/>
              </a:rPr>
              <a:t/>
            </a:r>
            <a:br>
              <a:rPr lang="hr-HR" sz="2000" dirty="0">
                <a:latin typeface="+mj-lt"/>
                <a:ea typeface="Montserrat"/>
                <a:cs typeface="Montserrat"/>
              </a:rPr>
            </a:br>
            <a:r>
              <a:rPr lang="hr-HR" sz="2000" dirty="0">
                <a:solidFill>
                  <a:srgbClr val="444444"/>
                </a:solidFill>
                <a:latin typeface="+mj-lt"/>
                <a:ea typeface="Montserrat"/>
                <a:cs typeface="Montserrat"/>
              </a:rPr>
              <a:t>hlađenje. Porastom cijene energije smanjeni troškovi grijanja i hlađenja postaju sve</a:t>
            </a:r>
            <a:r>
              <a:rPr lang="hr-HR" sz="2000" dirty="0">
                <a:latin typeface="+mj-lt"/>
                <a:ea typeface="Montserrat"/>
                <a:cs typeface="Montserrat"/>
              </a:rPr>
              <a:t/>
            </a:r>
            <a:br>
              <a:rPr lang="hr-HR" sz="2000" dirty="0">
                <a:latin typeface="+mj-lt"/>
                <a:ea typeface="Montserrat"/>
                <a:cs typeface="Montserrat"/>
              </a:rPr>
            </a:br>
            <a:r>
              <a:rPr lang="hr-HR" sz="2000" dirty="0">
                <a:solidFill>
                  <a:srgbClr val="444444"/>
                </a:solidFill>
                <a:latin typeface="+mj-lt"/>
                <a:ea typeface="Montserrat"/>
                <a:cs typeface="Montserrat"/>
              </a:rPr>
              <a:t>privlačnijima.</a:t>
            </a:r>
          </a:p>
          <a:p>
            <a:pPr marL="0" indent="0">
              <a:lnSpc>
                <a:spcPct val="100000"/>
              </a:lnSpc>
              <a:buNone/>
            </a:pPr>
            <a:r>
              <a:rPr lang="hr-HR" sz="2000" dirty="0">
                <a:solidFill>
                  <a:srgbClr val="444444"/>
                </a:solidFill>
                <a:latin typeface="+mj-lt"/>
                <a:ea typeface="Montserrat"/>
                <a:cs typeface="Montserrat"/>
              </a:rPr>
              <a:t>9. Smanjenje buke</a:t>
            </a:r>
          </a:p>
          <a:p>
            <a:pPr>
              <a:lnSpc>
                <a:spcPct val="100000"/>
              </a:lnSpc>
            </a:pPr>
            <a:r>
              <a:rPr lang="hr-HR" sz="2000" dirty="0">
                <a:solidFill>
                  <a:srgbClr val="444444"/>
                </a:solidFill>
                <a:latin typeface="+mj-lt"/>
                <a:ea typeface="Montserrat"/>
                <a:cs typeface="Montserrat"/>
              </a:rPr>
              <a:t>Zeleni krov pruža dobru zvučnu izolaciju, životni prostor čini tišim te stvara ugodnije okruženje u urbanoj okolini. Doprinosi smanjenju buke u velikim gradovima, u blizini industrijskih zona i zračnih luka.</a:t>
            </a:r>
          </a:p>
          <a:p>
            <a:endParaRPr lang="hr-HR" dirty="0"/>
          </a:p>
        </p:txBody>
      </p:sp>
      <p:sp>
        <p:nvSpPr>
          <p:cNvPr id="4" name="Slide Number Placeholder 3">
            <a:extLst>
              <a:ext uri="{FF2B5EF4-FFF2-40B4-BE49-F238E27FC236}">
                <a16:creationId xmlns:a16="http://schemas.microsoft.com/office/drawing/2014/main" id="{98B13BC0-0FD9-4273-4C4D-0444AB650D62}"/>
              </a:ext>
            </a:extLst>
          </p:cNvPr>
          <p:cNvSpPr>
            <a:spLocks noGrp="1"/>
          </p:cNvSpPr>
          <p:nvPr>
            <p:ph type="sldNum" sz="quarter" idx="12"/>
          </p:nvPr>
        </p:nvSpPr>
        <p:spPr/>
        <p:txBody>
          <a:bodyPr/>
          <a:lstStyle/>
          <a:p>
            <a:fld id="{4FAB73BC-B049-4115-A692-8D63A059BFB8}" type="slidenum">
              <a:rPr lang="en-US" dirty="0"/>
              <a:t>18</a:t>
            </a:fld>
            <a:endParaRPr lang="en-US"/>
          </a:p>
        </p:txBody>
      </p:sp>
    </p:spTree>
    <p:extLst>
      <p:ext uri="{BB962C8B-B14F-4D97-AF65-F5344CB8AC3E}">
        <p14:creationId xmlns:p14="http://schemas.microsoft.com/office/powerpoint/2010/main" val="8285030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D299286-DDA7-35E0-6285-850059E44BD6}"/>
              </a:ext>
            </a:extLst>
          </p:cNvPr>
          <p:cNvSpPr>
            <a:spLocks noGrp="1"/>
          </p:cNvSpPr>
          <p:nvPr>
            <p:ph type="title"/>
          </p:nvPr>
        </p:nvSpPr>
        <p:spPr/>
        <p:txBody>
          <a:bodyPr>
            <a:normAutofit/>
          </a:bodyPr>
          <a:lstStyle/>
          <a:p>
            <a:r>
              <a:rPr lang="hr-HR" sz="2800" dirty="0"/>
              <a:t>P</a:t>
            </a:r>
            <a:r>
              <a:rPr lang="hr-HR" sz="2800" dirty="0" smtClean="0"/>
              <a:t>rednosti</a:t>
            </a:r>
            <a:endParaRPr lang="hr-HR" sz="2800" dirty="0"/>
          </a:p>
        </p:txBody>
      </p:sp>
      <p:sp>
        <p:nvSpPr>
          <p:cNvPr id="3" name="Rezervirano mjesto sadržaja 2">
            <a:extLst>
              <a:ext uri="{FF2B5EF4-FFF2-40B4-BE49-F238E27FC236}">
                <a16:creationId xmlns:a16="http://schemas.microsoft.com/office/drawing/2014/main" id="{AF76D66F-F340-A288-379C-8316652E9F7F}"/>
              </a:ext>
            </a:extLst>
          </p:cNvPr>
          <p:cNvSpPr>
            <a:spLocks noGrp="1"/>
          </p:cNvSpPr>
          <p:nvPr>
            <p:ph idx="1"/>
          </p:nvPr>
        </p:nvSpPr>
        <p:spPr>
          <a:xfrm>
            <a:off x="838200" y="1381539"/>
            <a:ext cx="10515600" cy="4795424"/>
          </a:xfrm>
        </p:spPr>
        <p:txBody>
          <a:bodyPr vert="horz" lIns="91440" tIns="45720" rIns="91440" bIns="45720" rtlCol="0" anchor="t">
            <a:normAutofit/>
          </a:bodyPr>
          <a:lstStyle/>
          <a:p>
            <a:pPr marL="0" indent="0">
              <a:lnSpc>
                <a:spcPct val="100000"/>
              </a:lnSpc>
              <a:buNone/>
            </a:pPr>
            <a:r>
              <a:rPr lang="hr-HR" sz="2000" dirty="0">
                <a:solidFill>
                  <a:srgbClr val="444444"/>
                </a:solidFill>
                <a:latin typeface="+mj-lt"/>
                <a:ea typeface="Montserrat"/>
                <a:cs typeface="Montserrat"/>
              </a:rPr>
              <a:t>10. Prirodni izgled</a:t>
            </a:r>
          </a:p>
          <a:p>
            <a:pPr>
              <a:lnSpc>
                <a:spcPct val="100000"/>
              </a:lnSpc>
            </a:pPr>
            <a:r>
              <a:rPr lang="hr-HR" sz="2000" dirty="0">
                <a:solidFill>
                  <a:srgbClr val="444444"/>
                </a:solidFill>
                <a:latin typeface="+mj-lt"/>
                <a:ea typeface="Montserrat"/>
                <a:cs typeface="Montserrat"/>
              </a:rPr>
              <a:t>Prirodni izgled zelenih krovova čini odmak od betonskih struktura u urbanim područjima i uvodi značajne promjene u modernu arhitekturu. Nekoliko istraživanja je pokazalo da prisutnost zelenih područja ima opuštajući psihološki učinak, doprinosi sniženju krvnog tlaka te snižava puls. Zbog različitih vrsta koristi koje donose, zeleni krovovi značajno povisuju vrijednost stambenih i poslovnih nekretnina.</a:t>
            </a:r>
          </a:p>
          <a:p>
            <a:pPr marL="0" indent="0">
              <a:lnSpc>
                <a:spcPct val="100000"/>
              </a:lnSpc>
              <a:buNone/>
            </a:pPr>
            <a:r>
              <a:rPr lang="hr-HR" sz="2000" dirty="0">
                <a:solidFill>
                  <a:srgbClr val="444444"/>
                </a:solidFill>
                <a:latin typeface="+mj-lt"/>
                <a:ea typeface="Montserrat"/>
                <a:cs typeface="Montserrat"/>
              </a:rPr>
              <a:t>11. Korisne zelene površine</a:t>
            </a:r>
          </a:p>
          <a:p>
            <a:pPr>
              <a:lnSpc>
                <a:spcPct val="100000"/>
              </a:lnSpc>
            </a:pPr>
            <a:r>
              <a:rPr lang="hr-HR" sz="2000" dirty="0">
                <a:solidFill>
                  <a:srgbClr val="444444"/>
                </a:solidFill>
                <a:latin typeface="+mj-lt"/>
                <a:ea typeface="Montserrat"/>
                <a:cs typeface="Montserrat"/>
              </a:rPr>
              <a:t>Zeleni krovovi povećavaju dodatan zeleni prostor u urbanim područjima s ograničenim otvorenim prostorom i povećavaju vrijednost građevina. Zeleni krovovi mogu biti osmišljeni kao javni vrtovi, komercijalni ili rekreacijski prostori koji pružaju mnoštvo mogućnosti za različite javne namjene.</a:t>
            </a:r>
            <a:endParaRPr lang="hr-HR" sz="2000" dirty="0">
              <a:latin typeface="+mj-lt"/>
            </a:endParaRPr>
          </a:p>
        </p:txBody>
      </p:sp>
      <p:sp>
        <p:nvSpPr>
          <p:cNvPr id="4" name="Slide Number Placeholder 3">
            <a:extLst>
              <a:ext uri="{FF2B5EF4-FFF2-40B4-BE49-F238E27FC236}">
                <a16:creationId xmlns:a16="http://schemas.microsoft.com/office/drawing/2014/main" id="{762201C7-DA32-79A3-F3AF-9EEB56EAB1F0}"/>
              </a:ext>
            </a:extLst>
          </p:cNvPr>
          <p:cNvSpPr>
            <a:spLocks noGrp="1"/>
          </p:cNvSpPr>
          <p:nvPr>
            <p:ph type="sldNum" sz="quarter" idx="12"/>
          </p:nvPr>
        </p:nvSpPr>
        <p:spPr/>
        <p:txBody>
          <a:bodyPr/>
          <a:lstStyle/>
          <a:p>
            <a:fld id="{4FAB73BC-B049-4115-A692-8D63A059BFB8}" type="slidenum">
              <a:rPr lang="en-US" dirty="0"/>
              <a:t>19</a:t>
            </a:fld>
            <a:endParaRPr lang="en-US"/>
          </a:p>
        </p:txBody>
      </p:sp>
    </p:spTree>
    <p:extLst>
      <p:ext uri="{BB962C8B-B14F-4D97-AF65-F5344CB8AC3E}">
        <p14:creationId xmlns:p14="http://schemas.microsoft.com/office/powerpoint/2010/main" val="924385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55" name="Rectangle 10246">
            <a:extLst>
              <a:ext uri="{FF2B5EF4-FFF2-40B4-BE49-F238E27FC236}">
                <a16:creationId xmlns:a16="http://schemas.microsoft.com/office/drawing/2014/main" id="{2A0E4E09-FC02-4ADC-951A-3FFA90B6FE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D2249155-471B-0AAE-F21B-228F7AD68D89}"/>
              </a:ext>
            </a:extLst>
          </p:cNvPr>
          <p:cNvSpPr>
            <a:spLocks noGrp="1"/>
          </p:cNvSpPr>
          <p:nvPr>
            <p:ph type="subTitle" idx="1"/>
          </p:nvPr>
        </p:nvSpPr>
        <p:spPr>
          <a:xfrm>
            <a:off x="6543235" y="1328084"/>
            <a:ext cx="4711745" cy="4201831"/>
          </a:xfrm>
        </p:spPr>
        <p:txBody>
          <a:bodyPr anchor="b">
            <a:normAutofit/>
          </a:bodyPr>
          <a:lstStyle/>
          <a:p>
            <a:pPr algn="l"/>
            <a:r>
              <a:rPr lang="hr-HR" sz="2800" b="1" i="1" dirty="0"/>
              <a:t>Ova nastavna tema je nastala kao rezultat izrade priručnika za potrebe fakultativnog predmeta Zelena gradnja koji se izvodi u Graditeljskoj tehničkoj školi Zagreb u okviru GREENCO projekta.</a:t>
            </a:r>
            <a:endParaRPr lang="en-GB" sz="2800" b="1" i="1" dirty="0"/>
          </a:p>
        </p:txBody>
      </p:sp>
      <p:grpSp>
        <p:nvGrpSpPr>
          <p:cNvPr id="10249" name="Group 10248">
            <a:extLst>
              <a:ext uri="{FF2B5EF4-FFF2-40B4-BE49-F238E27FC236}">
                <a16:creationId xmlns:a16="http://schemas.microsoft.com/office/drawing/2014/main" id="{B0A10B5A-315F-4751-BA35-34556B5D2663}"/>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423049" cy="6858001"/>
            <a:chOff x="0" y="0"/>
            <a:chExt cx="6423049" cy="6858001"/>
          </a:xfrm>
        </p:grpSpPr>
        <p:sp>
          <p:nvSpPr>
            <p:cNvPr id="10250" name="Freeform: Shape 10249">
              <a:extLst>
                <a:ext uri="{FF2B5EF4-FFF2-40B4-BE49-F238E27FC236}">
                  <a16:creationId xmlns:a16="http://schemas.microsoft.com/office/drawing/2014/main" id="{4A5DAC55-04A1-4AB4-A2C6-C859A915C8D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6018714" cy="6858000"/>
            </a:xfrm>
            <a:custGeom>
              <a:avLst/>
              <a:gdLst>
                <a:gd name="connsiteX0" fmla="*/ 0 w 6018714"/>
                <a:gd name="connsiteY0" fmla="*/ 6499477 h 6858000"/>
                <a:gd name="connsiteX1" fmla="*/ 248639 w 6018714"/>
                <a:gd name="connsiteY1" fmla="*/ 6701197 h 6858000"/>
                <a:gd name="connsiteX2" fmla="*/ 392359 w 6018714"/>
                <a:gd name="connsiteY2" fmla="*/ 6814935 h 6858000"/>
                <a:gd name="connsiteX3" fmla="*/ 448656 w 6018714"/>
                <a:gd name="connsiteY3" fmla="*/ 6858000 h 6858000"/>
                <a:gd name="connsiteX4" fmla="*/ 0 w 6018714"/>
                <a:gd name="connsiteY4" fmla="*/ 6858000 h 6858000"/>
                <a:gd name="connsiteX5" fmla="*/ 998246 w 6018714"/>
                <a:gd name="connsiteY5" fmla="*/ 0 h 6858000"/>
                <a:gd name="connsiteX6" fmla="*/ 1984114 w 6018714"/>
                <a:gd name="connsiteY6" fmla="*/ 0 h 6858000"/>
                <a:gd name="connsiteX7" fmla="*/ 2011390 w 6018714"/>
                <a:gd name="connsiteY7" fmla="*/ 2333 h 6858000"/>
                <a:gd name="connsiteX8" fmla="*/ 4182319 w 6018714"/>
                <a:gd name="connsiteY8" fmla="*/ 838030 h 6858000"/>
                <a:gd name="connsiteX9" fmla="*/ 4785565 w 6018714"/>
                <a:gd name="connsiteY9" fmla="*/ 1338564 h 6858000"/>
                <a:gd name="connsiteX10" fmla="*/ 5695308 w 6018714"/>
                <a:gd name="connsiteY10" fmla="*/ 2616232 h 6858000"/>
                <a:gd name="connsiteX11" fmla="*/ 5937944 w 6018714"/>
                <a:gd name="connsiteY11" fmla="*/ 3368583 h 6858000"/>
                <a:gd name="connsiteX12" fmla="*/ 6018677 w 6018714"/>
                <a:gd name="connsiteY12" fmla="*/ 4153681 h 6858000"/>
                <a:gd name="connsiteX13" fmla="*/ 5990165 w 6018714"/>
                <a:gd name="connsiteY13" fmla="*/ 4557147 h 6858000"/>
                <a:gd name="connsiteX14" fmla="*/ 5982312 w 6018714"/>
                <a:gd name="connsiteY14" fmla="*/ 4607451 h 6858000"/>
                <a:gd name="connsiteX15" fmla="*/ 5972856 w 6018714"/>
                <a:gd name="connsiteY15" fmla="*/ 4657609 h 6858000"/>
                <a:gd name="connsiteX16" fmla="*/ 5951328 w 6018714"/>
                <a:gd name="connsiteY16" fmla="*/ 4757628 h 6858000"/>
                <a:gd name="connsiteX17" fmla="*/ 5893141 w 6018714"/>
                <a:gd name="connsiteY17" fmla="*/ 4953827 h 6858000"/>
                <a:gd name="connsiteX18" fmla="*/ 5817644 w 6018714"/>
                <a:gd name="connsiteY18" fmla="*/ 5141915 h 6858000"/>
                <a:gd name="connsiteX19" fmla="*/ 5728909 w 6018714"/>
                <a:gd name="connsiteY19" fmla="*/ 5322626 h 6858000"/>
                <a:gd name="connsiteX20" fmla="*/ 5532095 w 6018714"/>
                <a:gd name="connsiteY20" fmla="*/ 5663839 h 6858000"/>
                <a:gd name="connsiteX21" fmla="*/ 5330043 w 6018714"/>
                <a:gd name="connsiteY21" fmla="*/ 5988236 h 6858000"/>
                <a:gd name="connsiteX22" fmla="*/ 5232580 w 6018714"/>
                <a:gd name="connsiteY22" fmla="*/ 6146081 h 6858000"/>
                <a:gd name="connsiteX23" fmla="*/ 5183269 w 6018714"/>
                <a:gd name="connsiteY23" fmla="*/ 6227660 h 6858000"/>
                <a:gd name="connsiteX24" fmla="*/ 5131628 w 6018714"/>
                <a:gd name="connsiteY24" fmla="*/ 6311451 h 6858000"/>
                <a:gd name="connsiteX25" fmla="*/ 4910811 w 6018714"/>
                <a:gd name="connsiteY25" fmla="*/ 6641009 h 6858000"/>
                <a:gd name="connsiteX26" fmla="*/ 4788885 w 6018714"/>
                <a:gd name="connsiteY26" fmla="*/ 6800448 h 6858000"/>
                <a:gd name="connsiteX27" fmla="*/ 4739213 w 6018714"/>
                <a:gd name="connsiteY27" fmla="*/ 6858000 h 6858000"/>
                <a:gd name="connsiteX28" fmla="*/ 3950454 w 6018714"/>
                <a:gd name="connsiteY28" fmla="*/ 6858000 h 6858000"/>
                <a:gd name="connsiteX29" fmla="*/ 4012997 w 6018714"/>
                <a:gd name="connsiteY29" fmla="*/ 6806378 h 6858000"/>
                <a:gd name="connsiteX30" fmla="*/ 4268871 w 6018714"/>
                <a:gd name="connsiteY30" fmla="*/ 6566512 h 6858000"/>
                <a:gd name="connsiteX31" fmla="*/ 4750072 w 6018714"/>
                <a:gd name="connsiteY31" fmla="*/ 6033375 h 6858000"/>
                <a:gd name="connsiteX32" fmla="*/ 4806075 w 6018714"/>
                <a:gd name="connsiteY32" fmla="*/ 5961092 h 6858000"/>
                <a:gd name="connsiteX33" fmla="*/ 4863244 w 6018714"/>
                <a:gd name="connsiteY33" fmla="*/ 5885856 h 6858000"/>
                <a:gd name="connsiteX34" fmla="*/ 4982235 w 6018714"/>
                <a:gd name="connsiteY34" fmla="*/ 5732288 h 6858000"/>
                <a:gd name="connsiteX35" fmla="*/ 5221526 w 6018714"/>
                <a:gd name="connsiteY35" fmla="*/ 5438135 h 6858000"/>
                <a:gd name="connsiteX36" fmla="*/ 5442633 w 6018714"/>
                <a:gd name="connsiteY36" fmla="*/ 5146193 h 6858000"/>
                <a:gd name="connsiteX37" fmla="*/ 5538350 w 6018714"/>
                <a:gd name="connsiteY37" fmla="*/ 4995133 h 6858000"/>
                <a:gd name="connsiteX38" fmla="*/ 5621702 w 6018714"/>
                <a:gd name="connsiteY38" fmla="*/ 4839205 h 6858000"/>
                <a:gd name="connsiteX39" fmla="*/ 5741275 w 6018714"/>
                <a:gd name="connsiteY39" fmla="*/ 4507728 h 6858000"/>
                <a:gd name="connsiteX40" fmla="*/ 5781714 w 6018714"/>
                <a:gd name="connsiteY40" fmla="*/ 4153681 h 6858000"/>
                <a:gd name="connsiteX41" fmla="*/ 5685706 w 6018714"/>
                <a:gd name="connsiteY41" fmla="*/ 3428918 h 6858000"/>
                <a:gd name="connsiteX42" fmla="*/ 5422122 w 6018714"/>
                <a:gd name="connsiteY42" fmla="*/ 2750328 h 6858000"/>
                <a:gd name="connsiteX43" fmla="*/ 5033730 w 6018714"/>
                <a:gd name="connsiteY43" fmla="*/ 2136204 h 6858000"/>
                <a:gd name="connsiteX44" fmla="*/ 4542784 w 6018714"/>
                <a:gd name="connsiteY44" fmla="*/ 1601886 h 6858000"/>
                <a:gd name="connsiteX45" fmla="*/ 2668605 w 6018714"/>
                <a:gd name="connsiteY45" fmla="*/ 539746 h 6858000"/>
                <a:gd name="connsiteX46" fmla="*/ 1965570 w 6018714"/>
                <a:gd name="connsiteY46" fmla="*/ 389865 h 6858000"/>
                <a:gd name="connsiteX47" fmla="*/ 1249006 w 6018714"/>
                <a:gd name="connsiteY47" fmla="*/ 363461 h 6858000"/>
                <a:gd name="connsiteX48" fmla="*/ 542188 w 6018714"/>
                <a:gd name="connsiteY48" fmla="*/ 465544 h 6858000"/>
                <a:gd name="connsiteX49" fmla="*/ 37349 w 6018714"/>
                <a:gd name="connsiteY49" fmla="*/ 636266 h 6858000"/>
                <a:gd name="connsiteX50" fmla="*/ 0 w 6018714"/>
                <a:gd name="connsiteY50" fmla="*/ 653785 h 6858000"/>
                <a:gd name="connsiteX51" fmla="*/ 0 w 6018714"/>
                <a:gd name="connsiteY51" fmla="*/ 255198 h 6858000"/>
                <a:gd name="connsiteX52" fmla="*/ 167136 w 6018714"/>
                <a:gd name="connsiteY52" fmla="*/ 188295 h 6858000"/>
                <a:gd name="connsiteX53" fmla="*/ 451417 w 6018714"/>
                <a:gd name="connsiteY53" fmla="*/ 101466 h 6858000"/>
                <a:gd name="connsiteX54" fmla="*/ 836914 w 6018714"/>
                <a:gd name="connsiteY54" fmla="*/ 213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6018714" h="6858000">
                  <a:moveTo>
                    <a:pt x="0" y="6499477"/>
                  </a:moveTo>
                  <a:lnTo>
                    <a:pt x="248639" y="6701197"/>
                  </a:lnTo>
                  <a:cubicBezTo>
                    <a:pt x="296496" y="6739700"/>
                    <a:pt x="344500" y="6777613"/>
                    <a:pt x="392359" y="6814935"/>
                  </a:cubicBezTo>
                  <a:lnTo>
                    <a:pt x="448656" y="6858000"/>
                  </a:lnTo>
                  <a:lnTo>
                    <a:pt x="0" y="6858000"/>
                  </a:lnTo>
                  <a:close/>
                  <a:moveTo>
                    <a:pt x="998246" y="0"/>
                  </a:moveTo>
                  <a:lnTo>
                    <a:pt x="1984114" y="0"/>
                  </a:lnTo>
                  <a:lnTo>
                    <a:pt x="2011390" y="2333"/>
                  </a:lnTo>
                  <a:cubicBezTo>
                    <a:pt x="2791770" y="95667"/>
                    <a:pt x="3537428" y="382707"/>
                    <a:pt x="4182319" y="838030"/>
                  </a:cubicBezTo>
                  <a:cubicBezTo>
                    <a:pt x="4396386" y="988089"/>
                    <a:pt x="4598134" y="1155477"/>
                    <a:pt x="4785565" y="1338564"/>
                  </a:cubicBezTo>
                  <a:cubicBezTo>
                    <a:pt x="5159266" y="1705003"/>
                    <a:pt x="5477110" y="2135318"/>
                    <a:pt x="5695308" y="2616232"/>
                  </a:cubicBezTo>
                  <a:cubicBezTo>
                    <a:pt x="5803975" y="2856910"/>
                    <a:pt x="5885376" y="3109302"/>
                    <a:pt x="5937944" y="3368583"/>
                  </a:cubicBezTo>
                  <a:cubicBezTo>
                    <a:pt x="5990936" y="3626845"/>
                    <a:pt x="6017985" y="3889887"/>
                    <a:pt x="6018677" y="4153681"/>
                  </a:cubicBezTo>
                  <a:cubicBezTo>
                    <a:pt x="6019393" y="4288706"/>
                    <a:pt x="6009862" y="4423598"/>
                    <a:pt x="5990165" y="4557147"/>
                  </a:cubicBezTo>
                  <a:lnTo>
                    <a:pt x="5982312" y="4607451"/>
                  </a:lnTo>
                  <a:lnTo>
                    <a:pt x="5972856" y="4657609"/>
                  </a:lnTo>
                  <a:cubicBezTo>
                    <a:pt x="5966601" y="4691096"/>
                    <a:pt x="5959037" y="4724287"/>
                    <a:pt x="5951328" y="4757628"/>
                  </a:cubicBezTo>
                  <a:cubicBezTo>
                    <a:pt x="5934889" y="4823863"/>
                    <a:pt x="5915834" y="4890100"/>
                    <a:pt x="5893141" y="4953827"/>
                  </a:cubicBezTo>
                  <a:cubicBezTo>
                    <a:pt x="5870448" y="5017556"/>
                    <a:pt x="5845282" y="5080252"/>
                    <a:pt x="5817644" y="5141915"/>
                  </a:cubicBezTo>
                  <a:cubicBezTo>
                    <a:pt x="5790005" y="5203578"/>
                    <a:pt x="5760040" y="5263619"/>
                    <a:pt x="5728909" y="5322626"/>
                  </a:cubicBezTo>
                  <a:cubicBezTo>
                    <a:pt x="5666505" y="5440642"/>
                    <a:pt x="5599591" y="5553937"/>
                    <a:pt x="5532095" y="5663839"/>
                  </a:cubicBezTo>
                  <a:lnTo>
                    <a:pt x="5330043" y="5988236"/>
                  </a:lnTo>
                  <a:cubicBezTo>
                    <a:pt x="5297022" y="6041195"/>
                    <a:pt x="5264148" y="6093565"/>
                    <a:pt x="5232580" y="6146081"/>
                  </a:cubicBezTo>
                  <a:lnTo>
                    <a:pt x="5183269" y="6227660"/>
                  </a:lnTo>
                  <a:cubicBezTo>
                    <a:pt x="5166103" y="6255541"/>
                    <a:pt x="5149375" y="6283717"/>
                    <a:pt x="5131628" y="6311451"/>
                  </a:cubicBezTo>
                  <a:cubicBezTo>
                    <a:pt x="5062676" y="6423417"/>
                    <a:pt x="4988635" y="6533174"/>
                    <a:pt x="4910811" y="6641009"/>
                  </a:cubicBezTo>
                  <a:cubicBezTo>
                    <a:pt x="4871725" y="6695377"/>
                    <a:pt x="4831064" y="6748547"/>
                    <a:pt x="4788885" y="6800448"/>
                  </a:cubicBezTo>
                  <a:lnTo>
                    <a:pt x="4739213" y="6858000"/>
                  </a:lnTo>
                  <a:lnTo>
                    <a:pt x="3950454" y="6858000"/>
                  </a:lnTo>
                  <a:lnTo>
                    <a:pt x="4012997" y="6806378"/>
                  </a:lnTo>
                  <a:cubicBezTo>
                    <a:pt x="4100089" y="6729374"/>
                    <a:pt x="4185375" y="6649419"/>
                    <a:pt x="4268871" y="6566512"/>
                  </a:cubicBezTo>
                  <a:cubicBezTo>
                    <a:pt x="4439315" y="6398398"/>
                    <a:pt x="4599980" y="6220387"/>
                    <a:pt x="4750072" y="6033375"/>
                  </a:cubicBezTo>
                  <a:cubicBezTo>
                    <a:pt x="4769418" y="6009920"/>
                    <a:pt x="4787311" y="5985138"/>
                    <a:pt x="4806075" y="5961092"/>
                  </a:cubicBezTo>
                  <a:lnTo>
                    <a:pt x="4863244" y="5885856"/>
                  </a:lnTo>
                  <a:cubicBezTo>
                    <a:pt x="4902520" y="5833635"/>
                    <a:pt x="4942184" y="5782445"/>
                    <a:pt x="4982235" y="5732288"/>
                  </a:cubicBezTo>
                  <a:cubicBezTo>
                    <a:pt x="5061513" y="5631533"/>
                    <a:pt x="5143556" y="5534760"/>
                    <a:pt x="5221526" y="5438135"/>
                  </a:cubicBezTo>
                  <a:cubicBezTo>
                    <a:pt x="5299495" y="5341509"/>
                    <a:pt x="5374846" y="5245326"/>
                    <a:pt x="5442633" y="5146193"/>
                  </a:cubicBezTo>
                  <a:cubicBezTo>
                    <a:pt x="5476091" y="5096480"/>
                    <a:pt x="5508530" y="5046176"/>
                    <a:pt x="5538350" y="4995133"/>
                  </a:cubicBezTo>
                  <a:cubicBezTo>
                    <a:pt x="5568171" y="4944091"/>
                    <a:pt x="5596245" y="4892164"/>
                    <a:pt x="5621702" y="4839205"/>
                  </a:cubicBezTo>
                  <a:cubicBezTo>
                    <a:pt x="5673203" y="4733405"/>
                    <a:pt x="5713291" y="4622262"/>
                    <a:pt x="5741275" y="4507728"/>
                  </a:cubicBezTo>
                  <a:cubicBezTo>
                    <a:pt x="5767878" y="4391630"/>
                    <a:pt x="5781445" y="4272861"/>
                    <a:pt x="5781714" y="4153681"/>
                  </a:cubicBezTo>
                  <a:cubicBezTo>
                    <a:pt x="5781640" y="3908842"/>
                    <a:pt x="5749352" y="3665096"/>
                    <a:pt x="5685706" y="3428918"/>
                  </a:cubicBezTo>
                  <a:cubicBezTo>
                    <a:pt x="5621295" y="3194067"/>
                    <a:pt x="5532959" y="2966636"/>
                    <a:pt x="5422122" y="2750328"/>
                  </a:cubicBezTo>
                  <a:cubicBezTo>
                    <a:pt x="5312356" y="2533473"/>
                    <a:pt x="5182293" y="2327817"/>
                    <a:pt x="5033730" y="2136204"/>
                  </a:cubicBezTo>
                  <a:cubicBezTo>
                    <a:pt x="4885345" y="1944281"/>
                    <a:pt x="4721094" y="1765530"/>
                    <a:pt x="4542784" y="1601886"/>
                  </a:cubicBezTo>
                  <a:cubicBezTo>
                    <a:pt x="4001273" y="1114380"/>
                    <a:pt x="3361806" y="751985"/>
                    <a:pt x="2668605" y="539746"/>
                  </a:cubicBezTo>
                  <a:cubicBezTo>
                    <a:pt x="2438667" y="470493"/>
                    <a:pt x="2203536" y="420366"/>
                    <a:pt x="1965570" y="389865"/>
                  </a:cubicBezTo>
                  <a:cubicBezTo>
                    <a:pt x="1727936" y="359890"/>
                    <a:pt x="1488166" y="351053"/>
                    <a:pt x="1249006" y="363461"/>
                  </a:cubicBezTo>
                  <a:cubicBezTo>
                    <a:pt x="1010718" y="374400"/>
                    <a:pt x="774017" y="408587"/>
                    <a:pt x="542188" y="465544"/>
                  </a:cubicBezTo>
                  <a:cubicBezTo>
                    <a:pt x="369418" y="508120"/>
                    <a:pt x="200552" y="565242"/>
                    <a:pt x="37349" y="636266"/>
                  </a:cubicBezTo>
                  <a:lnTo>
                    <a:pt x="0" y="653785"/>
                  </a:lnTo>
                  <a:lnTo>
                    <a:pt x="0" y="255198"/>
                  </a:lnTo>
                  <a:lnTo>
                    <a:pt x="167136" y="188295"/>
                  </a:lnTo>
                  <a:cubicBezTo>
                    <a:pt x="260597" y="155379"/>
                    <a:pt x="355437" y="126405"/>
                    <a:pt x="451417" y="101466"/>
                  </a:cubicBezTo>
                  <a:cubicBezTo>
                    <a:pt x="578649" y="68513"/>
                    <a:pt x="707299" y="41799"/>
                    <a:pt x="836914" y="21393"/>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10251" name="Freeform: Shape 10250">
              <a:extLst>
                <a:ext uri="{FF2B5EF4-FFF2-40B4-BE49-F238E27FC236}">
                  <a16:creationId xmlns:a16="http://schemas.microsoft.com/office/drawing/2014/main" id="{A7370387-C8AA-4FC4-B636-C83BA7921DF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0" y="38834"/>
              <a:ext cx="6015920" cy="6819166"/>
            </a:xfrm>
            <a:custGeom>
              <a:avLst/>
              <a:gdLst>
                <a:gd name="connsiteX0" fmla="*/ 0 w 6015920"/>
                <a:gd name="connsiteY0" fmla="*/ 6143989 h 6819166"/>
                <a:gd name="connsiteX1" fmla="*/ 134018 w 6015920"/>
                <a:gd name="connsiteY1" fmla="*/ 6248665 h 6819166"/>
                <a:gd name="connsiteX2" fmla="*/ 880799 w 6015920"/>
                <a:gd name="connsiteY2" fmla="*/ 6790482 h 6819166"/>
                <a:gd name="connsiteX3" fmla="*/ 929680 w 6015920"/>
                <a:gd name="connsiteY3" fmla="*/ 6819166 h 6819166"/>
                <a:gd name="connsiteX4" fmla="*/ 0 w 6015920"/>
                <a:gd name="connsiteY4" fmla="*/ 6819166 h 6819166"/>
                <a:gd name="connsiteX5" fmla="*/ 1408589 w 6015920"/>
                <a:gd name="connsiteY5" fmla="*/ 0 h 6819166"/>
                <a:gd name="connsiteX6" fmla="*/ 1409171 w 6015920"/>
                <a:gd name="connsiteY6" fmla="*/ 294 h 6819166"/>
                <a:gd name="connsiteX7" fmla="*/ 6015920 w 6015920"/>
                <a:gd name="connsiteY7" fmla="*/ 4129828 h 6819166"/>
                <a:gd name="connsiteX8" fmla="*/ 5101088 w 6015920"/>
                <a:gd name="connsiteY8" fmla="*/ 6096419 h 6819166"/>
                <a:gd name="connsiteX9" fmla="*/ 4546786 w 6015920"/>
                <a:gd name="connsiteY9" fmla="*/ 6797679 h 6819166"/>
                <a:gd name="connsiteX10" fmla="*/ 4525032 w 6015920"/>
                <a:gd name="connsiteY10" fmla="*/ 6819166 h 6819166"/>
                <a:gd name="connsiteX11" fmla="*/ 3362009 w 6015920"/>
                <a:gd name="connsiteY11" fmla="*/ 6819166 h 6819166"/>
                <a:gd name="connsiteX12" fmla="*/ 3559506 w 6015920"/>
                <a:gd name="connsiteY12" fmla="*/ 6694254 h 6819166"/>
                <a:gd name="connsiteX13" fmla="*/ 4499295 w 6015920"/>
                <a:gd name="connsiteY13" fmla="*/ 5685109 h 6819166"/>
                <a:gd name="connsiteX14" fmla="*/ 4763752 w 6015920"/>
                <a:gd name="connsiteY14" fmla="*/ 5310428 h 6819166"/>
                <a:gd name="connsiteX15" fmla="*/ 5288592 w 6015920"/>
                <a:gd name="connsiteY15" fmla="*/ 4129828 h 6819166"/>
                <a:gd name="connsiteX16" fmla="*/ 4971477 w 6015920"/>
                <a:gd name="connsiteY16" fmla="*/ 2858526 h 6819166"/>
                <a:gd name="connsiteX17" fmla="*/ 4096938 w 6015920"/>
                <a:gd name="connsiteY17" fmla="*/ 1766138 h 6819166"/>
                <a:gd name="connsiteX18" fmla="*/ 2832696 w 6015920"/>
                <a:gd name="connsiteY18" fmla="*/ 1008719 h 6819166"/>
                <a:gd name="connsiteX19" fmla="*/ 1409171 w 6015920"/>
                <a:gd name="connsiteY19" fmla="*/ 732948 h 6819166"/>
                <a:gd name="connsiteX20" fmla="*/ 189877 w 6015920"/>
                <a:gd name="connsiteY20" fmla="*/ 989377 h 6819166"/>
                <a:gd name="connsiteX21" fmla="*/ 0 w 6015920"/>
                <a:gd name="connsiteY21" fmla="*/ 1091881 h 6819166"/>
                <a:gd name="connsiteX22" fmla="*/ 0 w 6015920"/>
                <a:gd name="connsiteY22" fmla="*/ 273645 h 6819166"/>
                <a:gd name="connsiteX23" fmla="*/ 53152 w 6015920"/>
                <a:gd name="connsiteY23" fmla="*/ 250589 h 6819166"/>
                <a:gd name="connsiteX24" fmla="*/ 1408589 w 6015920"/>
                <a:gd name="connsiteY24" fmla="*/ 0 h 6819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015920" h="6819166">
                  <a:moveTo>
                    <a:pt x="0" y="6143989"/>
                  </a:moveTo>
                  <a:lnTo>
                    <a:pt x="134018" y="6248665"/>
                  </a:lnTo>
                  <a:cubicBezTo>
                    <a:pt x="404095" y="6461250"/>
                    <a:pt x="645672" y="6645215"/>
                    <a:pt x="880799" y="6790482"/>
                  </a:cubicBezTo>
                  <a:lnTo>
                    <a:pt x="929680" y="6819166"/>
                  </a:lnTo>
                  <a:lnTo>
                    <a:pt x="0" y="6819166"/>
                  </a:lnTo>
                  <a:close/>
                  <a:moveTo>
                    <a:pt x="1408589" y="0"/>
                  </a:moveTo>
                  <a:lnTo>
                    <a:pt x="1409171" y="294"/>
                  </a:lnTo>
                  <a:cubicBezTo>
                    <a:pt x="3696325" y="294"/>
                    <a:pt x="6015920" y="1849221"/>
                    <a:pt x="6015920" y="4129828"/>
                  </a:cubicBezTo>
                  <a:cubicBezTo>
                    <a:pt x="6015920" y="4985129"/>
                    <a:pt x="5545048" y="5437324"/>
                    <a:pt x="5101088" y="6096419"/>
                  </a:cubicBezTo>
                  <a:cubicBezTo>
                    <a:pt x="4927721" y="6353993"/>
                    <a:pt x="4744312" y="6588925"/>
                    <a:pt x="4546786" y="6797679"/>
                  </a:cubicBezTo>
                  <a:lnTo>
                    <a:pt x="4525032" y="6819166"/>
                  </a:lnTo>
                  <a:lnTo>
                    <a:pt x="3362009" y="6819166"/>
                  </a:lnTo>
                  <a:lnTo>
                    <a:pt x="3559506" y="6694254"/>
                  </a:lnTo>
                  <a:cubicBezTo>
                    <a:pt x="3895644" y="6458563"/>
                    <a:pt x="4202210" y="6126161"/>
                    <a:pt x="4499295" y="5685109"/>
                  </a:cubicBezTo>
                  <a:cubicBezTo>
                    <a:pt x="4589775" y="5550592"/>
                    <a:pt x="4678218" y="5428532"/>
                    <a:pt x="4763752" y="5310428"/>
                  </a:cubicBezTo>
                  <a:cubicBezTo>
                    <a:pt x="5118251" y="4820868"/>
                    <a:pt x="5288592" y="4566198"/>
                    <a:pt x="5288592" y="4129828"/>
                  </a:cubicBezTo>
                  <a:cubicBezTo>
                    <a:pt x="5288592" y="3696828"/>
                    <a:pt x="5181966" y="3269106"/>
                    <a:pt x="4971477" y="2858526"/>
                  </a:cubicBezTo>
                  <a:cubicBezTo>
                    <a:pt x="4765643" y="2456885"/>
                    <a:pt x="4471366" y="2089240"/>
                    <a:pt x="4096938" y="1766138"/>
                  </a:cubicBezTo>
                  <a:cubicBezTo>
                    <a:pt x="3720910" y="1443697"/>
                    <a:pt x="3293474" y="1187604"/>
                    <a:pt x="2832696" y="1008719"/>
                  </a:cubicBezTo>
                  <a:cubicBezTo>
                    <a:pt x="2360806" y="825703"/>
                    <a:pt x="1881933" y="732948"/>
                    <a:pt x="1409171" y="732948"/>
                  </a:cubicBezTo>
                  <a:cubicBezTo>
                    <a:pt x="963609" y="732948"/>
                    <a:pt x="553251" y="819255"/>
                    <a:pt x="189877" y="989377"/>
                  </a:cubicBezTo>
                  <a:lnTo>
                    <a:pt x="0" y="1091881"/>
                  </a:lnTo>
                  <a:lnTo>
                    <a:pt x="0" y="273645"/>
                  </a:lnTo>
                  <a:lnTo>
                    <a:pt x="53152" y="250589"/>
                  </a:lnTo>
                  <a:cubicBezTo>
                    <a:pt x="457881" y="88474"/>
                    <a:pt x="911201" y="0"/>
                    <a:pt x="1408589" y="0"/>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10252" name="Freeform: Shape 10251">
              <a:extLst>
                <a:ext uri="{FF2B5EF4-FFF2-40B4-BE49-F238E27FC236}">
                  <a16:creationId xmlns:a16="http://schemas.microsoft.com/office/drawing/2014/main" id="{4E3C2B3B-4414-484B-8914-7CB18736F2A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0" y="89880"/>
              <a:ext cx="5997097" cy="6768121"/>
            </a:xfrm>
            <a:custGeom>
              <a:avLst/>
              <a:gdLst>
                <a:gd name="connsiteX0" fmla="*/ 0 w 5997097"/>
                <a:gd name="connsiteY0" fmla="*/ 5929955 h 6768121"/>
                <a:gd name="connsiteX1" fmla="*/ 204947 w 5997097"/>
                <a:gd name="connsiteY1" fmla="*/ 6088753 h 6768121"/>
                <a:gd name="connsiteX2" fmla="*/ 1135927 w 5997097"/>
                <a:gd name="connsiteY2" fmla="*/ 6730112 h 6768121"/>
                <a:gd name="connsiteX3" fmla="*/ 1219620 w 5997097"/>
                <a:gd name="connsiteY3" fmla="*/ 6768121 h 6768121"/>
                <a:gd name="connsiteX4" fmla="*/ 0 w 5997097"/>
                <a:gd name="connsiteY4" fmla="*/ 6768121 h 6768121"/>
                <a:gd name="connsiteX5" fmla="*/ 1389767 w 5997097"/>
                <a:gd name="connsiteY5" fmla="*/ 0 h 6768121"/>
                <a:gd name="connsiteX6" fmla="*/ 1390348 w 5997097"/>
                <a:gd name="connsiteY6" fmla="*/ 292 h 6768121"/>
                <a:gd name="connsiteX7" fmla="*/ 5997097 w 5997097"/>
                <a:gd name="connsiteY7" fmla="*/ 4099802 h 6768121"/>
                <a:gd name="connsiteX8" fmla="*/ 5082265 w 5997097"/>
                <a:gd name="connsiteY8" fmla="*/ 6052096 h 6768121"/>
                <a:gd name="connsiteX9" fmla="*/ 4527964 w 5997097"/>
                <a:gd name="connsiteY9" fmla="*/ 6748257 h 6768121"/>
                <a:gd name="connsiteX10" fmla="*/ 4507706 w 5997097"/>
                <a:gd name="connsiteY10" fmla="*/ 6768121 h 6768121"/>
                <a:gd name="connsiteX11" fmla="*/ 3011909 w 5997097"/>
                <a:gd name="connsiteY11" fmla="*/ 6768121 h 6768121"/>
                <a:gd name="connsiteX12" fmla="*/ 3041514 w 5997097"/>
                <a:gd name="connsiteY12" fmla="*/ 6756841 h 6768121"/>
                <a:gd name="connsiteX13" fmla="*/ 3339587 w 5997097"/>
                <a:gd name="connsiteY13" fmla="*/ 6603120 h 6768121"/>
                <a:gd name="connsiteX14" fmla="*/ 4359591 w 5997097"/>
                <a:gd name="connsiteY14" fmla="*/ 5561878 h 6768121"/>
                <a:gd name="connsiteX15" fmla="*/ 4626956 w 5997097"/>
                <a:gd name="connsiteY15" fmla="*/ 5185850 h 6768121"/>
                <a:gd name="connsiteX16" fmla="*/ 5124303 w 5997097"/>
                <a:gd name="connsiteY16" fmla="*/ 4099802 h 6768121"/>
                <a:gd name="connsiteX17" fmla="*/ 4823481 w 5997097"/>
                <a:gd name="connsiteY17" fmla="*/ 2904512 h 6768121"/>
                <a:gd name="connsiteX18" fmla="*/ 3983561 w 5997097"/>
                <a:gd name="connsiteY18" fmla="*/ 1863706 h 6768121"/>
                <a:gd name="connsiteX19" fmla="*/ 2761651 w 5997097"/>
                <a:gd name="connsiteY19" fmla="*/ 1136378 h 6768121"/>
                <a:gd name="connsiteX20" fmla="*/ 1390348 w 5997097"/>
                <a:gd name="connsiteY20" fmla="*/ 873085 h 6768121"/>
                <a:gd name="connsiteX21" fmla="*/ 232295 w 5997097"/>
                <a:gd name="connsiteY21" fmla="*/ 1114121 h 6768121"/>
                <a:gd name="connsiteX22" fmla="*/ 0 w 5997097"/>
                <a:gd name="connsiteY22" fmla="*/ 1238681 h 6768121"/>
                <a:gd name="connsiteX23" fmla="*/ 0 w 5997097"/>
                <a:gd name="connsiteY23" fmla="*/ 263550 h 6768121"/>
                <a:gd name="connsiteX24" fmla="*/ 34329 w 5997097"/>
                <a:gd name="connsiteY24" fmla="*/ 248767 h 6768121"/>
                <a:gd name="connsiteX25" fmla="*/ 1389767 w 5997097"/>
                <a:gd name="connsiteY25" fmla="*/ 0 h 6768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7097" h="6768121">
                  <a:moveTo>
                    <a:pt x="0" y="5929955"/>
                  </a:moveTo>
                  <a:lnTo>
                    <a:pt x="204947" y="6088753"/>
                  </a:lnTo>
                  <a:cubicBezTo>
                    <a:pt x="536028" y="6347537"/>
                    <a:pt x="834815" y="6574463"/>
                    <a:pt x="1135927" y="6730112"/>
                  </a:cubicBezTo>
                  <a:lnTo>
                    <a:pt x="1219620" y="6768121"/>
                  </a:lnTo>
                  <a:lnTo>
                    <a:pt x="0" y="6768121"/>
                  </a:lnTo>
                  <a:close/>
                  <a:moveTo>
                    <a:pt x="1389767" y="0"/>
                  </a:moveTo>
                  <a:lnTo>
                    <a:pt x="1390348" y="292"/>
                  </a:lnTo>
                  <a:cubicBezTo>
                    <a:pt x="3677502" y="292"/>
                    <a:pt x="5997097" y="1835776"/>
                    <a:pt x="5997097" y="4099802"/>
                  </a:cubicBezTo>
                  <a:cubicBezTo>
                    <a:pt x="5997097" y="4948885"/>
                    <a:pt x="5526225" y="5397792"/>
                    <a:pt x="5082265" y="6052096"/>
                  </a:cubicBezTo>
                  <a:cubicBezTo>
                    <a:pt x="4908898" y="6307797"/>
                    <a:pt x="4725489" y="6541021"/>
                    <a:pt x="4527964" y="6748257"/>
                  </a:cubicBezTo>
                  <a:lnTo>
                    <a:pt x="4507706" y="6768121"/>
                  </a:lnTo>
                  <a:lnTo>
                    <a:pt x="3011909" y="6768121"/>
                  </a:lnTo>
                  <a:lnTo>
                    <a:pt x="3041514" y="6756841"/>
                  </a:lnTo>
                  <a:cubicBezTo>
                    <a:pt x="3144608" y="6713092"/>
                    <a:pt x="3243834" y="6661888"/>
                    <a:pt x="3339587" y="6603120"/>
                  </a:cubicBezTo>
                  <a:cubicBezTo>
                    <a:pt x="3700923" y="6381722"/>
                    <a:pt x="4034475" y="6041040"/>
                    <a:pt x="4359591" y="5561878"/>
                  </a:cubicBezTo>
                  <a:cubicBezTo>
                    <a:pt x="4451526" y="5426449"/>
                    <a:pt x="4540696" y="5304113"/>
                    <a:pt x="4626956" y="5185850"/>
                  </a:cubicBezTo>
                  <a:cubicBezTo>
                    <a:pt x="4972001" y="4713668"/>
                    <a:pt x="5124303" y="4488342"/>
                    <a:pt x="5124303" y="4099802"/>
                  </a:cubicBezTo>
                  <a:cubicBezTo>
                    <a:pt x="5124303" y="3693373"/>
                    <a:pt x="5022478" y="3291306"/>
                    <a:pt x="4823481" y="2904512"/>
                  </a:cubicBezTo>
                  <a:cubicBezTo>
                    <a:pt x="4628994" y="2527756"/>
                    <a:pt x="4338498" y="2167874"/>
                    <a:pt x="3983561" y="1863706"/>
                  </a:cubicBezTo>
                  <a:cubicBezTo>
                    <a:pt x="3620116" y="1554184"/>
                    <a:pt x="3207009" y="1308274"/>
                    <a:pt x="2761651" y="1136378"/>
                  </a:cubicBezTo>
                  <a:cubicBezTo>
                    <a:pt x="2312890" y="964438"/>
                    <a:pt x="1838235" y="873085"/>
                    <a:pt x="1390348" y="873085"/>
                  </a:cubicBezTo>
                  <a:cubicBezTo>
                    <a:pt x="966023" y="873085"/>
                    <a:pt x="576467" y="954255"/>
                    <a:pt x="232295" y="1114121"/>
                  </a:cubicBezTo>
                  <a:lnTo>
                    <a:pt x="0" y="1238681"/>
                  </a:lnTo>
                  <a:lnTo>
                    <a:pt x="0" y="263550"/>
                  </a:lnTo>
                  <a:lnTo>
                    <a:pt x="34329" y="248767"/>
                  </a:lnTo>
                  <a:cubicBezTo>
                    <a:pt x="439058" y="87831"/>
                    <a:pt x="892378" y="0"/>
                    <a:pt x="1389767" y="0"/>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useBgFill="1">
          <p:nvSpPr>
            <p:cNvPr id="10253" name="Freeform: Shape 10252">
              <a:extLst>
                <a:ext uri="{FF2B5EF4-FFF2-40B4-BE49-F238E27FC236}">
                  <a16:creationId xmlns:a16="http://schemas.microsoft.com/office/drawing/2014/main" id="{AFB69BCB-EE83-44E6-8C11-3344C73DFD5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0" y="726"/>
              <a:ext cx="6423049" cy="6857275"/>
            </a:xfrm>
            <a:custGeom>
              <a:avLst/>
              <a:gdLst>
                <a:gd name="connsiteX0" fmla="*/ 3207935 w 6423049"/>
                <a:gd name="connsiteY0" fmla="*/ 0 h 6857275"/>
                <a:gd name="connsiteX1" fmla="*/ 6423049 w 6423049"/>
                <a:gd name="connsiteY1" fmla="*/ 0 h 6857275"/>
                <a:gd name="connsiteX2" fmla="*/ 6423049 w 6423049"/>
                <a:gd name="connsiteY2" fmla="*/ 6857275 h 6857275"/>
                <a:gd name="connsiteX3" fmla="*/ 5115455 w 6423049"/>
                <a:gd name="connsiteY3" fmla="*/ 6857275 h 6857275"/>
                <a:gd name="connsiteX4" fmla="*/ 5327016 w 6423049"/>
                <a:gd name="connsiteY4" fmla="*/ 6576778 h 6857275"/>
                <a:gd name="connsiteX5" fmla="*/ 6096492 w 6423049"/>
                <a:gd name="connsiteY5" fmla="*/ 4101445 h 6857275"/>
                <a:gd name="connsiteX6" fmla="*/ 3253269 w 6423049"/>
                <a:gd name="connsiteY6" fmla="*/ 15400 h 6857275"/>
                <a:gd name="connsiteX7" fmla="*/ 0 w 6423049"/>
                <a:gd name="connsiteY7" fmla="*/ 0 h 6857275"/>
                <a:gd name="connsiteX8" fmla="*/ 318887 w 6423049"/>
                <a:gd name="connsiteY8" fmla="*/ 0 h 6857275"/>
                <a:gd name="connsiteX9" fmla="*/ 273553 w 6423049"/>
                <a:gd name="connsiteY9" fmla="*/ 15400 h 6857275"/>
                <a:gd name="connsiteX10" fmla="*/ 76780 w 6423049"/>
                <a:gd name="connsiteY10" fmla="*/ 93287 h 6857275"/>
                <a:gd name="connsiteX11" fmla="*/ 0 w 6423049"/>
                <a:gd name="connsiteY11" fmla="*/ 128134 h 685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23049" h="6857275">
                  <a:moveTo>
                    <a:pt x="3207935" y="0"/>
                  </a:moveTo>
                  <a:lnTo>
                    <a:pt x="6423049" y="0"/>
                  </a:lnTo>
                  <a:lnTo>
                    <a:pt x="6423049" y="6857275"/>
                  </a:lnTo>
                  <a:lnTo>
                    <a:pt x="5115455" y="6857275"/>
                  </a:lnTo>
                  <a:lnTo>
                    <a:pt x="5327016" y="6576778"/>
                  </a:lnTo>
                  <a:cubicBezTo>
                    <a:pt x="5812196" y="5874153"/>
                    <a:pt x="6096492" y="5021129"/>
                    <a:pt x="6096492" y="4101445"/>
                  </a:cubicBezTo>
                  <a:cubicBezTo>
                    <a:pt x="6096492" y="2224539"/>
                    <a:pt x="4912418" y="625268"/>
                    <a:pt x="3253269" y="15400"/>
                  </a:cubicBezTo>
                  <a:close/>
                  <a:moveTo>
                    <a:pt x="0" y="0"/>
                  </a:moveTo>
                  <a:lnTo>
                    <a:pt x="318887" y="0"/>
                  </a:lnTo>
                  <a:lnTo>
                    <a:pt x="273553" y="15400"/>
                  </a:lnTo>
                  <a:cubicBezTo>
                    <a:pt x="207186" y="39794"/>
                    <a:pt x="141580" y="65772"/>
                    <a:pt x="76780" y="93287"/>
                  </a:cubicBezTo>
                  <a:lnTo>
                    <a:pt x="0" y="12813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useBgFill="1">
          <p:nvSpPr>
            <p:cNvPr id="10254" name="Freeform: Shape 10253">
              <a:extLst>
                <a:ext uri="{FF2B5EF4-FFF2-40B4-BE49-F238E27FC236}">
                  <a16:creationId xmlns:a16="http://schemas.microsoft.com/office/drawing/2014/main" id="{98E9BA58-2C07-4CA1-99C2-7738FBA37EB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0" y="726"/>
              <a:ext cx="6158587" cy="6857275"/>
            </a:xfrm>
            <a:custGeom>
              <a:avLst/>
              <a:gdLst>
                <a:gd name="connsiteX0" fmla="*/ 233278 w 6158587"/>
                <a:gd name="connsiteY0" fmla="*/ 0 h 6857275"/>
                <a:gd name="connsiteX1" fmla="*/ 3441063 w 6158587"/>
                <a:gd name="connsiteY1" fmla="*/ 0 h 6857275"/>
                <a:gd name="connsiteX2" fmla="*/ 3535825 w 6158587"/>
                <a:gd name="connsiteY2" fmla="*/ 38136 h 6857275"/>
                <a:gd name="connsiteX3" fmla="*/ 6158587 w 6158587"/>
                <a:gd name="connsiteY3" fmla="*/ 4076179 h 6857275"/>
                <a:gd name="connsiteX4" fmla="*/ 5573039 w 6158587"/>
                <a:gd name="connsiteY4" fmla="*/ 6283960 h 6857275"/>
                <a:gd name="connsiteX5" fmla="*/ 5222761 w 6158587"/>
                <a:gd name="connsiteY5" fmla="*/ 6804016 h 6857275"/>
                <a:gd name="connsiteX6" fmla="*/ 5179011 w 6158587"/>
                <a:gd name="connsiteY6" fmla="*/ 6857275 h 6857275"/>
                <a:gd name="connsiteX7" fmla="*/ 4477061 w 6158587"/>
                <a:gd name="connsiteY7" fmla="*/ 6857275 h 6857275"/>
                <a:gd name="connsiteX8" fmla="*/ 4532922 w 6158587"/>
                <a:gd name="connsiteY8" fmla="*/ 6798071 h 6857275"/>
                <a:gd name="connsiteX9" fmla="*/ 4660563 w 6158587"/>
                <a:gd name="connsiteY9" fmla="*/ 6651672 h 6857275"/>
                <a:gd name="connsiteX10" fmla="*/ 4772511 w 6158587"/>
                <a:gd name="connsiteY10" fmla="*/ 6513379 h 6857275"/>
                <a:gd name="connsiteX11" fmla="*/ 4781959 w 6158587"/>
                <a:gd name="connsiteY11" fmla="*/ 6501404 h 6857275"/>
                <a:gd name="connsiteX12" fmla="*/ 4800713 w 6158587"/>
                <a:gd name="connsiteY12" fmla="*/ 6476578 h 6857275"/>
                <a:gd name="connsiteX13" fmla="*/ 4897916 w 6158587"/>
                <a:gd name="connsiteY13" fmla="*/ 6345878 h 6857275"/>
                <a:gd name="connsiteX14" fmla="*/ 4953461 w 6158587"/>
                <a:gd name="connsiteY14" fmla="*/ 6268773 h 6857275"/>
                <a:gd name="connsiteX15" fmla="*/ 5015304 w 6158587"/>
                <a:gd name="connsiteY15" fmla="*/ 6182904 h 6857275"/>
                <a:gd name="connsiteX16" fmla="*/ 5136557 w 6158587"/>
                <a:gd name="connsiteY16" fmla="*/ 6021245 h 6857275"/>
                <a:gd name="connsiteX17" fmla="*/ 5232471 w 6158587"/>
                <a:gd name="connsiteY17" fmla="*/ 5895802 h 6857275"/>
                <a:gd name="connsiteX18" fmla="*/ 5377488 w 6158587"/>
                <a:gd name="connsiteY18" fmla="*/ 5704644 h 6857275"/>
                <a:gd name="connsiteX19" fmla="*/ 5492012 w 6158587"/>
                <a:gd name="connsiteY19" fmla="*/ 5545320 h 6857275"/>
                <a:gd name="connsiteX20" fmla="*/ 5598378 w 6158587"/>
                <a:gd name="connsiteY20" fmla="*/ 5383077 h 6857275"/>
                <a:gd name="connsiteX21" fmla="*/ 5694293 w 6158587"/>
                <a:gd name="connsiteY21" fmla="*/ 5215869 h 6857275"/>
                <a:gd name="connsiteX22" fmla="*/ 5726646 w 6158587"/>
                <a:gd name="connsiteY22" fmla="*/ 5151759 h 6857275"/>
                <a:gd name="connsiteX23" fmla="*/ 5736953 w 6158587"/>
                <a:gd name="connsiteY23" fmla="*/ 5130730 h 6857275"/>
                <a:gd name="connsiteX24" fmla="*/ 5748406 w 6158587"/>
                <a:gd name="connsiteY24" fmla="*/ 5105613 h 6857275"/>
                <a:gd name="connsiteX25" fmla="*/ 5775318 w 6158587"/>
                <a:gd name="connsiteY25" fmla="*/ 5043695 h 6857275"/>
                <a:gd name="connsiteX26" fmla="*/ 5887267 w 6158587"/>
                <a:gd name="connsiteY26" fmla="*/ 4677444 h 6857275"/>
                <a:gd name="connsiteX27" fmla="*/ 5925776 w 6158587"/>
                <a:gd name="connsiteY27" fmla="*/ 4291476 h 6857275"/>
                <a:gd name="connsiteX28" fmla="*/ 5837592 w 6158587"/>
                <a:gd name="connsiteY28" fmla="*/ 3514285 h 6857275"/>
                <a:gd name="connsiteX29" fmla="*/ 5728651 w 6158587"/>
                <a:gd name="connsiteY29" fmla="*/ 3139270 h 6857275"/>
                <a:gd name="connsiteX30" fmla="*/ 5728651 w 6158587"/>
                <a:gd name="connsiteY30" fmla="*/ 3138540 h 6857275"/>
                <a:gd name="connsiteX31" fmla="*/ 5707749 w 6158587"/>
                <a:gd name="connsiteY31" fmla="*/ 3080127 h 6857275"/>
                <a:gd name="connsiteX32" fmla="*/ 5695151 w 6158587"/>
                <a:gd name="connsiteY32" fmla="*/ 3046393 h 6857275"/>
                <a:gd name="connsiteX33" fmla="*/ 5662512 w 6158587"/>
                <a:gd name="connsiteY33" fmla="*/ 2963300 h 6857275"/>
                <a:gd name="connsiteX34" fmla="*/ 5659648 w 6158587"/>
                <a:gd name="connsiteY34" fmla="*/ 2956436 h 6857275"/>
                <a:gd name="connsiteX35" fmla="*/ 5641039 w 6158587"/>
                <a:gd name="connsiteY35" fmla="*/ 2911751 h 6857275"/>
                <a:gd name="connsiteX36" fmla="*/ 5621283 w 6158587"/>
                <a:gd name="connsiteY36" fmla="*/ 2867941 h 6857275"/>
                <a:gd name="connsiteX37" fmla="*/ 5581056 w 6158587"/>
                <a:gd name="connsiteY37" fmla="*/ 2780320 h 6857275"/>
                <a:gd name="connsiteX38" fmla="*/ 5397674 w 6158587"/>
                <a:gd name="connsiteY38" fmla="*/ 2438163 h 6857275"/>
                <a:gd name="connsiteX39" fmla="*/ 5182080 w 6158587"/>
                <a:gd name="connsiteY39" fmla="*/ 2116889 h 6857275"/>
                <a:gd name="connsiteX40" fmla="*/ 4676024 w 6158587"/>
                <a:gd name="connsiteY40" fmla="*/ 1540786 h 6857275"/>
                <a:gd name="connsiteX41" fmla="*/ 4391860 w 6158587"/>
                <a:gd name="connsiteY41" fmla="*/ 1286395 h 6857275"/>
                <a:gd name="connsiteX42" fmla="*/ 4318851 w 6158587"/>
                <a:gd name="connsiteY42" fmla="*/ 1226959 h 6857275"/>
                <a:gd name="connsiteX43" fmla="*/ 4306254 w 6158587"/>
                <a:gd name="connsiteY43" fmla="*/ 1216883 h 6857275"/>
                <a:gd name="connsiteX44" fmla="*/ 4244123 w 6158587"/>
                <a:gd name="connsiteY44" fmla="*/ 1168254 h 6857275"/>
                <a:gd name="connsiteX45" fmla="*/ 4092378 w 6158587"/>
                <a:gd name="connsiteY45" fmla="*/ 1055078 h 6857275"/>
                <a:gd name="connsiteX46" fmla="*/ 3449179 w 6158587"/>
                <a:gd name="connsiteY46" fmla="*/ 660348 h 6857275"/>
                <a:gd name="connsiteX47" fmla="*/ 3110758 w 6158587"/>
                <a:gd name="connsiteY47" fmla="*/ 500442 h 6857275"/>
                <a:gd name="connsiteX48" fmla="*/ 2762316 w 6158587"/>
                <a:gd name="connsiteY48" fmla="*/ 368135 h 6857275"/>
                <a:gd name="connsiteX49" fmla="*/ 2404426 w 6158587"/>
                <a:gd name="connsiteY49" fmla="*/ 264452 h 6857275"/>
                <a:gd name="connsiteX50" fmla="*/ 2040668 w 6158587"/>
                <a:gd name="connsiteY50" fmla="*/ 191435 h 6857275"/>
                <a:gd name="connsiteX51" fmla="*/ 1461459 w 6158587"/>
                <a:gd name="connsiteY51" fmla="*/ 147625 h 6857275"/>
                <a:gd name="connsiteX52" fmla="*/ 1300837 w 6158587"/>
                <a:gd name="connsiteY52" fmla="*/ 150983 h 6857275"/>
                <a:gd name="connsiteX53" fmla="*/ 932928 w 6158587"/>
                <a:gd name="connsiteY53" fmla="*/ 183842 h 6857275"/>
                <a:gd name="connsiteX54" fmla="*/ 568022 w 6158587"/>
                <a:gd name="connsiteY54" fmla="*/ 256858 h 6857275"/>
                <a:gd name="connsiteX55" fmla="*/ 39597 w 6158587"/>
                <a:gd name="connsiteY55" fmla="*/ 447169 h 6857275"/>
                <a:gd name="connsiteX56" fmla="*/ 0 w 6158587"/>
                <a:gd name="connsiteY56" fmla="*/ 467328 h 6857275"/>
                <a:gd name="connsiteX57" fmla="*/ 0 w 6158587"/>
                <a:gd name="connsiteY57" fmla="*/ 112255 h 6857275"/>
                <a:gd name="connsiteX58" fmla="*/ 79310 w 6158587"/>
                <a:gd name="connsiteY58" fmla="*/ 70390 h 685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6158587" h="6857275">
                  <a:moveTo>
                    <a:pt x="233278" y="0"/>
                  </a:moveTo>
                  <a:lnTo>
                    <a:pt x="3441063" y="0"/>
                  </a:lnTo>
                  <a:lnTo>
                    <a:pt x="3535825" y="38136"/>
                  </a:lnTo>
                  <a:cubicBezTo>
                    <a:pt x="5077434" y="703644"/>
                    <a:pt x="6158926" y="2261149"/>
                    <a:pt x="6158587" y="4076179"/>
                  </a:cubicBezTo>
                  <a:cubicBezTo>
                    <a:pt x="6158441" y="4852011"/>
                    <a:pt x="5956378" y="5613884"/>
                    <a:pt x="5573039" y="6283960"/>
                  </a:cubicBezTo>
                  <a:cubicBezTo>
                    <a:pt x="5468266" y="6466229"/>
                    <a:pt x="5351134" y="6639962"/>
                    <a:pt x="5222761" y="6804016"/>
                  </a:cubicBezTo>
                  <a:lnTo>
                    <a:pt x="5179011" y="6857275"/>
                  </a:lnTo>
                  <a:lnTo>
                    <a:pt x="4477061" y="6857275"/>
                  </a:lnTo>
                  <a:lnTo>
                    <a:pt x="4532922" y="6798071"/>
                  </a:lnTo>
                  <a:cubicBezTo>
                    <a:pt x="4575851" y="6750793"/>
                    <a:pt x="4618547" y="6701908"/>
                    <a:pt x="4660563" y="6651672"/>
                  </a:cubicBezTo>
                  <a:cubicBezTo>
                    <a:pt x="4698786" y="6606693"/>
                    <a:pt x="4736294" y="6559232"/>
                    <a:pt x="4772511" y="6513379"/>
                  </a:cubicBezTo>
                  <a:lnTo>
                    <a:pt x="4781959" y="6501404"/>
                  </a:lnTo>
                  <a:lnTo>
                    <a:pt x="4800713" y="6476578"/>
                  </a:lnTo>
                  <a:cubicBezTo>
                    <a:pt x="4833067" y="6434082"/>
                    <a:pt x="4866565" y="6389979"/>
                    <a:pt x="4897916" y="6345878"/>
                  </a:cubicBezTo>
                  <a:cubicBezTo>
                    <a:pt x="4916097" y="6321199"/>
                    <a:pt x="4934277" y="6295788"/>
                    <a:pt x="4953461" y="6268773"/>
                  </a:cubicBezTo>
                  <a:cubicBezTo>
                    <a:pt x="4972643" y="6241756"/>
                    <a:pt x="4994547" y="6211234"/>
                    <a:pt x="5015304" y="6182904"/>
                  </a:cubicBezTo>
                  <a:cubicBezTo>
                    <a:pt x="5059253" y="6123177"/>
                    <a:pt x="5103202" y="6065201"/>
                    <a:pt x="5136557" y="6021245"/>
                  </a:cubicBezTo>
                  <a:cubicBezTo>
                    <a:pt x="5169913" y="5977289"/>
                    <a:pt x="5200977" y="5936836"/>
                    <a:pt x="5232471" y="5895802"/>
                  </a:cubicBezTo>
                  <a:cubicBezTo>
                    <a:pt x="5280429" y="5833299"/>
                    <a:pt x="5330104" y="5768607"/>
                    <a:pt x="5377488" y="5704644"/>
                  </a:cubicBezTo>
                  <a:cubicBezTo>
                    <a:pt x="5414708" y="5654117"/>
                    <a:pt x="5454220" y="5600229"/>
                    <a:pt x="5492012" y="5545320"/>
                  </a:cubicBezTo>
                  <a:cubicBezTo>
                    <a:pt x="5532669" y="5485739"/>
                    <a:pt x="5566453" y="5435067"/>
                    <a:pt x="5598378" y="5383077"/>
                  </a:cubicBezTo>
                  <a:cubicBezTo>
                    <a:pt x="5639177" y="5317217"/>
                    <a:pt x="5668668" y="5266250"/>
                    <a:pt x="5694293" y="5215869"/>
                  </a:cubicBezTo>
                  <a:cubicBezTo>
                    <a:pt x="5705458" y="5195133"/>
                    <a:pt x="5715765" y="5174104"/>
                    <a:pt x="5726646" y="5151759"/>
                  </a:cubicBezTo>
                  <a:lnTo>
                    <a:pt x="5736953" y="5130730"/>
                  </a:lnTo>
                  <a:cubicBezTo>
                    <a:pt x="5740675" y="5122261"/>
                    <a:pt x="5744540" y="5113938"/>
                    <a:pt x="5748406" y="5105613"/>
                  </a:cubicBezTo>
                  <a:cubicBezTo>
                    <a:pt x="5757997" y="5084293"/>
                    <a:pt x="5767159" y="5064140"/>
                    <a:pt x="5775318" y="5043695"/>
                  </a:cubicBezTo>
                  <a:cubicBezTo>
                    <a:pt x="5824718" y="4925802"/>
                    <a:pt x="5862228" y="4803091"/>
                    <a:pt x="5887267" y="4677444"/>
                  </a:cubicBezTo>
                  <a:cubicBezTo>
                    <a:pt x="5911983" y="4550307"/>
                    <a:pt x="5924876" y="4421080"/>
                    <a:pt x="5925776" y="4291476"/>
                  </a:cubicBezTo>
                  <a:cubicBezTo>
                    <a:pt x="5925724" y="4029813"/>
                    <a:pt x="5896133" y="3769041"/>
                    <a:pt x="5837592" y="3514285"/>
                  </a:cubicBezTo>
                  <a:cubicBezTo>
                    <a:pt x="5808496" y="3387220"/>
                    <a:pt x="5772120" y="3261997"/>
                    <a:pt x="5728651" y="3139270"/>
                  </a:cubicBezTo>
                  <a:lnTo>
                    <a:pt x="5728651" y="3138540"/>
                  </a:lnTo>
                  <a:cubicBezTo>
                    <a:pt x="5722351" y="3119409"/>
                    <a:pt x="5715193" y="3100717"/>
                    <a:pt x="5707749" y="3080127"/>
                  </a:cubicBezTo>
                  <a:cubicBezTo>
                    <a:pt x="5703455" y="3068883"/>
                    <a:pt x="5699302" y="3057637"/>
                    <a:pt x="5695151" y="3046393"/>
                  </a:cubicBezTo>
                  <a:cubicBezTo>
                    <a:pt x="5685131" y="3018793"/>
                    <a:pt x="5674107" y="2991778"/>
                    <a:pt x="5662512" y="2963300"/>
                  </a:cubicBezTo>
                  <a:lnTo>
                    <a:pt x="5659648" y="2956436"/>
                  </a:lnTo>
                  <a:lnTo>
                    <a:pt x="5641039" y="2911751"/>
                  </a:lnTo>
                  <a:lnTo>
                    <a:pt x="5621283" y="2867941"/>
                  </a:lnTo>
                  <a:cubicBezTo>
                    <a:pt x="5609687" y="2841362"/>
                    <a:pt x="5595944" y="2810548"/>
                    <a:pt x="5581056" y="2780320"/>
                  </a:cubicBezTo>
                  <a:cubicBezTo>
                    <a:pt x="5530665" y="2672839"/>
                    <a:pt x="5470683" y="2561270"/>
                    <a:pt x="5397674" y="2438163"/>
                  </a:cubicBezTo>
                  <a:cubicBezTo>
                    <a:pt x="5332395" y="2330974"/>
                    <a:pt x="5259814" y="2222909"/>
                    <a:pt x="5182080" y="2116889"/>
                  </a:cubicBezTo>
                  <a:cubicBezTo>
                    <a:pt x="5029667" y="1910602"/>
                    <a:pt x="4860375" y="1717880"/>
                    <a:pt x="4676024" y="1540786"/>
                  </a:cubicBezTo>
                  <a:cubicBezTo>
                    <a:pt x="4590130" y="1458131"/>
                    <a:pt x="4497795" y="1374893"/>
                    <a:pt x="4391860" y="1286395"/>
                  </a:cubicBezTo>
                  <a:cubicBezTo>
                    <a:pt x="4370530" y="1268433"/>
                    <a:pt x="4345334" y="1247404"/>
                    <a:pt x="4318851" y="1226959"/>
                  </a:cubicBezTo>
                  <a:lnTo>
                    <a:pt x="4306254" y="1216883"/>
                  </a:lnTo>
                  <a:cubicBezTo>
                    <a:pt x="4285925" y="1200673"/>
                    <a:pt x="4264880" y="1183880"/>
                    <a:pt x="4244123" y="1168254"/>
                  </a:cubicBezTo>
                  <a:cubicBezTo>
                    <a:pt x="4189438" y="1125467"/>
                    <a:pt x="4134322" y="1085307"/>
                    <a:pt x="4092378" y="1055078"/>
                  </a:cubicBezTo>
                  <a:cubicBezTo>
                    <a:pt x="3887264" y="908357"/>
                    <a:pt x="3672344" y="776461"/>
                    <a:pt x="3449179" y="660348"/>
                  </a:cubicBezTo>
                  <a:cubicBezTo>
                    <a:pt x="3338519" y="602958"/>
                    <a:pt x="3224710" y="549071"/>
                    <a:pt x="3110758" y="500442"/>
                  </a:cubicBezTo>
                  <a:cubicBezTo>
                    <a:pt x="2996806" y="451812"/>
                    <a:pt x="2879991" y="407565"/>
                    <a:pt x="2762316" y="368135"/>
                  </a:cubicBezTo>
                  <a:cubicBezTo>
                    <a:pt x="2649508" y="330312"/>
                    <a:pt x="2529403" y="295119"/>
                    <a:pt x="2404426" y="264452"/>
                  </a:cubicBezTo>
                  <a:cubicBezTo>
                    <a:pt x="2288900" y="236121"/>
                    <a:pt x="2166502" y="211733"/>
                    <a:pt x="2040668" y="191435"/>
                  </a:cubicBezTo>
                  <a:cubicBezTo>
                    <a:pt x="1848910" y="162425"/>
                    <a:pt x="1655321" y="147782"/>
                    <a:pt x="1461459" y="147625"/>
                  </a:cubicBezTo>
                  <a:cubicBezTo>
                    <a:pt x="1408061" y="147625"/>
                    <a:pt x="1354092" y="148794"/>
                    <a:pt x="1300837" y="150983"/>
                  </a:cubicBezTo>
                  <a:cubicBezTo>
                    <a:pt x="1177739" y="155618"/>
                    <a:pt x="1054939" y="166584"/>
                    <a:pt x="932928" y="183842"/>
                  </a:cubicBezTo>
                  <a:cubicBezTo>
                    <a:pt x="810083" y="201379"/>
                    <a:pt x="688259" y="225753"/>
                    <a:pt x="568022" y="256858"/>
                  </a:cubicBezTo>
                  <a:cubicBezTo>
                    <a:pt x="386369" y="303536"/>
                    <a:pt x="209474" y="367270"/>
                    <a:pt x="39597" y="447169"/>
                  </a:cubicBezTo>
                  <a:lnTo>
                    <a:pt x="0" y="467328"/>
                  </a:lnTo>
                  <a:lnTo>
                    <a:pt x="0" y="112255"/>
                  </a:lnTo>
                  <a:lnTo>
                    <a:pt x="79310" y="7039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grpSp>
      <p:pic>
        <p:nvPicPr>
          <p:cNvPr id="5" name="Picture 4" descr="A green letter with an arrow&#10;&#10;Description automatically generated">
            <a:extLst>
              <a:ext uri="{FF2B5EF4-FFF2-40B4-BE49-F238E27FC236}">
                <a16:creationId xmlns:a16="http://schemas.microsoft.com/office/drawing/2014/main" id="{03CC5D75-0536-F774-552F-E39BE595B8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8988" y="1328084"/>
            <a:ext cx="3974903" cy="4201831"/>
          </a:xfrm>
          <a:prstGeom prst="rect">
            <a:avLst/>
          </a:prstGeom>
        </p:spPr>
      </p:pic>
      <p:pic>
        <p:nvPicPr>
          <p:cNvPr id="8" name="Picture 7" descr="Blue text on a white background&#10;&#10;Description automatically generated">
            <a:extLst>
              <a:ext uri="{FF2B5EF4-FFF2-40B4-BE49-F238E27FC236}">
                <a16:creationId xmlns:a16="http://schemas.microsoft.com/office/drawing/2014/main" id="{352EC2B0-B838-FD1A-F800-2FDDD59CE7E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787696" y="6143280"/>
            <a:ext cx="2308814" cy="484377"/>
          </a:xfrm>
          <a:prstGeom prst="rect">
            <a:avLst/>
          </a:prstGeom>
        </p:spPr>
      </p:pic>
    </p:spTree>
    <p:extLst>
      <p:ext uri="{BB962C8B-B14F-4D97-AF65-F5344CB8AC3E}">
        <p14:creationId xmlns:p14="http://schemas.microsoft.com/office/powerpoint/2010/main" val="5394386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F569218-AA4A-C0D0-EDF8-49B8277662AB}"/>
              </a:ext>
            </a:extLst>
          </p:cNvPr>
          <p:cNvSpPr>
            <a:spLocks noGrp="1"/>
          </p:cNvSpPr>
          <p:nvPr>
            <p:ph type="title"/>
          </p:nvPr>
        </p:nvSpPr>
        <p:spPr/>
        <p:txBody>
          <a:bodyPr>
            <a:normAutofit/>
          </a:bodyPr>
          <a:lstStyle/>
          <a:p>
            <a:r>
              <a:rPr lang="hr-HR" sz="2800" dirty="0" smtClean="0"/>
              <a:t>Zelena </a:t>
            </a:r>
            <a:r>
              <a:rPr lang="hr-HR" sz="2800" dirty="0"/>
              <a:t>PROČELJA</a:t>
            </a:r>
          </a:p>
        </p:txBody>
      </p:sp>
      <p:sp>
        <p:nvSpPr>
          <p:cNvPr id="3" name="Rezervirano mjesto sadržaja 2">
            <a:extLst>
              <a:ext uri="{FF2B5EF4-FFF2-40B4-BE49-F238E27FC236}">
                <a16:creationId xmlns:a16="http://schemas.microsoft.com/office/drawing/2014/main" id="{3E5AEAFD-0C22-AD25-C85D-F73C5388BEFB}"/>
              </a:ext>
            </a:extLst>
          </p:cNvPr>
          <p:cNvSpPr>
            <a:spLocks noGrp="1"/>
          </p:cNvSpPr>
          <p:nvPr>
            <p:ph idx="1"/>
          </p:nvPr>
        </p:nvSpPr>
        <p:spPr>
          <a:xfrm>
            <a:off x="1069849" y="2121408"/>
            <a:ext cx="5927300" cy="4317492"/>
          </a:xfrm>
        </p:spPr>
        <p:txBody>
          <a:bodyPr vert="horz" lIns="91440" tIns="45720" rIns="91440" bIns="45720" rtlCol="0" anchor="t">
            <a:normAutofit/>
          </a:bodyPr>
          <a:lstStyle/>
          <a:p>
            <a:r>
              <a:rPr lang="hr-HR" sz="2000" dirty="0">
                <a:latin typeface="+mj-lt"/>
              </a:rPr>
              <a:t>Zelena pročelja su zidovi, okomito izgrađene samostalne strukture prekrivene vegetacijom; </a:t>
            </a:r>
          </a:p>
          <a:p>
            <a:r>
              <a:rPr lang="hr-HR" sz="2000" dirty="0">
                <a:latin typeface="+mj-lt"/>
              </a:rPr>
              <a:t>često su izgrađeni od modularnih ploča ili drugih konstruktivnih okvira koje služe za smještaj različitih vrsta medija za uzgoj, o čemu pak ovisi odabir vegetacije koja posljedično nalaže i modalitete potreba za održavanjem.</a:t>
            </a:r>
          </a:p>
          <a:p>
            <a:pPr>
              <a:buClr>
                <a:srgbClr val="9E3611"/>
              </a:buClr>
            </a:pPr>
            <a:endParaRPr lang="sr-Latn-RS" dirty="0"/>
          </a:p>
        </p:txBody>
      </p:sp>
      <p:pic>
        <p:nvPicPr>
          <p:cNvPr id="5" name="Slika 4" descr="Slika na kojoj se prikazuje vanjski, nebo, zgrada, prozor&#10;&#10;Opis je automatski generiran">
            <a:extLst>
              <a:ext uri="{FF2B5EF4-FFF2-40B4-BE49-F238E27FC236}">
                <a16:creationId xmlns:a16="http://schemas.microsoft.com/office/drawing/2014/main" id="{561E3114-DFB6-CD18-F21B-4EA787852516}"/>
              </a:ext>
            </a:extLst>
          </p:cNvPr>
          <p:cNvPicPr>
            <a:picLocks noChangeAspect="1"/>
          </p:cNvPicPr>
          <p:nvPr/>
        </p:nvPicPr>
        <p:blipFill rotWithShape="1">
          <a:blip r:embed="rId2"/>
          <a:srcRect l="18762" r="10351" b="-2"/>
          <a:stretch/>
        </p:blipFill>
        <p:spPr>
          <a:xfrm>
            <a:off x="7229476" y="904875"/>
            <a:ext cx="4673368" cy="5257800"/>
          </a:xfrm>
          <a:custGeom>
            <a:avLst/>
            <a:gdLst/>
            <a:ahLst/>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p:spPr>
      </p:pic>
      <p:sp>
        <p:nvSpPr>
          <p:cNvPr id="4" name="Slide Number Placeholder 3">
            <a:extLst>
              <a:ext uri="{FF2B5EF4-FFF2-40B4-BE49-F238E27FC236}">
                <a16:creationId xmlns:a16="http://schemas.microsoft.com/office/drawing/2014/main" id="{4A8AA1D5-841E-5209-4033-0979D8BB47F5}"/>
              </a:ext>
            </a:extLst>
          </p:cNvPr>
          <p:cNvSpPr>
            <a:spLocks noGrp="1"/>
          </p:cNvSpPr>
          <p:nvPr>
            <p:ph type="sldNum" sz="quarter" idx="12"/>
          </p:nvPr>
        </p:nvSpPr>
        <p:spPr/>
        <p:txBody>
          <a:bodyPr/>
          <a:lstStyle/>
          <a:p>
            <a:fld id="{4FAB73BC-B049-4115-A692-8D63A059BFB8}" type="slidenum">
              <a:rPr lang="en-US" dirty="0"/>
              <a:t>20</a:t>
            </a:fld>
            <a:endParaRPr lang="en-US"/>
          </a:p>
        </p:txBody>
      </p:sp>
    </p:spTree>
    <p:extLst>
      <p:ext uri="{BB962C8B-B14F-4D97-AF65-F5344CB8AC3E}">
        <p14:creationId xmlns:p14="http://schemas.microsoft.com/office/powerpoint/2010/main" val="9702310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E95276E-E908-7BF9-272B-945D8E8C68F1}"/>
              </a:ext>
            </a:extLst>
          </p:cNvPr>
          <p:cNvSpPr>
            <a:spLocks noGrp="1"/>
          </p:cNvSpPr>
          <p:nvPr>
            <p:ph type="title"/>
          </p:nvPr>
        </p:nvSpPr>
        <p:spPr/>
        <p:txBody>
          <a:bodyPr>
            <a:normAutofit/>
          </a:bodyPr>
          <a:lstStyle/>
          <a:p>
            <a:r>
              <a:rPr lang="hr-HR" sz="2800" dirty="0"/>
              <a:t>Prednosti zelenih PROČELJA</a:t>
            </a:r>
          </a:p>
        </p:txBody>
      </p:sp>
      <p:sp>
        <p:nvSpPr>
          <p:cNvPr id="3" name="Rezervirano mjesto sadržaja 2">
            <a:extLst>
              <a:ext uri="{FF2B5EF4-FFF2-40B4-BE49-F238E27FC236}">
                <a16:creationId xmlns:a16="http://schemas.microsoft.com/office/drawing/2014/main" id="{56ED4BFF-63EC-93A8-A4DE-C4050C6A441A}"/>
              </a:ext>
            </a:extLst>
          </p:cNvPr>
          <p:cNvSpPr>
            <a:spLocks noGrp="1"/>
          </p:cNvSpPr>
          <p:nvPr>
            <p:ph idx="1"/>
          </p:nvPr>
        </p:nvSpPr>
        <p:spPr>
          <a:xfrm>
            <a:off x="1069848" y="1351722"/>
            <a:ext cx="10741152" cy="4477578"/>
          </a:xfrm>
        </p:spPr>
        <p:txBody>
          <a:bodyPr vert="horz" lIns="91440" tIns="45720" rIns="91440" bIns="45720" rtlCol="0" anchor="t">
            <a:normAutofit/>
          </a:bodyPr>
          <a:lstStyle/>
          <a:p>
            <a:pPr marL="0" indent="0">
              <a:lnSpc>
                <a:spcPct val="100000"/>
              </a:lnSpc>
              <a:buNone/>
            </a:pPr>
            <a:r>
              <a:rPr lang="hr-HR" sz="2000" dirty="0">
                <a:latin typeface="+mj-lt"/>
                <a:ea typeface="roboto"/>
                <a:cs typeface="roboto"/>
              </a:rPr>
              <a:t>Vertikalno uzgojena vegetacija doprinosi:</a:t>
            </a:r>
            <a:endParaRPr lang="sr-Latn-RS" sz="2000" dirty="0">
              <a:latin typeface="+mj-lt"/>
            </a:endParaRPr>
          </a:p>
          <a:p>
            <a:pPr marL="457200" indent="-457200">
              <a:lnSpc>
                <a:spcPct val="100000"/>
              </a:lnSpc>
              <a:buClr>
                <a:srgbClr val="9E3611"/>
              </a:buClr>
              <a:buAutoNum type="arabicPeriod"/>
            </a:pPr>
            <a:r>
              <a:rPr lang="hr-HR" sz="2000" dirty="0">
                <a:latin typeface="+mj-lt"/>
                <a:ea typeface="roboto"/>
                <a:cs typeface="roboto"/>
              </a:rPr>
              <a:t> boljoj toplinskoj izolaciji prostora (zimi grije, ljeti hladi) </a:t>
            </a:r>
          </a:p>
          <a:p>
            <a:pPr marL="457200" indent="-457200">
              <a:lnSpc>
                <a:spcPct val="100000"/>
              </a:lnSpc>
              <a:buClr>
                <a:srgbClr val="9E3611"/>
              </a:buClr>
              <a:buAutoNum type="arabicPeriod"/>
            </a:pPr>
            <a:r>
              <a:rPr lang="hr-HR" sz="2000" dirty="0">
                <a:latin typeface="+mj-lt"/>
                <a:ea typeface="roboto"/>
                <a:cs typeface="roboto"/>
              </a:rPr>
              <a:t> pomaže u smanjenju ugljičnog dioksida i prašine  (tipični za urbane sredine u strogom centru grada)</a:t>
            </a:r>
          </a:p>
          <a:p>
            <a:pPr marL="457200" indent="-457200">
              <a:lnSpc>
                <a:spcPct val="100000"/>
              </a:lnSpc>
              <a:buClr>
                <a:srgbClr val="9E3611"/>
              </a:buClr>
              <a:buAutoNum type="arabicPeriod"/>
            </a:pPr>
            <a:r>
              <a:rPr lang="hr-HR" sz="2000" dirty="0">
                <a:latin typeface="+mj-lt"/>
                <a:ea typeface="roboto"/>
                <a:cs typeface="roboto"/>
              </a:rPr>
              <a:t>učinkovita zaštita od znatiželjnih pogleda </a:t>
            </a:r>
          </a:p>
          <a:p>
            <a:pPr marL="457200" indent="-457200">
              <a:lnSpc>
                <a:spcPct val="100000"/>
              </a:lnSpc>
              <a:buClr>
                <a:srgbClr val="9E3611"/>
              </a:buClr>
              <a:buAutoNum type="arabicPeriod"/>
            </a:pPr>
            <a:r>
              <a:rPr lang="hr-HR" sz="2000" dirty="0">
                <a:latin typeface="+mj-lt"/>
                <a:ea typeface="roboto"/>
                <a:cs typeface="roboto"/>
              </a:rPr>
              <a:t> smanjenje buke</a:t>
            </a:r>
            <a:endParaRPr lang="hr-HR" sz="2000" dirty="0">
              <a:latin typeface="+mj-lt"/>
            </a:endParaRPr>
          </a:p>
          <a:p>
            <a:pPr>
              <a:lnSpc>
                <a:spcPct val="100000"/>
              </a:lnSpc>
              <a:buAutoNum type="arabicPeriod"/>
            </a:pPr>
            <a:r>
              <a:rPr lang="hr-HR" sz="2000" dirty="0">
                <a:latin typeface="+mj-lt"/>
                <a:ea typeface="roboto"/>
                <a:cs typeface="roboto"/>
              </a:rPr>
              <a:t>     proizvodnja kisika </a:t>
            </a:r>
          </a:p>
          <a:p>
            <a:pPr>
              <a:lnSpc>
                <a:spcPct val="100000"/>
              </a:lnSpc>
              <a:buClr>
                <a:srgbClr val="9E3611"/>
              </a:buClr>
              <a:buAutoNum type="arabicPeriod"/>
            </a:pPr>
            <a:r>
              <a:rPr lang="hr-HR" sz="2000" dirty="0">
                <a:latin typeface="+mj-lt"/>
                <a:ea typeface="roboto"/>
                <a:cs typeface="roboto"/>
              </a:rPr>
              <a:t>     zdrava klima za stanovanje</a:t>
            </a:r>
          </a:p>
          <a:p>
            <a:pPr>
              <a:lnSpc>
                <a:spcPct val="100000"/>
              </a:lnSpc>
              <a:buClr>
                <a:srgbClr val="9E3611"/>
              </a:buClr>
              <a:buAutoNum type="arabicPeriod"/>
            </a:pPr>
            <a:r>
              <a:rPr lang="hr-HR" sz="2000" dirty="0">
                <a:latin typeface="+mj-lt"/>
                <a:ea typeface="roboto"/>
                <a:cs typeface="roboto"/>
              </a:rPr>
              <a:t>     psihološki utjecaj na mentalno zdravlje ljudi (smanjenju stresa i  poboljšavanje koncentracije i produktivnosti)</a:t>
            </a:r>
            <a:endParaRPr lang="hr-HR" sz="2000" dirty="0">
              <a:solidFill>
                <a:srgbClr val="767673"/>
              </a:solidFill>
              <a:latin typeface="+mj-lt"/>
              <a:ea typeface="roboto"/>
              <a:cs typeface="roboto"/>
            </a:endParaRPr>
          </a:p>
        </p:txBody>
      </p:sp>
      <p:sp>
        <p:nvSpPr>
          <p:cNvPr id="4" name="Slide Number Placeholder 3">
            <a:extLst>
              <a:ext uri="{FF2B5EF4-FFF2-40B4-BE49-F238E27FC236}">
                <a16:creationId xmlns:a16="http://schemas.microsoft.com/office/drawing/2014/main" id="{D8A5B8C9-0155-E5BD-83F0-90357CD757FD}"/>
              </a:ext>
            </a:extLst>
          </p:cNvPr>
          <p:cNvSpPr>
            <a:spLocks noGrp="1"/>
          </p:cNvSpPr>
          <p:nvPr>
            <p:ph type="sldNum" sz="quarter" idx="12"/>
          </p:nvPr>
        </p:nvSpPr>
        <p:spPr/>
        <p:txBody>
          <a:bodyPr/>
          <a:lstStyle/>
          <a:p>
            <a:fld id="{4FAB73BC-B049-4115-A692-8D63A059BFB8}" type="slidenum">
              <a:rPr lang="en-US" dirty="0"/>
              <a:t>21</a:t>
            </a:fld>
            <a:endParaRPr lang="en-US"/>
          </a:p>
        </p:txBody>
      </p:sp>
    </p:spTree>
    <p:extLst>
      <p:ext uri="{BB962C8B-B14F-4D97-AF65-F5344CB8AC3E}">
        <p14:creationId xmlns:p14="http://schemas.microsoft.com/office/powerpoint/2010/main" val="5878294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D4BE554-4A63-987A-D268-E365B2AF26B6}"/>
              </a:ext>
            </a:extLst>
          </p:cNvPr>
          <p:cNvSpPr>
            <a:spLocks noGrp="1"/>
          </p:cNvSpPr>
          <p:nvPr>
            <p:ph type="title"/>
          </p:nvPr>
        </p:nvSpPr>
        <p:spPr/>
        <p:txBody>
          <a:bodyPr>
            <a:normAutofit/>
          </a:bodyPr>
          <a:lstStyle/>
          <a:p>
            <a:r>
              <a:rPr lang="hr-HR" sz="2800" dirty="0"/>
              <a:t>1. Z</a:t>
            </a:r>
            <a:r>
              <a:rPr lang="hr-HR" sz="2800" dirty="0" smtClean="0"/>
              <a:t>elena fasada</a:t>
            </a:r>
            <a:endParaRPr lang="hr-HR" sz="2800" dirty="0"/>
          </a:p>
        </p:txBody>
      </p:sp>
      <p:sp>
        <p:nvSpPr>
          <p:cNvPr id="3" name="Rezervirano mjesto sadržaja 2">
            <a:extLst>
              <a:ext uri="{FF2B5EF4-FFF2-40B4-BE49-F238E27FC236}">
                <a16:creationId xmlns:a16="http://schemas.microsoft.com/office/drawing/2014/main" id="{D4DC28FE-CBD1-2AA2-584E-FB33EB8A4DAA}"/>
              </a:ext>
            </a:extLst>
          </p:cNvPr>
          <p:cNvSpPr>
            <a:spLocks noGrp="1"/>
          </p:cNvSpPr>
          <p:nvPr>
            <p:ph idx="1"/>
          </p:nvPr>
        </p:nvSpPr>
        <p:spPr>
          <a:xfrm>
            <a:off x="1069848" y="1262270"/>
            <a:ext cx="6553465" cy="4104860"/>
          </a:xfrm>
        </p:spPr>
        <p:txBody>
          <a:bodyPr vert="horz" lIns="91440" tIns="45720" rIns="91440" bIns="45720" rtlCol="0" anchor="t">
            <a:normAutofit/>
          </a:bodyPr>
          <a:lstStyle/>
          <a:p>
            <a:pPr>
              <a:lnSpc>
                <a:spcPct val="100000"/>
              </a:lnSpc>
            </a:pPr>
            <a:r>
              <a:rPr lang="hr-HR" dirty="0"/>
              <a:t> </a:t>
            </a:r>
            <a:r>
              <a:rPr lang="hr-HR" sz="2000" dirty="0">
                <a:latin typeface="+mj-lt"/>
              </a:rPr>
              <a:t>Zelene fasade – sustav s posudama i rešetkama </a:t>
            </a:r>
            <a:endParaRPr lang="sr-Latn-RS" sz="2000" dirty="0">
              <a:latin typeface="+mj-lt"/>
            </a:endParaRPr>
          </a:p>
          <a:p>
            <a:pPr>
              <a:lnSpc>
                <a:spcPct val="100000"/>
              </a:lnSpc>
            </a:pPr>
            <a:r>
              <a:rPr lang="hr-HR" sz="2000" dirty="0">
                <a:latin typeface="+mj-lt"/>
              </a:rPr>
              <a:t>Ovaj sustav vertikalnih vrtova odnosi se na lozu i penjačice koje rastu iz tla ili u posudama uz građevinu, a zid ili potporna mreža služi im kao </a:t>
            </a:r>
            <a:r>
              <a:rPr lang="hr-HR" sz="2000" dirty="0" err="1">
                <a:latin typeface="+mj-lt"/>
              </a:rPr>
              <a:t>podupiraĉ</a:t>
            </a:r>
            <a:r>
              <a:rPr lang="hr-HR" sz="2000" dirty="0">
                <a:latin typeface="+mj-lt"/>
              </a:rPr>
              <a:t>. </a:t>
            </a:r>
            <a:endParaRPr lang="sr-Latn-RS" sz="2000" dirty="0">
              <a:latin typeface="+mj-lt"/>
            </a:endParaRPr>
          </a:p>
        </p:txBody>
      </p:sp>
      <p:sp>
        <p:nvSpPr>
          <p:cNvPr id="6" name="Slide Number Placeholder 5">
            <a:extLst>
              <a:ext uri="{FF2B5EF4-FFF2-40B4-BE49-F238E27FC236}">
                <a16:creationId xmlns:a16="http://schemas.microsoft.com/office/drawing/2014/main" id="{5982EE75-0D4B-155B-AAA4-6D4C44D5D095}"/>
              </a:ext>
            </a:extLst>
          </p:cNvPr>
          <p:cNvSpPr>
            <a:spLocks noGrp="1"/>
          </p:cNvSpPr>
          <p:nvPr>
            <p:ph type="sldNum" sz="quarter" idx="12"/>
          </p:nvPr>
        </p:nvSpPr>
        <p:spPr>
          <a:xfrm>
            <a:off x="6934166" y="6356350"/>
            <a:ext cx="2743200" cy="365125"/>
          </a:xfrm>
        </p:spPr>
        <p:txBody>
          <a:bodyPr/>
          <a:lstStyle/>
          <a:p>
            <a:fld id="{4FAB73BC-B049-4115-A692-8D63A059BFB8}" type="slidenum">
              <a:rPr lang="en-US" dirty="0"/>
              <a:t>22</a:t>
            </a:fld>
            <a:endParaRPr lang="en-US"/>
          </a:p>
        </p:txBody>
      </p:sp>
      <p:pic>
        <p:nvPicPr>
          <p:cNvPr id="8" name="Slika 7"/>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986919" y="1372566"/>
            <a:ext cx="3366881" cy="4489174"/>
          </a:xfrm>
          <a:prstGeom prst="rect">
            <a:avLst/>
          </a:prstGeom>
        </p:spPr>
      </p:pic>
    </p:spTree>
    <p:extLst>
      <p:ext uri="{BB962C8B-B14F-4D97-AF65-F5344CB8AC3E}">
        <p14:creationId xmlns:p14="http://schemas.microsoft.com/office/powerpoint/2010/main" val="21118629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D1AFE0B-B258-277E-E7D0-158E1B5B5717}"/>
              </a:ext>
            </a:extLst>
          </p:cNvPr>
          <p:cNvSpPr>
            <a:spLocks noGrp="1"/>
          </p:cNvSpPr>
          <p:nvPr>
            <p:ph type="title"/>
          </p:nvPr>
        </p:nvSpPr>
        <p:spPr/>
        <p:txBody>
          <a:bodyPr/>
          <a:lstStyle/>
          <a:p>
            <a:r>
              <a:rPr lang="hr-HR" sz="2800" dirty="0"/>
              <a:t>2. Živi zid</a:t>
            </a:r>
            <a:endParaRPr lang="hr-HR" sz="2800" dirty="0">
              <a:latin typeface="Rockwell Condensed"/>
            </a:endParaRPr>
          </a:p>
        </p:txBody>
      </p:sp>
      <p:sp>
        <p:nvSpPr>
          <p:cNvPr id="3" name="Rezervirano mjesto sadržaja 2">
            <a:extLst>
              <a:ext uri="{FF2B5EF4-FFF2-40B4-BE49-F238E27FC236}">
                <a16:creationId xmlns:a16="http://schemas.microsoft.com/office/drawing/2014/main" id="{443A1B5B-CA24-9AFC-19F9-DAC7CD20C5FB}"/>
              </a:ext>
            </a:extLst>
          </p:cNvPr>
          <p:cNvSpPr>
            <a:spLocks noGrp="1"/>
          </p:cNvSpPr>
          <p:nvPr>
            <p:ph idx="1"/>
          </p:nvPr>
        </p:nvSpPr>
        <p:spPr>
          <a:xfrm>
            <a:off x="974598" y="1391478"/>
            <a:ext cx="7165550" cy="3094797"/>
          </a:xfrm>
        </p:spPr>
        <p:txBody>
          <a:bodyPr vert="horz" lIns="91440" tIns="45720" rIns="91440" bIns="45720" rtlCol="0" anchor="t">
            <a:normAutofit/>
          </a:bodyPr>
          <a:lstStyle/>
          <a:p>
            <a:pPr>
              <a:lnSpc>
                <a:spcPct val="100000"/>
              </a:lnSpc>
            </a:pPr>
            <a:r>
              <a:rPr lang="hr-HR" sz="2000" dirty="0">
                <a:latin typeface="+mj-lt"/>
              </a:rPr>
              <a:t>Ovaj sustav vertikalnih vrtova sastoji se od unaprijed pripremljenih i zasađenih panela, odnosno modula, koji sadrže medij za rast bilja.</a:t>
            </a:r>
            <a:endParaRPr lang="sr-Latn-RS" sz="2000" dirty="0">
              <a:latin typeface="+mj-lt"/>
            </a:endParaRPr>
          </a:p>
          <a:p>
            <a:pPr>
              <a:lnSpc>
                <a:spcPct val="100000"/>
              </a:lnSpc>
              <a:buClr>
                <a:srgbClr val="9E3611"/>
              </a:buClr>
            </a:pPr>
            <a:r>
              <a:rPr lang="hr-HR" sz="2000" dirty="0">
                <a:latin typeface="+mj-lt"/>
              </a:rPr>
              <a:t> Vertikalno su postavljeni, izravno na zid ili strukturu. </a:t>
            </a:r>
          </a:p>
          <a:p>
            <a:pPr>
              <a:lnSpc>
                <a:spcPct val="100000"/>
              </a:lnSpc>
              <a:buClr>
                <a:srgbClr val="9E3611"/>
              </a:buClr>
            </a:pPr>
            <a:r>
              <a:rPr lang="hr-HR" sz="2000" dirty="0">
                <a:latin typeface="+mj-lt"/>
              </a:rPr>
              <a:t>Takav tip je suvremeniji i koncept zelenih zidova i zahtjeva više pažnje prilikom oblikovanja i planiranja. </a:t>
            </a:r>
          </a:p>
        </p:txBody>
      </p:sp>
      <p:sp>
        <p:nvSpPr>
          <p:cNvPr id="7" name="Slide Number Placeholder 6">
            <a:extLst>
              <a:ext uri="{FF2B5EF4-FFF2-40B4-BE49-F238E27FC236}">
                <a16:creationId xmlns:a16="http://schemas.microsoft.com/office/drawing/2014/main" id="{0CD4A17E-997A-8EDA-EBFD-CAA9F9331351}"/>
              </a:ext>
            </a:extLst>
          </p:cNvPr>
          <p:cNvSpPr>
            <a:spLocks noGrp="1"/>
          </p:cNvSpPr>
          <p:nvPr>
            <p:ph type="sldNum" sz="quarter" idx="12"/>
          </p:nvPr>
        </p:nvSpPr>
        <p:spPr/>
        <p:txBody>
          <a:bodyPr/>
          <a:lstStyle/>
          <a:p>
            <a:fld id="{4FAB73BC-B049-4115-A692-8D63A059BFB8}" type="slidenum">
              <a:rPr lang="en-US" dirty="0"/>
              <a:t>23</a:t>
            </a:fld>
            <a:endParaRPr lang="en-US"/>
          </a:p>
        </p:txBody>
      </p:sp>
      <p:pic>
        <p:nvPicPr>
          <p:cNvPr id="6" name="Rezervirano mjesto sadržaja 3" descr="Slika na kojoj se prikazuje vanjski, nebo, zgrada, drvo&#10;&#10;Opis je automatski generiran">
            <a:extLst>
              <a:ext uri="{FF2B5EF4-FFF2-40B4-BE49-F238E27FC236}">
                <a16:creationId xmlns:a16="http://schemas.microsoft.com/office/drawing/2014/main" id="{25D9BF8C-5DE3-E15E-6270-E39F4BFC0A5D}"/>
              </a:ext>
            </a:extLst>
          </p:cNvPr>
          <p:cNvPicPr>
            <a:picLocks noChangeAspect="1"/>
          </p:cNvPicPr>
          <p:nvPr/>
        </p:nvPicPr>
        <p:blipFill rotWithShape="1">
          <a:blip r:embed="rId2"/>
          <a:srcRect b="7809"/>
          <a:stretch/>
        </p:blipFill>
        <p:spPr>
          <a:xfrm>
            <a:off x="7906209" y="2941983"/>
            <a:ext cx="3919046" cy="2988154"/>
          </a:xfrm>
          <a:prstGeom prst="rect">
            <a:avLst/>
          </a:prstGeom>
        </p:spPr>
      </p:pic>
      <p:pic>
        <p:nvPicPr>
          <p:cNvPr id="9" name="Slika 8"/>
          <p:cNvPicPr>
            <a:picLocks noChangeAspect="1"/>
          </p:cNvPicPr>
          <p:nvPr/>
        </p:nvPicPr>
        <p:blipFill rotWithShape="1">
          <a:blip r:embed="rId3" cstate="hqprint">
            <a:extLst>
              <a:ext uri="{28A0092B-C50C-407E-A947-70E740481C1C}">
                <a14:useLocalDpi xmlns:a14="http://schemas.microsoft.com/office/drawing/2010/main" val="0"/>
              </a:ext>
            </a:extLst>
          </a:blip>
          <a:srcRect r="8073"/>
          <a:stretch/>
        </p:blipFill>
        <p:spPr>
          <a:xfrm>
            <a:off x="2097157" y="3720276"/>
            <a:ext cx="5630886" cy="2756414"/>
          </a:xfrm>
          <a:prstGeom prst="rect">
            <a:avLst/>
          </a:prstGeom>
        </p:spPr>
      </p:pic>
    </p:spTree>
    <p:extLst>
      <p:ext uri="{BB962C8B-B14F-4D97-AF65-F5344CB8AC3E}">
        <p14:creationId xmlns:p14="http://schemas.microsoft.com/office/powerpoint/2010/main" val="25413254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8C7AE89-D65B-BD32-8EE4-9AF873B0853D}"/>
              </a:ext>
            </a:extLst>
          </p:cNvPr>
          <p:cNvSpPr>
            <a:spLocks noGrp="1"/>
          </p:cNvSpPr>
          <p:nvPr>
            <p:ph type="title"/>
          </p:nvPr>
        </p:nvSpPr>
        <p:spPr>
          <a:xfrm>
            <a:off x="8549640" y="685800"/>
            <a:ext cx="3200400" cy="520700"/>
          </a:xfrm>
        </p:spPr>
        <p:txBody>
          <a:bodyPr>
            <a:normAutofit/>
          </a:bodyPr>
          <a:lstStyle/>
          <a:p>
            <a:r>
              <a:rPr lang="hr-HR" sz="2800" dirty="0"/>
              <a:t>Z</a:t>
            </a:r>
            <a:r>
              <a:rPr lang="hr-HR" sz="2800" dirty="0" smtClean="0"/>
              <a:t>animljivosti</a:t>
            </a:r>
            <a:endParaRPr lang="hr-HR" sz="2800" dirty="0"/>
          </a:p>
        </p:txBody>
      </p:sp>
      <p:sp>
        <p:nvSpPr>
          <p:cNvPr id="5" name="Rezervirano mjesto teksta 4"/>
          <p:cNvSpPr>
            <a:spLocks noGrp="1"/>
          </p:cNvSpPr>
          <p:nvPr>
            <p:ph type="body" sz="half" idx="2"/>
          </p:nvPr>
        </p:nvSpPr>
        <p:spPr>
          <a:xfrm>
            <a:off x="8075417" y="1314450"/>
            <a:ext cx="3916558" cy="4933950"/>
          </a:xfrm>
        </p:spPr>
        <p:txBody>
          <a:bodyPr>
            <a:noAutofit/>
          </a:bodyPr>
          <a:lstStyle/>
          <a:p>
            <a:pPr marL="285750" indent="-285750">
              <a:lnSpc>
                <a:spcPct val="100000"/>
              </a:lnSpc>
              <a:buFont typeface="Arial" panose="020B0604020202020204" pitchFamily="34" charset="0"/>
              <a:buChar char="•"/>
            </a:pPr>
            <a:r>
              <a:rPr lang="hr-HR" sz="2000" dirty="0">
                <a:solidFill>
                  <a:schemeClr val="tx1"/>
                </a:solidFill>
                <a:latin typeface="+mj-lt"/>
              </a:rPr>
              <a:t>jedinstveni oblik zelenog zida koji je osmislio </a:t>
            </a:r>
            <a:r>
              <a:rPr lang="hr-HR" sz="2000" dirty="0" err="1">
                <a:solidFill>
                  <a:schemeClr val="tx1"/>
                </a:solidFill>
                <a:latin typeface="+mj-lt"/>
              </a:rPr>
              <a:t>Patric</a:t>
            </a:r>
            <a:r>
              <a:rPr lang="hr-HR" sz="2000" dirty="0">
                <a:solidFill>
                  <a:schemeClr val="tx1"/>
                </a:solidFill>
                <a:latin typeface="+mj-lt"/>
              </a:rPr>
              <a:t> Blanc, a sastoji se od dva sloja sintetičke tkanine s ˝džepovima˝ koji fizički podržavaju biljke i prostore za uzgoj. </a:t>
            </a:r>
            <a:endParaRPr lang="sr-Latn-RS" sz="2000" dirty="0">
              <a:solidFill>
                <a:schemeClr val="tx1"/>
              </a:solidFill>
              <a:latin typeface="+mj-lt"/>
            </a:endParaRPr>
          </a:p>
          <a:p>
            <a:pPr marL="285750" indent="-285750">
              <a:lnSpc>
                <a:spcPct val="100000"/>
              </a:lnSpc>
              <a:buClr>
                <a:srgbClr val="9E3611"/>
              </a:buClr>
              <a:buFont typeface="Arial" panose="020B0604020202020204" pitchFamily="34" charset="0"/>
              <a:buChar char="•"/>
            </a:pPr>
            <a:r>
              <a:rPr lang="hr-HR" sz="2000" dirty="0">
                <a:solidFill>
                  <a:schemeClr val="tx1"/>
                </a:solidFill>
                <a:latin typeface="+mj-lt"/>
              </a:rPr>
              <a:t>Zidovi od tkanine prislonjeni su uz okvir i poduprti vodonepropusnom membranom na zid zgrade zbog visokog sadržaja vlage. </a:t>
            </a:r>
          </a:p>
          <a:p>
            <a:pPr marL="285750" indent="-285750">
              <a:lnSpc>
                <a:spcPct val="100000"/>
              </a:lnSpc>
              <a:buClr>
                <a:srgbClr val="9E3611"/>
              </a:buClr>
              <a:buFont typeface="Arial" panose="020B0604020202020204" pitchFamily="34" charset="0"/>
              <a:buChar char="•"/>
            </a:pPr>
            <a:r>
              <a:rPr lang="hr-HR" sz="2000" dirty="0">
                <a:solidFill>
                  <a:schemeClr val="tx1"/>
                </a:solidFill>
                <a:latin typeface="+mj-lt"/>
              </a:rPr>
              <a:t>Hranjive tvari, prvenstveno se prenose putem sustava za navodnjavanje</a:t>
            </a:r>
          </a:p>
        </p:txBody>
      </p:sp>
      <p:pic>
        <p:nvPicPr>
          <p:cNvPr id="4" name="Slika 3" descr="Slika na kojoj se prikazuje vanjski, zgrada, prozor, nebo&#10;&#10;Opis je automatski generiran">
            <a:extLst>
              <a:ext uri="{FF2B5EF4-FFF2-40B4-BE49-F238E27FC236}">
                <a16:creationId xmlns:a16="http://schemas.microsoft.com/office/drawing/2014/main" id="{11082862-1F3B-5498-27D0-585EB01B4924}"/>
              </a:ext>
            </a:extLst>
          </p:cNvPr>
          <p:cNvPicPr>
            <a:picLocks noChangeAspect="1"/>
          </p:cNvPicPr>
          <p:nvPr/>
        </p:nvPicPr>
        <p:blipFill>
          <a:blip r:embed="rId2"/>
          <a:stretch>
            <a:fillRect/>
          </a:stretch>
        </p:blipFill>
        <p:spPr>
          <a:xfrm>
            <a:off x="824604" y="1314450"/>
            <a:ext cx="7250812" cy="4691115"/>
          </a:xfrm>
          <a:prstGeom prst="rect">
            <a:avLst/>
          </a:prstGeom>
        </p:spPr>
      </p:pic>
      <p:sp>
        <p:nvSpPr>
          <p:cNvPr id="3" name="Slide Number Placeholder 2">
            <a:extLst>
              <a:ext uri="{FF2B5EF4-FFF2-40B4-BE49-F238E27FC236}">
                <a16:creationId xmlns:a16="http://schemas.microsoft.com/office/drawing/2014/main" id="{972C4728-4D18-F8C2-7896-93AD658F26FC}"/>
              </a:ext>
            </a:extLst>
          </p:cNvPr>
          <p:cNvSpPr>
            <a:spLocks noGrp="1"/>
          </p:cNvSpPr>
          <p:nvPr>
            <p:ph type="sldNum" sz="quarter" idx="12"/>
          </p:nvPr>
        </p:nvSpPr>
        <p:spPr/>
        <p:txBody>
          <a:bodyPr/>
          <a:lstStyle/>
          <a:p>
            <a:fld id="{4FAB73BC-B049-4115-A692-8D63A059BFB8}" type="slidenum">
              <a:rPr lang="en-US" dirty="0"/>
              <a:t>24</a:t>
            </a:fld>
            <a:endParaRPr lang="en-US"/>
          </a:p>
        </p:txBody>
      </p:sp>
    </p:spTree>
    <p:extLst>
      <p:ext uri="{BB962C8B-B14F-4D97-AF65-F5344CB8AC3E}">
        <p14:creationId xmlns:p14="http://schemas.microsoft.com/office/powerpoint/2010/main" val="17727005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2E294B7-5B5D-1A13-A3D5-7327A6DE2D80}"/>
              </a:ext>
            </a:extLst>
          </p:cNvPr>
          <p:cNvSpPr>
            <a:spLocks noGrp="1"/>
          </p:cNvSpPr>
          <p:nvPr>
            <p:ph type="title"/>
          </p:nvPr>
        </p:nvSpPr>
        <p:spPr>
          <a:xfrm>
            <a:off x="8156350" y="484632"/>
            <a:ext cx="3911825" cy="1609344"/>
          </a:xfrm>
          <a:ln>
            <a:noFill/>
          </a:ln>
        </p:spPr>
        <p:txBody>
          <a:bodyPr>
            <a:normAutofit/>
          </a:bodyPr>
          <a:lstStyle/>
          <a:p>
            <a:r>
              <a:rPr lang="hr-HR" sz="2800" dirty="0"/>
              <a:t>Zanimljivosti…</a:t>
            </a:r>
            <a:br>
              <a:rPr lang="hr-HR" sz="2800" dirty="0"/>
            </a:br>
            <a:r>
              <a:rPr lang="hr-HR" sz="2800" cap="none" dirty="0"/>
              <a:t>zeleni zidovi pod nagibom </a:t>
            </a:r>
            <a:endParaRPr lang="hr-HR" sz="2800" cap="none" dirty="0">
              <a:latin typeface="Rockwell Condensed"/>
            </a:endParaRPr>
          </a:p>
        </p:txBody>
      </p:sp>
      <p:pic>
        <p:nvPicPr>
          <p:cNvPr id="4" name="Slika 3" descr="Slika na kojoj se prikazuje vanjski, drvo, trava, grm&#10;&#10;Opis je automatski generiran">
            <a:extLst>
              <a:ext uri="{FF2B5EF4-FFF2-40B4-BE49-F238E27FC236}">
                <a16:creationId xmlns:a16="http://schemas.microsoft.com/office/drawing/2014/main" id="{72750899-2C46-83B1-03F7-337D8F78DD45}"/>
              </a:ext>
            </a:extLst>
          </p:cNvPr>
          <p:cNvPicPr>
            <a:picLocks noChangeAspect="1"/>
          </p:cNvPicPr>
          <p:nvPr/>
        </p:nvPicPr>
        <p:blipFill>
          <a:blip r:embed="rId2"/>
          <a:stretch>
            <a:fillRect/>
          </a:stretch>
        </p:blipFill>
        <p:spPr>
          <a:xfrm>
            <a:off x="633999" y="1584521"/>
            <a:ext cx="6882269" cy="3699219"/>
          </a:xfrm>
          <a:prstGeom prst="rect">
            <a:avLst/>
          </a:prstGeom>
        </p:spPr>
      </p:pic>
      <p:sp>
        <p:nvSpPr>
          <p:cNvPr id="3" name="Rezervirano mjesto sadržaja 2">
            <a:extLst>
              <a:ext uri="{FF2B5EF4-FFF2-40B4-BE49-F238E27FC236}">
                <a16:creationId xmlns:a16="http://schemas.microsoft.com/office/drawing/2014/main" id="{9F4A0027-EB36-8436-6CDB-2946F9755761}"/>
              </a:ext>
            </a:extLst>
          </p:cNvPr>
          <p:cNvSpPr>
            <a:spLocks noGrp="1"/>
          </p:cNvSpPr>
          <p:nvPr>
            <p:ph idx="1"/>
          </p:nvPr>
        </p:nvSpPr>
        <p:spPr>
          <a:xfrm>
            <a:off x="8156351" y="2121408"/>
            <a:ext cx="3544034" cy="4050792"/>
          </a:xfrm>
        </p:spPr>
        <p:txBody>
          <a:bodyPr vert="horz" lIns="91440" tIns="45720" rIns="91440" bIns="45720" rtlCol="0">
            <a:normAutofit/>
          </a:bodyPr>
          <a:lstStyle/>
          <a:p>
            <a:pPr>
              <a:lnSpc>
                <a:spcPct val="100000"/>
              </a:lnSpc>
            </a:pPr>
            <a:r>
              <a:rPr lang="hr-HR" sz="2000" dirty="0">
                <a:latin typeface="+mj-lt"/>
              </a:rPr>
              <a:t> zidovi koji se izvode pod nagibom i njihova je funkcija da stabiliziraju padine i smanjuju buku. </a:t>
            </a:r>
            <a:endParaRPr lang="sr-Latn-RS" sz="2000" dirty="0">
              <a:latin typeface="+mj-lt"/>
            </a:endParaRPr>
          </a:p>
          <a:p>
            <a:pPr>
              <a:lnSpc>
                <a:spcPct val="100000"/>
              </a:lnSpc>
              <a:buClr>
                <a:srgbClr val="9E3611"/>
              </a:buClr>
            </a:pPr>
            <a:r>
              <a:rPr lang="hr-HR" sz="2000" dirty="0">
                <a:latin typeface="+mj-lt"/>
              </a:rPr>
              <a:t>sastavljeni su od materijala kao što su plastika ili beton s prostorom za uzgoj bilja.</a:t>
            </a:r>
          </a:p>
        </p:txBody>
      </p:sp>
      <p:sp>
        <p:nvSpPr>
          <p:cNvPr id="5" name="Slide Number Placeholder 4">
            <a:extLst>
              <a:ext uri="{FF2B5EF4-FFF2-40B4-BE49-F238E27FC236}">
                <a16:creationId xmlns:a16="http://schemas.microsoft.com/office/drawing/2014/main" id="{6473B4BB-6DC8-0076-8995-1EAD1A843BF9}"/>
              </a:ext>
            </a:extLst>
          </p:cNvPr>
          <p:cNvSpPr>
            <a:spLocks noGrp="1"/>
          </p:cNvSpPr>
          <p:nvPr>
            <p:ph type="sldNum" sz="quarter" idx="12"/>
          </p:nvPr>
        </p:nvSpPr>
        <p:spPr/>
        <p:txBody>
          <a:bodyPr/>
          <a:lstStyle/>
          <a:p>
            <a:fld id="{4FAB73BC-B049-4115-A692-8D63A059BFB8}" type="slidenum">
              <a:rPr lang="en-US" dirty="0"/>
              <a:t>25</a:t>
            </a:fld>
            <a:endParaRPr lang="en-US"/>
          </a:p>
        </p:txBody>
      </p:sp>
    </p:spTree>
    <p:extLst>
      <p:ext uri="{BB962C8B-B14F-4D97-AF65-F5344CB8AC3E}">
        <p14:creationId xmlns:p14="http://schemas.microsoft.com/office/powerpoint/2010/main" val="7455697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619124" y="1041275"/>
            <a:ext cx="11304483" cy="2934377"/>
          </a:xfrm>
        </p:spPr>
        <p:txBody>
          <a:bodyPr>
            <a:normAutofit/>
          </a:bodyPr>
          <a:lstStyle/>
          <a:p>
            <a:pPr>
              <a:lnSpc>
                <a:spcPct val="150000"/>
              </a:lnSpc>
            </a:pPr>
            <a:r>
              <a:rPr lang="en-US" sz="2000" dirty="0" err="1">
                <a:latin typeface="+mj-lt"/>
              </a:rPr>
              <a:t>Zeleni</a:t>
            </a:r>
            <a:r>
              <a:rPr lang="en-US" sz="2000" dirty="0">
                <a:latin typeface="+mj-lt"/>
              </a:rPr>
              <a:t> </a:t>
            </a:r>
            <a:r>
              <a:rPr lang="en-US" sz="2000" dirty="0" err="1">
                <a:latin typeface="+mj-lt"/>
              </a:rPr>
              <a:t>krovovi</a:t>
            </a:r>
            <a:r>
              <a:rPr lang="en-US" sz="2000" dirty="0">
                <a:latin typeface="+mj-lt"/>
              </a:rPr>
              <a:t> u </a:t>
            </a:r>
            <a:r>
              <a:rPr lang="en-US" sz="2000" dirty="0" err="1">
                <a:latin typeface="+mj-lt"/>
              </a:rPr>
              <a:t>Hrvatskoj</a:t>
            </a:r>
            <a:r>
              <a:rPr lang="en-US" sz="2000" dirty="0">
                <a:latin typeface="+mj-lt"/>
              </a:rPr>
              <a:t> </a:t>
            </a:r>
            <a:r>
              <a:rPr lang="en-US" sz="2000" dirty="0" err="1">
                <a:latin typeface="+mj-lt"/>
              </a:rPr>
              <a:t>označavaju</a:t>
            </a:r>
            <a:r>
              <a:rPr lang="en-US" sz="2000" dirty="0">
                <a:latin typeface="+mj-lt"/>
              </a:rPr>
              <a:t> </a:t>
            </a:r>
            <a:r>
              <a:rPr lang="en-US" sz="2000" dirty="0" err="1">
                <a:latin typeface="+mj-lt"/>
              </a:rPr>
              <a:t>korak</a:t>
            </a:r>
            <a:r>
              <a:rPr lang="en-US" sz="2000" dirty="0">
                <a:latin typeface="+mj-lt"/>
              </a:rPr>
              <a:t> </a:t>
            </a:r>
            <a:r>
              <a:rPr lang="en-US" sz="2000" dirty="0" err="1">
                <a:latin typeface="+mj-lt"/>
              </a:rPr>
              <a:t>prema</a:t>
            </a:r>
            <a:r>
              <a:rPr lang="en-US" sz="2000" dirty="0">
                <a:latin typeface="+mj-lt"/>
              </a:rPr>
              <a:t> </a:t>
            </a:r>
            <a:r>
              <a:rPr lang="en-US" sz="2000" dirty="0" err="1">
                <a:latin typeface="+mj-lt"/>
              </a:rPr>
              <a:t>održivijem</a:t>
            </a:r>
            <a:r>
              <a:rPr lang="en-US" sz="2000" dirty="0">
                <a:latin typeface="+mj-lt"/>
              </a:rPr>
              <a:t> </a:t>
            </a:r>
            <a:r>
              <a:rPr lang="en-US" sz="2000" dirty="0" err="1">
                <a:latin typeface="+mj-lt"/>
              </a:rPr>
              <a:t>urbanom</a:t>
            </a:r>
            <a:r>
              <a:rPr lang="en-US" sz="2000" dirty="0">
                <a:latin typeface="+mj-lt"/>
              </a:rPr>
              <a:t> </a:t>
            </a:r>
            <a:r>
              <a:rPr lang="en-US" sz="2000" dirty="0" err="1">
                <a:latin typeface="+mj-lt"/>
              </a:rPr>
              <a:t>razvoju</a:t>
            </a:r>
            <a:r>
              <a:rPr lang="en-US" sz="2000" dirty="0">
                <a:latin typeface="+mj-lt"/>
              </a:rPr>
              <a:t>.</a:t>
            </a:r>
          </a:p>
          <a:p>
            <a:pPr>
              <a:lnSpc>
                <a:spcPct val="150000"/>
              </a:lnSpc>
            </a:pPr>
            <a:r>
              <a:rPr lang="hr-HR" sz="2000" dirty="0">
                <a:latin typeface="+mj-lt"/>
              </a:rPr>
              <a:t>Stanovništvo </a:t>
            </a:r>
            <a:r>
              <a:rPr lang="en-US" sz="2000" dirty="0" err="1">
                <a:latin typeface="+mj-lt"/>
              </a:rPr>
              <a:t>sve</a:t>
            </a:r>
            <a:r>
              <a:rPr lang="en-US" sz="2000" dirty="0">
                <a:latin typeface="+mj-lt"/>
              </a:rPr>
              <a:t> </a:t>
            </a:r>
            <a:r>
              <a:rPr lang="en-US" sz="2000" dirty="0" err="1">
                <a:latin typeface="+mj-lt"/>
              </a:rPr>
              <a:t>više</a:t>
            </a:r>
            <a:r>
              <a:rPr lang="en-US" sz="2000" dirty="0">
                <a:latin typeface="+mj-lt"/>
              </a:rPr>
              <a:t> </a:t>
            </a:r>
            <a:r>
              <a:rPr lang="en-US" sz="2000" dirty="0" err="1">
                <a:latin typeface="+mj-lt"/>
              </a:rPr>
              <a:t>cijeni</a:t>
            </a:r>
            <a:r>
              <a:rPr lang="en-US" sz="2000" dirty="0">
                <a:latin typeface="+mj-lt"/>
              </a:rPr>
              <a:t> </a:t>
            </a:r>
            <a:r>
              <a:rPr lang="en-US" sz="2000" dirty="0" err="1">
                <a:latin typeface="+mj-lt"/>
              </a:rPr>
              <a:t>njihovu</a:t>
            </a:r>
            <a:r>
              <a:rPr lang="en-US" sz="2000" dirty="0">
                <a:latin typeface="+mj-lt"/>
              </a:rPr>
              <a:t> </a:t>
            </a:r>
            <a:r>
              <a:rPr lang="en-US" sz="2000" dirty="0" err="1">
                <a:latin typeface="+mj-lt"/>
              </a:rPr>
              <a:t>estetiku</a:t>
            </a:r>
            <a:r>
              <a:rPr lang="en-US" sz="2000" dirty="0">
                <a:latin typeface="+mj-lt"/>
              </a:rPr>
              <a:t> </a:t>
            </a:r>
            <a:r>
              <a:rPr lang="en-US" sz="2000" dirty="0" err="1">
                <a:latin typeface="+mj-lt"/>
              </a:rPr>
              <a:t>i</a:t>
            </a:r>
            <a:r>
              <a:rPr lang="en-US" sz="2000" dirty="0">
                <a:latin typeface="+mj-lt"/>
              </a:rPr>
              <a:t> </a:t>
            </a:r>
            <a:r>
              <a:rPr lang="en-US" sz="2000" dirty="0" err="1">
                <a:latin typeface="+mj-lt"/>
              </a:rPr>
              <a:t>funkcionalnost</a:t>
            </a:r>
            <a:r>
              <a:rPr lang="en-US" sz="2000" dirty="0">
                <a:latin typeface="+mj-lt"/>
              </a:rPr>
              <a:t>.</a:t>
            </a:r>
          </a:p>
          <a:p>
            <a:pPr>
              <a:lnSpc>
                <a:spcPct val="150000"/>
              </a:lnSpc>
            </a:pPr>
            <a:r>
              <a:rPr lang="en-US" sz="2000" dirty="0" err="1">
                <a:latin typeface="+mj-lt"/>
              </a:rPr>
              <a:t>Ekološke</a:t>
            </a:r>
            <a:r>
              <a:rPr lang="en-US" sz="2000" dirty="0">
                <a:latin typeface="+mj-lt"/>
              </a:rPr>
              <a:t> </a:t>
            </a:r>
            <a:r>
              <a:rPr lang="en-US" sz="2000" dirty="0" err="1">
                <a:latin typeface="+mj-lt"/>
              </a:rPr>
              <a:t>prednosti</a:t>
            </a:r>
            <a:r>
              <a:rPr lang="en-US" sz="2000" dirty="0">
                <a:latin typeface="+mj-lt"/>
              </a:rPr>
              <a:t> </a:t>
            </a:r>
            <a:r>
              <a:rPr lang="en-US" sz="2000" dirty="0" err="1">
                <a:latin typeface="+mj-lt"/>
              </a:rPr>
              <a:t>uključuju</a:t>
            </a:r>
            <a:r>
              <a:rPr lang="en-US" sz="2000" dirty="0">
                <a:latin typeface="+mj-lt"/>
              </a:rPr>
              <a:t> </a:t>
            </a:r>
            <a:r>
              <a:rPr lang="en-US" sz="2000" dirty="0" err="1">
                <a:latin typeface="+mj-lt"/>
              </a:rPr>
              <a:t>smanjenje</a:t>
            </a:r>
            <a:r>
              <a:rPr lang="en-US" sz="2000" dirty="0">
                <a:latin typeface="+mj-lt"/>
              </a:rPr>
              <a:t> </a:t>
            </a:r>
            <a:r>
              <a:rPr lang="en-US" sz="2000" dirty="0" err="1">
                <a:latin typeface="+mj-lt"/>
              </a:rPr>
              <a:t>toplinskih</a:t>
            </a:r>
            <a:r>
              <a:rPr lang="en-US" sz="2000" dirty="0">
                <a:latin typeface="+mj-lt"/>
              </a:rPr>
              <a:t> </a:t>
            </a:r>
            <a:r>
              <a:rPr lang="en-US" sz="2000" dirty="0" err="1">
                <a:latin typeface="+mj-lt"/>
              </a:rPr>
              <a:t>otoka</a:t>
            </a:r>
            <a:r>
              <a:rPr lang="en-US" sz="2000" dirty="0">
                <a:latin typeface="+mj-lt"/>
              </a:rPr>
              <a:t>, </a:t>
            </a:r>
            <a:r>
              <a:rPr lang="en-US" sz="2000" dirty="0" err="1">
                <a:latin typeface="+mj-lt"/>
              </a:rPr>
              <a:t>bolju</a:t>
            </a:r>
            <a:r>
              <a:rPr lang="en-US" sz="2000" dirty="0">
                <a:latin typeface="+mj-lt"/>
              </a:rPr>
              <a:t> </a:t>
            </a:r>
            <a:r>
              <a:rPr lang="en-US" sz="2000" dirty="0" err="1">
                <a:latin typeface="+mj-lt"/>
              </a:rPr>
              <a:t>kvalitetu</a:t>
            </a:r>
            <a:r>
              <a:rPr lang="en-US" sz="2000" dirty="0">
                <a:latin typeface="+mj-lt"/>
              </a:rPr>
              <a:t> </a:t>
            </a:r>
            <a:r>
              <a:rPr lang="en-US" sz="2000" dirty="0" err="1">
                <a:latin typeface="+mj-lt"/>
              </a:rPr>
              <a:t>zraka</a:t>
            </a:r>
            <a:r>
              <a:rPr lang="en-US" sz="2000" dirty="0">
                <a:latin typeface="+mj-lt"/>
              </a:rPr>
              <a:t> </a:t>
            </a:r>
            <a:r>
              <a:rPr lang="en-US" sz="2000" dirty="0" err="1">
                <a:latin typeface="+mj-lt"/>
              </a:rPr>
              <a:t>i</a:t>
            </a:r>
            <a:r>
              <a:rPr lang="en-US" sz="2000" dirty="0">
                <a:latin typeface="+mj-lt"/>
              </a:rPr>
              <a:t> </a:t>
            </a:r>
            <a:r>
              <a:rPr lang="en-US" sz="2000" dirty="0" err="1">
                <a:latin typeface="+mj-lt"/>
              </a:rPr>
              <a:t>apsorpciju</a:t>
            </a:r>
            <a:r>
              <a:rPr lang="en-US" sz="2000" dirty="0">
                <a:latin typeface="+mj-lt"/>
              </a:rPr>
              <a:t> </a:t>
            </a:r>
            <a:r>
              <a:rPr lang="en-US" sz="2000" dirty="0" err="1">
                <a:latin typeface="+mj-lt"/>
              </a:rPr>
              <a:t>oborinskih</a:t>
            </a:r>
            <a:r>
              <a:rPr lang="en-US" sz="2000" dirty="0">
                <a:latin typeface="+mj-lt"/>
              </a:rPr>
              <a:t> </a:t>
            </a:r>
            <a:r>
              <a:rPr lang="en-US" sz="2000" dirty="0" err="1">
                <a:latin typeface="+mj-lt"/>
              </a:rPr>
              <a:t>voda</a:t>
            </a:r>
            <a:r>
              <a:rPr lang="en-US" sz="2000" dirty="0">
                <a:latin typeface="+mj-lt"/>
              </a:rPr>
              <a:t>.</a:t>
            </a:r>
          </a:p>
          <a:p>
            <a:pPr>
              <a:lnSpc>
                <a:spcPct val="150000"/>
              </a:lnSpc>
            </a:pPr>
            <a:r>
              <a:rPr lang="en-US" sz="2000" dirty="0" err="1">
                <a:latin typeface="+mj-lt"/>
              </a:rPr>
              <a:t>Potiču</a:t>
            </a:r>
            <a:r>
              <a:rPr lang="en-US" sz="2000" dirty="0">
                <a:latin typeface="+mj-lt"/>
              </a:rPr>
              <a:t> </a:t>
            </a:r>
            <a:r>
              <a:rPr lang="en-US" sz="2000" dirty="0" err="1">
                <a:latin typeface="+mj-lt"/>
              </a:rPr>
              <a:t>raznovrsnost</a:t>
            </a:r>
            <a:r>
              <a:rPr lang="en-US" sz="2000" dirty="0">
                <a:latin typeface="+mj-lt"/>
              </a:rPr>
              <a:t> </a:t>
            </a:r>
            <a:r>
              <a:rPr lang="en-US" sz="2000" dirty="0" err="1">
                <a:latin typeface="+mj-lt"/>
              </a:rPr>
              <a:t>biljnog</a:t>
            </a:r>
            <a:r>
              <a:rPr lang="en-US" sz="2000" dirty="0">
                <a:latin typeface="+mj-lt"/>
              </a:rPr>
              <a:t> </a:t>
            </a:r>
            <a:r>
              <a:rPr lang="en-US" sz="2000" dirty="0" err="1">
                <a:latin typeface="+mj-lt"/>
              </a:rPr>
              <a:t>i</a:t>
            </a:r>
            <a:r>
              <a:rPr lang="en-US" sz="2000" dirty="0">
                <a:latin typeface="+mj-lt"/>
              </a:rPr>
              <a:t> </a:t>
            </a:r>
            <a:r>
              <a:rPr lang="en-US" sz="2000" dirty="0" err="1">
                <a:latin typeface="+mj-lt"/>
              </a:rPr>
              <a:t>životinjskog</a:t>
            </a:r>
            <a:r>
              <a:rPr lang="en-US" sz="2000" dirty="0">
                <a:latin typeface="+mj-lt"/>
              </a:rPr>
              <a:t> </a:t>
            </a:r>
            <a:r>
              <a:rPr lang="en-US" sz="2000" dirty="0" err="1">
                <a:latin typeface="+mj-lt"/>
              </a:rPr>
              <a:t>svijeta</a:t>
            </a:r>
            <a:r>
              <a:rPr lang="en-US" sz="2000" dirty="0">
                <a:latin typeface="+mj-lt"/>
              </a:rPr>
              <a:t> </a:t>
            </a:r>
            <a:r>
              <a:rPr lang="en-US" sz="2000" dirty="0" err="1">
                <a:latin typeface="+mj-lt"/>
              </a:rPr>
              <a:t>te</a:t>
            </a:r>
            <a:r>
              <a:rPr lang="en-US" sz="2000" dirty="0">
                <a:latin typeface="+mj-lt"/>
              </a:rPr>
              <a:t> </a:t>
            </a:r>
            <a:r>
              <a:rPr lang="en-US" sz="2000" dirty="0" err="1">
                <a:latin typeface="+mj-lt"/>
              </a:rPr>
              <a:t>funkciju</a:t>
            </a:r>
            <a:r>
              <a:rPr lang="en-US" sz="2000" dirty="0">
                <a:latin typeface="+mj-lt"/>
              </a:rPr>
              <a:t> </a:t>
            </a:r>
            <a:r>
              <a:rPr lang="en-US" sz="2000" dirty="0" err="1">
                <a:latin typeface="+mj-lt"/>
              </a:rPr>
              <a:t>proizvodnje</a:t>
            </a:r>
            <a:r>
              <a:rPr lang="en-US" sz="2000" dirty="0">
                <a:latin typeface="+mj-lt"/>
              </a:rPr>
              <a:t> </a:t>
            </a:r>
            <a:r>
              <a:rPr lang="en-US" sz="2000" dirty="0" err="1">
                <a:latin typeface="+mj-lt"/>
              </a:rPr>
              <a:t>hrane</a:t>
            </a:r>
            <a:r>
              <a:rPr lang="en-US" sz="2000" dirty="0">
                <a:latin typeface="+mj-lt"/>
              </a:rPr>
              <a:t>.</a:t>
            </a:r>
          </a:p>
          <a:p>
            <a:endParaRPr lang="hr-HR" dirty="0"/>
          </a:p>
        </p:txBody>
      </p:sp>
      <p:sp>
        <p:nvSpPr>
          <p:cNvPr id="2" name="Slide Number Placeholder 1">
            <a:extLst>
              <a:ext uri="{FF2B5EF4-FFF2-40B4-BE49-F238E27FC236}">
                <a16:creationId xmlns:a16="http://schemas.microsoft.com/office/drawing/2014/main" id="{113A346C-CBB1-5E68-AD06-A8F7A00697A8}"/>
              </a:ext>
            </a:extLst>
          </p:cNvPr>
          <p:cNvSpPr>
            <a:spLocks noGrp="1"/>
          </p:cNvSpPr>
          <p:nvPr>
            <p:ph type="sldNum" sz="quarter" idx="12"/>
          </p:nvPr>
        </p:nvSpPr>
        <p:spPr/>
        <p:txBody>
          <a:bodyPr/>
          <a:lstStyle/>
          <a:p>
            <a:fld id="{4FAB73BC-B049-4115-A692-8D63A059BFB8}" type="slidenum">
              <a:rPr lang="en-US" dirty="0"/>
              <a:t>26</a:t>
            </a:fld>
            <a:endParaRPr lang="en-US"/>
          </a:p>
        </p:txBody>
      </p:sp>
      <p:pic>
        <p:nvPicPr>
          <p:cNvPr id="5" name="Slika 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114738" y="3359426"/>
            <a:ext cx="5808869" cy="2613991"/>
          </a:xfrm>
          <a:prstGeom prst="rect">
            <a:avLst/>
          </a:prstGeom>
        </p:spPr>
      </p:pic>
    </p:spTree>
    <p:extLst>
      <p:ext uri="{BB962C8B-B14F-4D97-AF65-F5344CB8AC3E}">
        <p14:creationId xmlns:p14="http://schemas.microsoft.com/office/powerpoint/2010/main" val="6475408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784098" y="1085850"/>
            <a:ext cx="10963954" cy="3704811"/>
          </a:xfrm>
        </p:spPr>
        <p:txBody>
          <a:bodyPr>
            <a:normAutofit/>
          </a:bodyPr>
          <a:lstStyle/>
          <a:p>
            <a:pPr>
              <a:lnSpc>
                <a:spcPct val="150000"/>
              </a:lnSpc>
            </a:pPr>
            <a:r>
              <a:rPr lang="en-US" sz="2000" dirty="0" err="1">
                <a:latin typeface="+mj-lt"/>
              </a:rPr>
              <a:t>Napredak</a:t>
            </a:r>
            <a:r>
              <a:rPr lang="en-US" sz="2000" dirty="0">
                <a:latin typeface="+mj-lt"/>
              </a:rPr>
              <a:t> u </a:t>
            </a:r>
            <a:r>
              <a:rPr lang="en-US" sz="2000" dirty="0" err="1">
                <a:latin typeface="+mj-lt"/>
              </a:rPr>
              <a:t>tehnologiji</a:t>
            </a:r>
            <a:r>
              <a:rPr lang="en-US" sz="2000" dirty="0">
                <a:latin typeface="+mj-lt"/>
              </a:rPr>
              <a:t> </a:t>
            </a:r>
            <a:r>
              <a:rPr lang="en-US" sz="2000" dirty="0" err="1">
                <a:latin typeface="+mj-lt"/>
              </a:rPr>
              <a:t>i</a:t>
            </a:r>
            <a:r>
              <a:rPr lang="en-US" sz="2000" dirty="0">
                <a:latin typeface="+mj-lt"/>
              </a:rPr>
              <a:t> </a:t>
            </a:r>
            <a:r>
              <a:rPr lang="en-US" sz="2000" dirty="0" err="1">
                <a:latin typeface="+mj-lt"/>
              </a:rPr>
              <a:t>materijalima</a:t>
            </a:r>
            <a:r>
              <a:rPr lang="en-US" sz="2000" dirty="0">
                <a:latin typeface="+mj-lt"/>
              </a:rPr>
              <a:t> </a:t>
            </a:r>
            <a:r>
              <a:rPr lang="en-US" sz="2000" dirty="0" err="1">
                <a:latin typeface="+mj-lt"/>
              </a:rPr>
              <a:t>smanjuje</a:t>
            </a:r>
            <a:r>
              <a:rPr lang="en-US" sz="2000" dirty="0">
                <a:latin typeface="+mj-lt"/>
              </a:rPr>
              <a:t> </a:t>
            </a:r>
            <a:r>
              <a:rPr lang="en-US" sz="2000" dirty="0" err="1">
                <a:latin typeface="+mj-lt"/>
              </a:rPr>
              <a:t>troškove</a:t>
            </a:r>
            <a:r>
              <a:rPr lang="en-US" sz="2000" dirty="0">
                <a:latin typeface="+mj-lt"/>
              </a:rPr>
              <a:t> </a:t>
            </a:r>
            <a:r>
              <a:rPr lang="en-US" sz="2000" dirty="0" err="1">
                <a:latin typeface="+mj-lt"/>
              </a:rPr>
              <a:t>izgradnje</a:t>
            </a:r>
            <a:r>
              <a:rPr lang="en-US" sz="2000" dirty="0">
                <a:latin typeface="+mj-lt"/>
              </a:rPr>
              <a:t>, </a:t>
            </a:r>
            <a:r>
              <a:rPr lang="en-US" sz="2000" dirty="0" err="1">
                <a:latin typeface="+mj-lt"/>
              </a:rPr>
              <a:t>čineći</a:t>
            </a:r>
            <a:r>
              <a:rPr lang="en-US" sz="2000" dirty="0">
                <a:latin typeface="+mj-lt"/>
              </a:rPr>
              <a:t> </a:t>
            </a:r>
            <a:r>
              <a:rPr lang="en-US" sz="2000" dirty="0" err="1">
                <a:latin typeface="+mj-lt"/>
              </a:rPr>
              <a:t>ih</a:t>
            </a:r>
            <a:r>
              <a:rPr lang="en-US" sz="2000" dirty="0">
                <a:latin typeface="+mj-lt"/>
              </a:rPr>
              <a:t> </a:t>
            </a:r>
            <a:r>
              <a:rPr lang="en-US" sz="2000" dirty="0" err="1">
                <a:latin typeface="+mj-lt"/>
              </a:rPr>
              <a:t>pristupačnijima</a:t>
            </a:r>
            <a:r>
              <a:rPr lang="en-US" sz="2000" dirty="0">
                <a:latin typeface="+mj-lt"/>
              </a:rPr>
              <a:t> </a:t>
            </a:r>
            <a:r>
              <a:rPr lang="en-US" sz="2000" dirty="0" err="1">
                <a:latin typeface="+mj-lt"/>
              </a:rPr>
              <a:t>za</a:t>
            </a:r>
            <a:r>
              <a:rPr lang="en-US" sz="2000" dirty="0">
                <a:latin typeface="+mj-lt"/>
              </a:rPr>
              <a:t> </a:t>
            </a:r>
            <a:r>
              <a:rPr lang="en-US" sz="2000" dirty="0" err="1">
                <a:latin typeface="+mj-lt"/>
              </a:rPr>
              <a:t>različite</a:t>
            </a:r>
            <a:r>
              <a:rPr lang="en-US" sz="2000" dirty="0">
                <a:latin typeface="+mj-lt"/>
              </a:rPr>
              <a:t> </a:t>
            </a:r>
            <a:r>
              <a:rPr lang="en-US" sz="2000" dirty="0" err="1">
                <a:latin typeface="+mj-lt"/>
              </a:rPr>
              <a:t>vrste</a:t>
            </a:r>
            <a:r>
              <a:rPr lang="en-US" sz="2000" dirty="0">
                <a:latin typeface="+mj-lt"/>
              </a:rPr>
              <a:t> </a:t>
            </a:r>
            <a:r>
              <a:rPr lang="en-US" sz="2000" dirty="0" err="1">
                <a:latin typeface="+mj-lt"/>
              </a:rPr>
              <a:t>zgrada</a:t>
            </a:r>
            <a:r>
              <a:rPr lang="en-US" sz="2000" dirty="0">
                <a:latin typeface="+mj-lt"/>
              </a:rPr>
              <a:t>.</a:t>
            </a:r>
          </a:p>
          <a:p>
            <a:pPr>
              <a:lnSpc>
                <a:spcPct val="150000"/>
              </a:lnSpc>
            </a:pPr>
            <a:r>
              <a:rPr lang="en-US" sz="2000" dirty="0" err="1">
                <a:latin typeface="+mj-lt"/>
              </a:rPr>
              <a:t>Hrvatska</a:t>
            </a:r>
            <a:r>
              <a:rPr lang="en-US" sz="2000" dirty="0">
                <a:latin typeface="+mj-lt"/>
              </a:rPr>
              <a:t> </a:t>
            </a:r>
            <a:r>
              <a:rPr lang="en-US" sz="2000" dirty="0" err="1">
                <a:latin typeface="+mj-lt"/>
              </a:rPr>
              <a:t>ima</a:t>
            </a:r>
            <a:r>
              <a:rPr lang="en-US" sz="2000" dirty="0">
                <a:latin typeface="+mj-lt"/>
              </a:rPr>
              <a:t> </a:t>
            </a:r>
            <a:r>
              <a:rPr lang="en-US" sz="2000" dirty="0" err="1">
                <a:latin typeface="+mj-lt"/>
              </a:rPr>
              <a:t>potencijal</a:t>
            </a:r>
            <a:r>
              <a:rPr lang="en-US" sz="2000" dirty="0">
                <a:latin typeface="+mj-lt"/>
              </a:rPr>
              <a:t> </a:t>
            </a:r>
            <a:r>
              <a:rPr lang="en-US" sz="2000" dirty="0" err="1">
                <a:latin typeface="+mj-lt"/>
              </a:rPr>
              <a:t>za</a:t>
            </a:r>
            <a:r>
              <a:rPr lang="en-US" sz="2000" dirty="0">
                <a:latin typeface="+mj-lt"/>
              </a:rPr>
              <a:t> </a:t>
            </a:r>
            <a:r>
              <a:rPr lang="en-US" sz="2000" dirty="0" err="1">
                <a:latin typeface="+mj-lt"/>
              </a:rPr>
              <a:t>transformaciju</a:t>
            </a:r>
            <a:r>
              <a:rPr lang="en-US" sz="2000" dirty="0">
                <a:latin typeface="+mj-lt"/>
              </a:rPr>
              <a:t> </a:t>
            </a:r>
            <a:r>
              <a:rPr lang="en-US" sz="2000" dirty="0" err="1">
                <a:latin typeface="+mj-lt"/>
              </a:rPr>
              <a:t>slobodnih</a:t>
            </a:r>
            <a:r>
              <a:rPr lang="en-US" sz="2000" dirty="0">
                <a:latin typeface="+mj-lt"/>
              </a:rPr>
              <a:t> </a:t>
            </a:r>
            <a:r>
              <a:rPr lang="en-US" sz="2000" dirty="0" err="1">
                <a:latin typeface="+mj-lt"/>
              </a:rPr>
              <a:t>površina</a:t>
            </a:r>
            <a:r>
              <a:rPr lang="en-US" sz="2000" dirty="0">
                <a:latin typeface="+mj-lt"/>
              </a:rPr>
              <a:t> u </a:t>
            </a:r>
            <a:r>
              <a:rPr lang="en-US" sz="2000" dirty="0" err="1">
                <a:latin typeface="+mj-lt"/>
              </a:rPr>
              <a:t>zelene</a:t>
            </a:r>
            <a:r>
              <a:rPr lang="en-US" sz="2000" dirty="0">
                <a:latin typeface="+mj-lt"/>
              </a:rPr>
              <a:t> </a:t>
            </a:r>
            <a:r>
              <a:rPr lang="en-US" sz="2000" dirty="0" err="1">
                <a:latin typeface="+mj-lt"/>
              </a:rPr>
              <a:t>oaze</a:t>
            </a:r>
            <a:r>
              <a:rPr lang="en-US" sz="2000" dirty="0">
                <a:latin typeface="+mj-lt"/>
              </a:rPr>
              <a:t> </a:t>
            </a:r>
            <a:r>
              <a:rPr lang="en-US" sz="2000" dirty="0" err="1">
                <a:latin typeface="+mj-lt"/>
              </a:rPr>
              <a:t>na</a:t>
            </a:r>
            <a:r>
              <a:rPr lang="en-US" sz="2000" dirty="0">
                <a:latin typeface="+mj-lt"/>
              </a:rPr>
              <a:t> </a:t>
            </a:r>
            <a:r>
              <a:rPr lang="en-US" sz="2000" dirty="0" err="1">
                <a:latin typeface="+mj-lt"/>
              </a:rPr>
              <a:t>krovovima</a:t>
            </a:r>
            <a:r>
              <a:rPr lang="en-US" sz="2000" dirty="0">
                <a:latin typeface="+mj-lt"/>
              </a:rPr>
              <a:t>, </a:t>
            </a:r>
            <a:r>
              <a:rPr lang="en-US" sz="2000" dirty="0" err="1">
                <a:latin typeface="+mj-lt"/>
              </a:rPr>
              <a:t>pridonoseći</a:t>
            </a:r>
            <a:r>
              <a:rPr lang="en-US" sz="2000" dirty="0">
                <a:latin typeface="+mj-lt"/>
              </a:rPr>
              <a:t> </a:t>
            </a:r>
            <a:r>
              <a:rPr lang="en-US" sz="2000" dirty="0" err="1">
                <a:latin typeface="+mj-lt"/>
              </a:rPr>
              <a:t>energetskim</a:t>
            </a:r>
            <a:r>
              <a:rPr lang="en-US" sz="2000" dirty="0">
                <a:latin typeface="+mj-lt"/>
              </a:rPr>
              <a:t> </a:t>
            </a:r>
            <a:r>
              <a:rPr lang="en-US" sz="2000" dirty="0" err="1">
                <a:latin typeface="+mj-lt"/>
              </a:rPr>
              <a:t>uštedama</a:t>
            </a:r>
            <a:r>
              <a:rPr lang="en-US" sz="2000" dirty="0">
                <a:latin typeface="+mj-lt"/>
              </a:rPr>
              <a:t> </a:t>
            </a:r>
            <a:r>
              <a:rPr lang="en-US" sz="2000" dirty="0" err="1">
                <a:latin typeface="+mj-lt"/>
              </a:rPr>
              <a:t>i</a:t>
            </a:r>
            <a:r>
              <a:rPr lang="en-US" sz="2000" dirty="0">
                <a:latin typeface="+mj-lt"/>
              </a:rPr>
              <a:t> </a:t>
            </a:r>
            <a:r>
              <a:rPr lang="en-US" sz="2000" dirty="0" err="1">
                <a:latin typeface="+mj-lt"/>
              </a:rPr>
              <a:t>poboljšanju</a:t>
            </a:r>
            <a:r>
              <a:rPr lang="en-US" sz="2000" dirty="0">
                <a:latin typeface="+mj-lt"/>
              </a:rPr>
              <a:t> </a:t>
            </a:r>
            <a:r>
              <a:rPr lang="en-US" sz="2000" dirty="0" err="1">
                <a:latin typeface="+mj-lt"/>
              </a:rPr>
              <a:t>kvalitete</a:t>
            </a:r>
            <a:r>
              <a:rPr lang="en-US" sz="2000" dirty="0">
                <a:latin typeface="+mj-lt"/>
              </a:rPr>
              <a:t> </a:t>
            </a:r>
            <a:r>
              <a:rPr lang="en-US" sz="2000" dirty="0" err="1">
                <a:latin typeface="+mj-lt"/>
              </a:rPr>
              <a:t>života</a:t>
            </a:r>
            <a:r>
              <a:rPr lang="en-US" sz="2000" dirty="0">
                <a:latin typeface="+mj-lt"/>
              </a:rPr>
              <a:t> u </a:t>
            </a:r>
            <a:r>
              <a:rPr lang="en-US" sz="2000" dirty="0" err="1">
                <a:latin typeface="+mj-lt"/>
              </a:rPr>
              <a:t>gradovima</a:t>
            </a:r>
            <a:r>
              <a:rPr lang="en-US" sz="2000" dirty="0">
                <a:latin typeface="+mj-lt"/>
              </a:rPr>
              <a:t>.</a:t>
            </a:r>
          </a:p>
          <a:p>
            <a:endParaRPr lang="hr-HR" dirty="0"/>
          </a:p>
        </p:txBody>
      </p:sp>
      <p:sp>
        <p:nvSpPr>
          <p:cNvPr id="2" name="Slide Number Placeholder 1">
            <a:extLst>
              <a:ext uri="{FF2B5EF4-FFF2-40B4-BE49-F238E27FC236}">
                <a16:creationId xmlns:a16="http://schemas.microsoft.com/office/drawing/2014/main" id="{6E2E9BB9-9BD1-E1EE-22B2-F9C83A849CA0}"/>
              </a:ext>
            </a:extLst>
          </p:cNvPr>
          <p:cNvSpPr>
            <a:spLocks noGrp="1"/>
          </p:cNvSpPr>
          <p:nvPr>
            <p:ph type="sldNum" sz="quarter" idx="12"/>
          </p:nvPr>
        </p:nvSpPr>
        <p:spPr/>
        <p:txBody>
          <a:bodyPr/>
          <a:lstStyle/>
          <a:p>
            <a:fld id="{4FAB73BC-B049-4115-A692-8D63A059BFB8}" type="slidenum">
              <a:rPr lang="en-US" dirty="0"/>
              <a:t>27</a:t>
            </a:fld>
            <a:endParaRPr lang="en-US"/>
          </a:p>
        </p:txBody>
      </p:sp>
      <p:pic>
        <p:nvPicPr>
          <p:cNvPr id="4" name="Slika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585792" y="3200400"/>
            <a:ext cx="6162260" cy="2773017"/>
          </a:xfrm>
          <a:prstGeom prst="rect">
            <a:avLst/>
          </a:prstGeom>
        </p:spPr>
      </p:pic>
    </p:spTree>
    <p:extLst>
      <p:ext uri="{BB962C8B-B14F-4D97-AF65-F5344CB8AC3E}">
        <p14:creationId xmlns:p14="http://schemas.microsoft.com/office/powerpoint/2010/main" val="16183755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hr-HR" sz="2800" dirty="0"/>
              <a:t>Prikaz izrade zelenog krova</a:t>
            </a:r>
          </a:p>
        </p:txBody>
      </p:sp>
      <p:pic>
        <p:nvPicPr>
          <p:cNvPr id="4" name="hbYU1QMs3JQ"/>
          <p:cNvPicPr>
            <a:picLocks noGrp="1" noRot="1" noChangeAspect="1"/>
          </p:cNvPicPr>
          <p:nvPr>
            <p:ph idx="1"/>
            <a:videoFile r:link="rId1"/>
          </p:nvPr>
        </p:nvPicPr>
        <p:blipFill>
          <a:blip r:embed="rId3"/>
          <a:stretch>
            <a:fillRect/>
          </a:stretch>
        </p:blipFill>
        <p:spPr>
          <a:xfrm>
            <a:off x="2198864" y="1952625"/>
            <a:ext cx="7603066" cy="4276725"/>
          </a:xfrm>
          <a:prstGeom prst="rect">
            <a:avLst/>
          </a:prstGeom>
        </p:spPr>
      </p:pic>
      <p:sp>
        <p:nvSpPr>
          <p:cNvPr id="3" name="Slide Number Placeholder 2">
            <a:extLst>
              <a:ext uri="{FF2B5EF4-FFF2-40B4-BE49-F238E27FC236}">
                <a16:creationId xmlns:a16="http://schemas.microsoft.com/office/drawing/2014/main" id="{278DB7D0-563B-0DD2-47E8-BE08241214B9}"/>
              </a:ext>
            </a:extLst>
          </p:cNvPr>
          <p:cNvSpPr>
            <a:spLocks noGrp="1"/>
          </p:cNvSpPr>
          <p:nvPr>
            <p:ph type="sldNum" sz="quarter" idx="12"/>
          </p:nvPr>
        </p:nvSpPr>
        <p:spPr/>
        <p:txBody>
          <a:bodyPr/>
          <a:lstStyle/>
          <a:p>
            <a:fld id="{4FAB73BC-B049-4115-A692-8D63A059BFB8}" type="slidenum">
              <a:rPr lang="en-US" dirty="0"/>
              <a:t>28</a:t>
            </a:fld>
            <a:endParaRPr lang="en-US"/>
          </a:p>
        </p:txBody>
      </p:sp>
    </p:spTree>
    <p:extLst>
      <p:ext uri="{BB962C8B-B14F-4D97-AF65-F5344CB8AC3E}">
        <p14:creationId xmlns:p14="http://schemas.microsoft.com/office/powerpoint/2010/main" val="12513207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01380C-2BA4-902F-23D1-638FB1807102}"/>
              </a:ext>
            </a:extLst>
          </p:cNvPr>
          <p:cNvSpPr>
            <a:spLocks noGrp="1"/>
          </p:cNvSpPr>
          <p:nvPr>
            <p:ph idx="1"/>
          </p:nvPr>
        </p:nvSpPr>
        <p:spPr/>
        <p:txBody>
          <a:bodyPr vert="horz" lIns="91440" tIns="45720" rIns="91440" bIns="45720" rtlCol="0" anchor="t">
            <a:normAutofit/>
          </a:bodyPr>
          <a:lstStyle/>
          <a:p>
            <a:pPr>
              <a:lnSpc>
                <a:spcPct val="100000"/>
              </a:lnSpc>
            </a:pPr>
            <a:endParaRPr lang="en-US" sz="2000" dirty="0">
              <a:latin typeface="+mj-lt"/>
            </a:endParaRPr>
          </a:p>
          <a:p>
            <a:pPr>
              <a:lnSpc>
                <a:spcPct val="100000"/>
              </a:lnSpc>
              <a:buClr>
                <a:srgbClr val="9E3611"/>
              </a:buClr>
            </a:pPr>
            <a:r>
              <a:rPr lang="en-US" sz="2000" dirty="0" err="1">
                <a:latin typeface="+mj-lt"/>
                <a:ea typeface="+mn-lt"/>
                <a:cs typeface="+mn-lt"/>
              </a:rPr>
              <a:t>Koje</a:t>
            </a:r>
            <a:r>
              <a:rPr lang="en-US" sz="2000" dirty="0">
                <a:latin typeface="+mj-lt"/>
                <a:ea typeface="+mn-lt"/>
                <a:cs typeface="+mn-lt"/>
              </a:rPr>
              <a:t> </a:t>
            </a:r>
            <a:r>
              <a:rPr lang="en-US" sz="2000" dirty="0" err="1">
                <a:latin typeface="+mj-lt"/>
                <a:ea typeface="+mn-lt"/>
                <a:cs typeface="+mn-lt"/>
              </a:rPr>
              <a:t>su</a:t>
            </a:r>
            <a:r>
              <a:rPr lang="en-US" sz="2000" dirty="0">
                <a:latin typeface="+mj-lt"/>
                <a:ea typeface="+mn-lt"/>
                <a:cs typeface="+mn-lt"/>
              </a:rPr>
              <a:t> </a:t>
            </a:r>
            <a:r>
              <a:rPr lang="en-US" sz="2000" dirty="0" err="1">
                <a:latin typeface="+mj-lt"/>
                <a:ea typeface="+mn-lt"/>
                <a:cs typeface="+mn-lt"/>
              </a:rPr>
              <a:t>razlike</a:t>
            </a:r>
            <a:r>
              <a:rPr lang="en-US" sz="2000" dirty="0">
                <a:latin typeface="+mj-lt"/>
                <a:ea typeface="+mn-lt"/>
                <a:cs typeface="+mn-lt"/>
              </a:rPr>
              <a:t> </a:t>
            </a:r>
            <a:r>
              <a:rPr lang="en-US" sz="2000" dirty="0" err="1">
                <a:latin typeface="+mj-lt"/>
                <a:ea typeface="+mn-lt"/>
                <a:cs typeface="+mn-lt"/>
              </a:rPr>
              <a:t>između</a:t>
            </a:r>
            <a:r>
              <a:rPr lang="en-US" sz="2000" dirty="0">
                <a:latin typeface="+mj-lt"/>
                <a:ea typeface="+mn-lt"/>
                <a:cs typeface="+mn-lt"/>
              </a:rPr>
              <a:t> </a:t>
            </a:r>
            <a:r>
              <a:rPr lang="en-US" sz="2000" dirty="0" err="1">
                <a:latin typeface="+mj-lt"/>
                <a:ea typeface="+mn-lt"/>
                <a:cs typeface="+mn-lt"/>
              </a:rPr>
              <a:t>ekstenzivnog</a:t>
            </a:r>
            <a:r>
              <a:rPr lang="en-US" sz="2000" dirty="0">
                <a:latin typeface="+mj-lt"/>
                <a:ea typeface="+mn-lt"/>
                <a:cs typeface="+mn-lt"/>
              </a:rPr>
              <a:t> </a:t>
            </a:r>
            <a:r>
              <a:rPr lang="en-US" sz="2000" dirty="0" err="1">
                <a:latin typeface="+mj-lt"/>
                <a:ea typeface="+mn-lt"/>
                <a:cs typeface="+mn-lt"/>
              </a:rPr>
              <a:t>i</a:t>
            </a:r>
            <a:r>
              <a:rPr lang="en-US" sz="2000" dirty="0">
                <a:latin typeface="+mj-lt"/>
                <a:ea typeface="+mn-lt"/>
                <a:cs typeface="+mn-lt"/>
              </a:rPr>
              <a:t> </a:t>
            </a:r>
            <a:r>
              <a:rPr lang="en-US" sz="2000" dirty="0" err="1">
                <a:latin typeface="+mj-lt"/>
                <a:ea typeface="+mn-lt"/>
                <a:cs typeface="+mn-lt"/>
              </a:rPr>
              <a:t>intenzivnog</a:t>
            </a:r>
            <a:r>
              <a:rPr lang="en-US" sz="2000" dirty="0">
                <a:latin typeface="+mj-lt"/>
                <a:ea typeface="+mn-lt"/>
                <a:cs typeface="+mn-lt"/>
              </a:rPr>
              <a:t> </a:t>
            </a:r>
            <a:r>
              <a:rPr lang="en-US" sz="2000" dirty="0" err="1">
                <a:latin typeface="+mj-lt"/>
                <a:ea typeface="+mn-lt"/>
                <a:cs typeface="+mn-lt"/>
              </a:rPr>
              <a:t>zelenog</a:t>
            </a:r>
            <a:r>
              <a:rPr lang="en-US" sz="2000" dirty="0">
                <a:latin typeface="+mj-lt"/>
                <a:ea typeface="+mn-lt"/>
                <a:cs typeface="+mn-lt"/>
              </a:rPr>
              <a:t> </a:t>
            </a:r>
            <a:r>
              <a:rPr lang="en-US" sz="2000" dirty="0" err="1">
                <a:latin typeface="+mj-lt"/>
                <a:ea typeface="+mn-lt"/>
                <a:cs typeface="+mn-lt"/>
              </a:rPr>
              <a:t>krova</a:t>
            </a:r>
            <a:r>
              <a:rPr lang="en-US" sz="2000" dirty="0">
                <a:latin typeface="+mj-lt"/>
                <a:ea typeface="+mn-lt"/>
                <a:cs typeface="+mn-lt"/>
              </a:rPr>
              <a:t>?</a:t>
            </a:r>
          </a:p>
          <a:p>
            <a:pPr>
              <a:lnSpc>
                <a:spcPct val="100000"/>
              </a:lnSpc>
            </a:pPr>
            <a:r>
              <a:rPr lang="en-US" sz="2000" dirty="0" err="1">
                <a:latin typeface="+mj-lt"/>
                <a:ea typeface="+mn-lt"/>
                <a:cs typeface="+mn-lt"/>
              </a:rPr>
              <a:t>Koje</a:t>
            </a:r>
            <a:r>
              <a:rPr lang="en-US" sz="2000" dirty="0">
                <a:latin typeface="+mj-lt"/>
                <a:ea typeface="+mn-lt"/>
                <a:cs typeface="+mn-lt"/>
              </a:rPr>
              <a:t> </a:t>
            </a:r>
            <a:r>
              <a:rPr lang="en-US" sz="2000" dirty="0" err="1">
                <a:latin typeface="+mj-lt"/>
                <a:ea typeface="+mn-lt"/>
                <a:cs typeface="+mn-lt"/>
              </a:rPr>
              <a:t>su</a:t>
            </a:r>
            <a:r>
              <a:rPr lang="en-US" sz="2000" dirty="0">
                <a:latin typeface="+mj-lt"/>
                <a:ea typeface="+mn-lt"/>
                <a:cs typeface="+mn-lt"/>
              </a:rPr>
              <a:t> </a:t>
            </a:r>
            <a:r>
              <a:rPr lang="en-US" sz="2000" dirty="0" err="1">
                <a:latin typeface="+mj-lt"/>
                <a:ea typeface="+mn-lt"/>
                <a:cs typeface="+mn-lt"/>
              </a:rPr>
              <a:t>prednosti</a:t>
            </a:r>
            <a:r>
              <a:rPr lang="en-US" sz="2000" dirty="0">
                <a:latin typeface="+mj-lt"/>
                <a:ea typeface="+mn-lt"/>
                <a:cs typeface="+mn-lt"/>
              </a:rPr>
              <a:t> </a:t>
            </a:r>
            <a:r>
              <a:rPr lang="en-US" sz="2000" dirty="0" err="1">
                <a:latin typeface="+mj-lt"/>
                <a:ea typeface="+mn-lt"/>
                <a:cs typeface="+mn-lt"/>
              </a:rPr>
              <a:t>biosolarnih</a:t>
            </a:r>
            <a:r>
              <a:rPr lang="en-US" sz="2000" dirty="0">
                <a:latin typeface="+mj-lt"/>
                <a:ea typeface="+mn-lt"/>
                <a:cs typeface="+mn-lt"/>
              </a:rPr>
              <a:t> panela </a:t>
            </a:r>
            <a:r>
              <a:rPr lang="en-US" sz="2000" dirty="0" err="1">
                <a:latin typeface="+mj-lt"/>
                <a:ea typeface="+mn-lt"/>
                <a:cs typeface="+mn-lt"/>
              </a:rPr>
              <a:t>na</a:t>
            </a:r>
            <a:r>
              <a:rPr lang="en-US" sz="2000" dirty="0">
                <a:latin typeface="+mj-lt"/>
                <a:ea typeface="+mn-lt"/>
                <a:cs typeface="+mn-lt"/>
              </a:rPr>
              <a:t> </a:t>
            </a:r>
            <a:r>
              <a:rPr lang="en-US" sz="2000" dirty="0" err="1">
                <a:latin typeface="+mj-lt"/>
                <a:ea typeface="+mn-lt"/>
                <a:cs typeface="+mn-lt"/>
              </a:rPr>
              <a:t>zelenom</a:t>
            </a:r>
            <a:r>
              <a:rPr lang="en-US" sz="2000" dirty="0">
                <a:latin typeface="+mj-lt"/>
                <a:ea typeface="+mn-lt"/>
                <a:cs typeface="+mn-lt"/>
              </a:rPr>
              <a:t> </a:t>
            </a:r>
            <a:r>
              <a:rPr lang="en-US" sz="2000" dirty="0" err="1">
                <a:latin typeface="+mj-lt"/>
                <a:ea typeface="+mn-lt"/>
                <a:cs typeface="+mn-lt"/>
              </a:rPr>
              <a:t>ravnom</a:t>
            </a:r>
            <a:r>
              <a:rPr lang="en-US" sz="2000" dirty="0">
                <a:latin typeface="+mj-lt"/>
                <a:ea typeface="+mn-lt"/>
                <a:cs typeface="+mn-lt"/>
              </a:rPr>
              <a:t> </a:t>
            </a:r>
            <a:r>
              <a:rPr lang="en-US" sz="2000" dirty="0" err="1">
                <a:latin typeface="+mj-lt"/>
                <a:ea typeface="+mn-lt"/>
                <a:cs typeface="+mn-lt"/>
              </a:rPr>
              <a:t>krovu</a:t>
            </a:r>
            <a:r>
              <a:rPr lang="en-US" sz="2000" dirty="0">
                <a:latin typeface="+mj-lt"/>
                <a:ea typeface="+mn-lt"/>
                <a:cs typeface="+mn-lt"/>
              </a:rPr>
              <a:t>?</a:t>
            </a:r>
          </a:p>
          <a:p>
            <a:pPr>
              <a:lnSpc>
                <a:spcPct val="100000"/>
              </a:lnSpc>
            </a:pPr>
            <a:r>
              <a:rPr lang="en-US" sz="2000" dirty="0" err="1">
                <a:latin typeface="+mj-lt"/>
                <a:ea typeface="+mn-lt"/>
                <a:cs typeface="+mn-lt"/>
              </a:rPr>
              <a:t>Što</a:t>
            </a:r>
            <a:r>
              <a:rPr lang="en-US" sz="2000" dirty="0">
                <a:latin typeface="+mj-lt"/>
                <a:ea typeface="+mn-lt"/>
                <a:cs typeface="+mn-lt"/>
              </a:rPr>
              <a:t> </a:t>
            </a:r>
            <a:r>
              <a:rPr lang="en-US" sz="2000" dirty="0" err="1">
                <a:latin typeface="+mj-lt"/>
                <a:ea typeface="+mn-lt"/>
                <a:cs typeface="+mn-lt"/>
              </a:rPr>
              <a:t>su</a:t>
            </a:r>
            <a:r>
              <a:rPr lang="en-US" sz="2000" dirty="0">
                <a:latin typeface="+mj-lt"/>
                <a:ea typeface="+mn-lt"/>
                <a:cs typeface="+mn-lt"/>
              </a:rPr>
              <a:t> </a:t>
            </a:r>
            <a:r>
              <a:rPr lang="en-US" sz="2000" dirty="0" err="1">
                <a:latin typeface="+mj-lt"/>
                <a:ea typeface="+mn-lt"/>
                <a:cs typeface="+mn-lt"/>
              </a:rPr>
              <a:t>zelena</a:t>
            </a:r>
            <a:r>
              <a:rPr lang="en-US" sz="2000" dirty="0">
                <a:latin typeface="+mj-lt"/>
                <a:ea typeface="+mn-lt"/>
                <a:cs typeface="+mn-lt"/>
              </a:rPr>
              <a:t> </a:t>
            </a:r>
            <a:r>
              <a:rPr lang="en-US" sz="2000" dirty="0" err="1">
                <a:latin typeface="+mj-lt"/>
                <a:ea typeface="+mn-lt"/>
                <a:cs typeface="+mn-lt"/>
              </a:rPr>
              <a:t>pročelja</a:t>
            </a:r>
            <a:r>
              <a:rPr lang="en-US" sz="2000" dirty="0">
                <a:latin typeface="+mj-lt"/>
                <a:ea typeface="+mn-lt"/>
                <a:cs typeface="+mn-lt"/>
              </a:rPr>
              <a:t> </a:t>
            </a:r>
            <a:r>
              <a:rPr lang="en-US" sz="2000" dirty="0" err="1">
                <a:latin typeface="+mj-lt"/>
                <a:ea typeface="+mn-lt"/>
                <a:cs typeface="+mn-lt"/>
              </a:rPr>
              <a:t>i</a:t>
            </a:r>
            <a:r>
              <a:rPr lang="en-US" sz="2000" dirty="0">
                <a:latin typeface="+mj-lt"/>
                <a:ea typeface="+mn-lt"/>
                <a:cs typeface="+mn-lt"/>
              </a:rPr>
              <a:t> </a:t>
            </a:r>
            <a:r>
              <a:rPr lang="en-US" sz="2000" dirty="0" err="1">
                <a:latin typeface="+mj-lt"/>
                <a:ea typeface="+mn-lt"/>
                <a:cs typeface="+mn-lt"/>
              </a:rPr>
              <a:t>gdje</a:t>
            </a:r>
            <a:r>
              <a:rPr lang="en-US" sz="2000" dirty="0">
                <a:latin typeface="+mj-lt"/>
                <a:ea typeface="+mn-lt"/>
                <a:cs typeface="+mn-lt"/>
              </a:rPr>
              <a:t> je </a:t>
            </a:r>
            <a:r>
              <a:rPr lang="en-US" sz="2000" dirty="0" err="1">
                <a:latin typeface="+mj-lt"/>
                <a:ea typeface="+mn-lt"/>
                <a:cs typeface="+mn-lt"/>
              </a:rPr>
              <a:t>moguća</a:t>
            </a:r>
            <a:r>
              <a:rPr lang="en-US" sz="2000" dirty="0">
                <a:latin typeface="+mj-lt"/>
                <a:ea typeface="+mn-lt"/>
                <a:cs typeface="+mn-lt"/>
              </a:rPr>
              <a:t> </a:t>
            </a:r>
            <a:r>
              <a:rPr lang="en-US" sz="2000" dirty="0" err="1">
                <a:latin typeface="+mj-lt"/>
                <a:ea typeface="+mn-lt"/>
                <a:cs typeface="+mn-lt"/>
              </a:rPr>
              <a:t>njihova</a:t>
            </a:r>
            <a:r>
              <a:rPr lang="en-US" sz="2000" dirty="0">
                <a:latin typeface="+mj-lt"/>
                <a:ea typeface="+mn-lt"/>
                <a:cs typeface="+mn-lt"/>
              </a:rPr>
              <a:t> </a:t>
            </a:r>
            <a:r>
              <a:rPr lang="en-US" sz="2000" dirty="0" err="1">
                <a:latin typeface="+mj-lt"/>
                <a:ea typeface="+mn-lt"/>
                <a:cs typeface="+mn-lt"/>
              </a:rPr>
              <a:t>primjena</a:t>
            </a:r>
            <a:r>
              <a:rPr lang="en-US" sz="2000" dirty="0">
                <a:latin typeface="+mj-lt"/>
                <a:ea typeface="+mn-lt"/>
                <a:cs typeface="+mn-lt"/>
              </a:rPr>
              <a:t>?</a:t>
            </a:r>
            <a:endParaRPr lang="en-US" sz="2000" dirty="0">
              <a:latin typeface="+mj-lt"/>
            </a:endParaRPr>
          </a:p>
          <a:p>
            <a:pPr>
              <a:buClr>
                <a:srgbClr val="9E3611"/>
              </a:buClr>
            </a:pPr>
            <a:endParaRPr lang="en-US" dirty="0"/>
          </a:p>
        </p:txBody>
      </p:sp>
      <p:sp>
        <p:nvSpPr>
          <p:cNvPr id="4" name="Slide Number Placeholder 3">
            <a:extLst>
              <a:ext uri="{FF2B5EF4-FFF2-40B4-BE49-F238E27FC236}">
                <a16:creationId xmlns:a16="http://schemas.microsoft.com/office/drawing/2014/main" id="{7F72A44F-B8A1-D567-5360-36987A68FD6D}"/>
              </a:ext>
            </a:extLst>
          </p:cNvPr>
          <p:cNvSpPr>
            <a:spLocks noGrp="1"/>
          </p:cNvSpPr>
          <p:nvPr>
            <p:ph type="sldNum" sz="quarter" idx="12"/>
          </p:nvPr>
        </p:nvSpPr>
        <p:spPr/>
        <p:txBody>
          <a:bodyPr/>
          <a:lstStyle/>
          <a:p>
            <a:fld id="{4FAB73BC-B049-4115-A692-8D63A059BFB8}" type="slidenum">
              <a:rPr lang="en-US" dirty="0"/>
              <a:t>29</a:t>
            </a:fld>
            <a:endParaRPr lang="en-US"/>
          </a:p>
        </p:txBody>
      </p:sp>
      <p:sp>
        <p:nvSpPr>
          <p:cNvPr id="6" name="Title 1">
            <a:extLst>
              <a:ext uri="{FF2B5EF4-FFF2-40B4-BE49-F238E27FC236}">
                <a16:creationId xmlns:a16="http://schemas.microsoft.com/office/drawing/2014/main" id="{130EAADE-55C7-C704-8A21-0A080E1AB07E}"/>
              </a:ext>
            </a:extLst>
          </p:cNvPr>
          <p:cNvSpPr>
            <a:spLocks noGrp="1"/>
          </p:cNvSpPr>
          <p:nvPr>
            <p:ph type="title"/>
          </p:nvPr>
        </p:nvSpPr>
        <p:spPr>
          <a:xfrm>
            <a:off x="1069848" y="484632"/>
            <a:ext cx="10058400" cy="1609344"/>
          </a:xfrm>
        </p:spPr>
        <p:txBody>
          <a:bodyPr>
            <a:normAutofit/>
          </a:bodyPr>
          <a:lstStyle/>
          <a:p>
            <a:r>
              <a:rPr lang="hr-HR" sz="2800" dirty="0" smtClean="0"/>
              <a:t>P</a:t>
            </a:r>
            <a:r>
              <a:rPr lang="en-US" sz="2800" dirty="0" err="1" smtClean="0"/>
              <a:t>itanja</a:t>
            </a:r>
            <a:r>
              <a:rPr lang="en-US" sz="2800" dirty="0" smtClean="0"/>
              <a:t> </a:t>
            </a:r>
            <a:r>
              <a:rPr lang="en-US" sz="2800" dirty="0" err="1" smtClean="0"/>
              <a:t>za</a:t>
            </a:r>
            <a:r>
              <a:rPr lang="en-US" sz="2800" dirty="0" smtClean="0"/>
              <a:t> </a:t>
            </a:r>
            <a:r>
              <a:rPr lang="en-US" sz="2800" dirty="0" err="1" smtClean="0"/>
              <a:t>ponavljanje</a:t>
            </a:r>
            <a:r>
              <a:rPr lang="hr-HR" sz="2800" dirty="0" smtClean="0"/>
              <a:t>…</a:t>
            </a:r>
            <a:endParaRPr lang="en-US" sz="2800" dirty="0">
              <a:latin typeface="Rockwell Condensed"/>
            </a:endParaRPr>
          </a:p>
        </p:txBody>
      </p:sp>
    </p:spTree>
    <p:extLst>
      <p:ext uri="{BB962C8B-B14F-4D97-AF65-F5344CB8AC3E}">
        <p14:creationId xmlns:p14="http://schemas.microsoft.com/office/powerpoint/2010/main" val="3573748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g1a6be771c57_0_0"/>
          <p:cNvSpPr txBox="1">
            <a:spLocks noGrp="1"/>
          </p:cNvSpPr>
          <p:nvPr>
            <p:ph type="title"/>
          </p:nvPr>
        </p:nvSpPr>
        <p:spPr>
          <a:xfrm>
            <a:off x="1262631" y="609600"/>
            <a:ext cx="10236149" cy="685126"/>
          </a:xfrm>
          <a:prstGeom prst="rect">
            <a:avLst/>
          </a:prstGeom>
        </p:spPr>
        <p:txBody>
          <a:bodyPr spcFirstLastPara="1" wrap="square" lIns="91425" tIns="45700" rIns="91425" bIns="45700" anchor="t" anchorCtr="0">
            <a:noAutofit/>
          </a:bodyPr>
          <a:lstStyle/>
          <a:p>
            <a:r>
              <a:rPr lang="hr-HR" sz="2800" dirty="0" smtClean="0">
                <a:solidFill>
                  <a:schemeClr val="tx1"/>
                </a:solidFill>
                <a:ea typeface="+mn-ea"/>
                <a:cs typeface="+mn-cs"/>
              </a:rPr>
              <a:t>Uvod</a:t>
            </a:r>
            <a:endParaRPr sz="2800" dirty="0">
              <a:solidFill>
                <a:schemeClr val="tx1"/>
              </a:solidFill>
              <a:ea typeface="+mn-ea"/>
              <a:cs typeface="+mn-cs"/>
            </a:endParaRPr>
          </a:p>
        </p:txBody>
      </p:sp>
      <p:sp>
        <p:nvSpPr>
          <p:cNvPr id="2" name="Google Shape;138;g1a6be771c57_0_0">
            <a:extLst>
              <a:ext uri="{FF2B5EF4-FFF2-40B4-BE49-F238E27FC236}">
                <a16:creationId xmlns:a16="http://schemas.microsoft.com/office/drawing/2014/main" id="{E3CB5A78-1A7B-F6B2-37B6-169BB95A272E}"/>
              </a:ext>
            </a:extLst>
          </p:cNvPr>
          <p:cNvSpPr txBox="1">
            <a:spLocks/>
          </p:cNvSpPr>
          <p:nvPr/>
        </p:nvSpPr>
        <p:spPr>
          <a:xfrm>
            <a:off x="1262631" y="1422973"/>
            <a:ext cx="10236150" cy="4997705"/>
          </a:xfrm>
          <a:prstGeom prst="rect">
            <a:avLst/>
          </a:prstGeom>
          <a:noFill/>
          <a:ln>
            <a:noFill/>
          </a:ln>
        </p:spPr>
        <p:txBody>
          <a:bodyPr spcFirstLastPara="1" vert="horz" wrap="square" lIns="91425" tIns="45700" rIns="91425" bIns="45700" rtlCol="0" anchor="t" anchorCtr="0">
            <a:normAutofit/>
          </a:bodyPr>
          <a:lstStyle>
            <a:lvl1pPr lvl="0" algn="l" defTabSz="914400" rtl="0" eaLnBrk="1" latinLnBrk="0" hangingPunct="1">
              <a:lnSpc>
                <a:spcPct val="100000"/>
              </a:lnSpc>
              <a:spcBef>
                <a:spcPts val="0"/>
              </a:spcBef>
              <a:spcAft>
                <a:spcPts val="0"/>
              </a:spcAft>
              <a:buClr>
                <a:srgbClr val="011855"/>
              </a:buClr>
              <a:buSzPts val="3000"/>
              <a:buFont typeface="Arial"/>
              <a:buNone/>
              <a:defRPr sz="3000" kern="1200">
                <a:solidFill>
                  <a:schemeClr val="tx1"/>
                </a:solidFill>
                <a:latin typeface="+mj-lt"/>
                <a:ea typeface="+mj-ea"/>
                <a:cs typeface="+mj-cs"/>
              </a:defRPr>
            </a:lvl1pPr>
            <a:lvl2pPr lvl="1" algn="l" rtl="0">
              <a:lnSpc>
                <a:spcPct val="100000"/>
              </a:lnSpc>
              <a:spcBef>
                <a:spcPts val="0"/>
              </a:spcBef>
              <a:spcAft>
                <a:spcPts val="0"/>
              </a:spcAft>
              <a:buSzPts val="3000"/>
              <a:buNone/>
              <a:defRPr sz="3000"/>
            </a:lvl2pPr>
            <a:lvl3pPr lvl="2" algn="l" rtl="0">
              <a:lnSpc>
                <a:spcPct val="100000"/>
              </a:lnSpc>
              <a:spcBef>
                <a:spcPts val="0"/>
              </a:spcBef>
              <a:spcAft>
                <a:spcPts val="0"/>
              </a:spcAft>
              <a:buSzPts val="3000"/>
              <a:buNone/>
              <a:defRPr sz="3000"/>
            </a:lvl3pPr>
            <a:lvl4pPr lvl="3" algn="l" rtl="0">
              <a:lnSpc>
                <a:spcPct val="100000"/>
              </a:lnSpc>
              <a:spcBef>
                <a:spcPts val="0"/>
              </a:spcBef>
              <a:spcAft>
                <a:spcPts val="0"/>
              </a:spcAft>
              <a:buSzPts val="3000"/>
              <a:buNone/>
              <a:defRPr sz="3000"/>
            </a:lvl4pPr>
            <a:lvl5pPr lvl="4" algn="l" rtl="0">
              <a:lnSpc>
                <a:spcPct val="100000"/>
              </a:lnSpc>
              <a:spcBef>
                <a:spcPts val="0"/>
              </a:spcBef>
              <a:spcAft>
                <a:spcPts val="0"/>
              </a:spcAft>
              <a:buSzPts val="3000"/>
              <a:buNone/>
              <a:defRPr sz="3000"/>
            </a:lvl5pPr>
            <a:lvl6pPr lvl="5" algn="l" rtl="0">
              <a:lnSpc>
                <a:spcPct val="100000"/>
              </a:lnSpc>
              <a:spcBef>
                <a:spcPts val="0"/>
              </a:spcBef>
              <a:spcAft>
                <a:spcPts val="0"/>
              </a:spcAft>
              <a:buSzPts val="3000"/>
              <a:buNone/>
              <a:defRPr sz="3000"/>
            </a:lvl6pPr>
            <a:lvl7pPr lvl="6" algn="l" rtl="0">
              <a:lnSpc>
                <a:spcPct val="100000"/>
              </a:lnSpc>
              <a:spcBef>
                <a:spcPts val="0"/>
              </a:spcBef>
              <a:spcAft>
                <a:spcPts val="0"/>
              </a:spcAft>
              <a:buSzPts val="3000"/>
              <a:buNone/>
              <a:defRPr sz="3000"/>
            </a:lvl7pPr>
            <a:lvl8pPr lvl="7" algn="l" rtl="0">
              <a:lnSpc>
                <a:spcPct val="100000"/>
              </a:lnSpc>
              <a:spcBef>
                <a:spcPts val="0"/>
              </a:spcBef>
              <a:spcAft>
                <a:spcPts val="0"/>
              </a:spcAft>
              <a:buSzPts val="3000"/>
              <a:buNone/>
              <a:defRPr sz="3000"/>
            </a:lvl8pPr>
            <a:lvl9pPr lvl="8" algn="l" rtl="0">
              <a:lnSpc>
                <a:spcPct val="100000"/>
              </a:lnSpc>
              <a:spcBef>
                <a:spcPts val="0"/>
              </a:spcBef>
              <a:spcAft>
                <a:spcPts val="0"/>
              </a:spcAft>
              <a:buSzPts val="3000"/>
              <a:buNone/>
              <a:defRPr sz="3000"/>
            </a:lvl9pPr>
          </a:lstStyle>
          <a:p>
            <a:pPr marL="342900" indent="-342900">
              <a:buFont typeface="Arial" panose="020B0604020202020204" pitchFamily="34" charset="0"/>
              <a:buChar char="•"/>
            </a:pPr>
            <a:r>
              <a:rPr lang="hr-HR" sz="2000" dirty="0" smtClean="0"/>
              <a:t>Krov je </a:t>
            </a:r>
            <a:r>
              <a:rPr lang="hr-HR" sz="2000" dirty="0"/>
              <a:t>završni gornji dio zgrade koji </a:t>
            </a:r>
            <a:r>
              <a:rPr lang="hr-HR" sz="2000" dirty="0" smtClean="0"/>
              <a:t>štiti zgradu od </a:t>
            </a:r>
            <a:r>
              <a:rPr lang="hr-HR" sz="2000" dirty="0"/>
              <a:t>vanjskih atmosferskih utjecaja(padalina, topline, hladnoće, vlage), mehaničkih oštećenja, požara, buke i sl. </a:t>
            </a:r>
            <a:endParaRPr lang="hr-HR" sz="2000" dirty="0" smtClean="0"/>
          </a:p>
          <a:p>
            <a:pPr marL="342900" indent="-342900">
              <a:buFont typeface="Arial" panose="020B0604020202020204" pitchFamily="34" charset="0"/>
              <a:buChar char="•"/>
            </a:pPr>
            <a:r>
              <a:rPr lang="hr-HR" sz="2000" dirty="0" smtClean="0"/>
              <a:t>Naziva se petim </a:t>
            </a:r>
            <a:r>
              <a:rPr lang="hr-HR" sz="2000" dirty="0"/>
              <a:t>pročeljem zgrade. S </a:t>
            </a:r>
            <a:r>
              <a:rPr lang="hr-HR" sz="2000" dirty="0" smtClean="0"/>
              <a:t>obzirom </a:t>
            </a:r>
            <a:r>
              <a:rPr lang="hr-HR" sz="2000" dirty="0"/>
              <a:t>na podjelu prema nagibu razlikujemo kosi krov iznad 5° nagiba i ravni krov do 5° nagiba. </a:t>
            </a:r>
            <a:endParaRPr lang="hr-HR" sz="2000" dirty="0" smtClean="0"/>
          </a:p>
          <a:p>
            <a:pPr marL="342900" indent="-342900">
              <a:buFont typeface="Arial" panose="020B0604020202020204" pitchFamily="34" charset="0"/>
              <a:buChar char="•"/>
            </a:pPr>
            <a:r>
              <a:rPr lang="hr-HR" sz="2000" dirty="0" smtClean="0"/>
              <a:t>Kosi </a:t>
            </a:r>
            <a:r>
              <a:rPr lang="hr-HR" sz="2000" dirty="0"/>
              <a:t>krov se sastoji se od krovne konstrukcije koja preuzima opterećenje pokrova (</a:t>
            </a:r>
            <a:r>
              <a:rPr lang="hr-HR" sz="2000" dirty="0" err="1"/>
              <a:t>roženička</a:t>
            </a:r>
            <a:r>
              <a:rPr lang="hr-HR" sz="2000" dirty="0"/>
              <a:t> i </a:t>
            </a:r>
            <a:r>
              <a:rPr lang="hr-HR" sz="2000" dirty="0" err="1"/>
              <a:t>podroženička</a:t>
            </a:r>
            <a:r>
              <a:rPr lang="hr-HR" sz="2000" dirty="0"/>
              <a:t> krovišta – stolica i visulja), elemenata za oblikovanje krovnih ploha i krovnog pokrova. </a:t>
            </a:r>
            <a:endParaRPr lang="hr-HR" sz="2000" dirty="0" smtClean="0"/>
          </a:p>
          <a:p>
            <a:pPr marL="342900" indent="-342900">
              <a:buFont typeface="Arial" panose="020B0604020202020204" pitchFamily="34" charset="0"/>
              <a:buChar char="•"/>
            </a:pPr>
            <a:r>
              <a:rPr lang="hr-HR" sz="2000" dirty="0" smtClean="0"/>
              <a:t>Ravni </a:t>
            </a:r>
            <a:r>
              <a:rPr lang="hr-HR" sz="2000" dirty="0"/>
              <a:t>krov je u današnje vrijeme sve više prisutan u gradnji stambenih zgrada vodeći se razvojem suvremenih materijala za oblikovanje i odvodnju ravnih krovova. </a:t>
            </a:r>
            <a:endParaRPr lang="hr-HR" sz="2000" dirty="0" smtClean="0"/>
          </a:p>
          <a:p>
            <a:pPr marL="342900" indent="-342900">
              <a:buFont typeface="Arial" panose="020B0604020202020204" pitchFamily="34" charset="0"/>
              <a:buChar char="•"/>
            </a:pPr>
            <a:r>
              <a:rPr lang="hr-HR" sz="2000" dirty="0" smtClean="0"/>
              <a:t>Prateći </a:t>
            </a:r>
            <a:r>
              <a:rPr lang="hr-HR" sz="2000" dirty="0"/>
              <a:t>razvoj ekološke </a:t>
            </a:r>
            <a:r>
              <a:rPr lang="hr-HR" sz="2000" dirty="0" smtClean="0"/>
              <a:t>svijesti </a:t>
            </a:r>
            <a:r>
              <a:rPr lang="hr-HR" sz="2000" dirty="0"/>
              <a:t>i potrebom </a:t>
            </a:r>
            <a:r>
              <a:rPr lang="hr-HR" sz="2000" dirty="0" smtClean="0"/>
              <a:t>za </a:t>
            </a:r>
            <a:r>
              <a:rPr lang="hr-HR" sz="2000" dirty="0" err="1" smtClean="0"/>
              <a:t>ozelenjavanjem</a:t>
            </a:r>
            <a:r>
              <a:rPr lang="hr-HR" sz="2000" dirty="0" smtClean="0"/>
              <a:t> </a:t>
            </a:r>
            <a:r>
              <a:rPr lang="hr-HR" sz="2000" dirty="0"/>
              <a:t>urbaniziranih područja povećava se broj zelenih krovova a s njime polako i razvoj te sve veća potreba za zelenim pročeljima. </a:t>
            </a:r>
            <a:r>
              <a:rPr lang="hr-HR" sz="2000" b="1" dirty="0" smtClean="0">
                <a:ea typeface="+mn-ea"/>
                <a:cs typeface="+mn-cs"/>
              </a:rPr>
              <a:t>....</a:t>
            </a:r>
            <a:endParaRPr lang="hr-HR" sz="2000" b="1" dirty="0">
              <a:ea typeface="+mn-ea"/>
              <a:cs typeface="+mn-c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FC1A0-122A-D720-DFF0-9B95014269A5}"/>
              </a:ext>
            </a:extLst>
          </p:cNvPr>
          <p:cNvSpPr>
            <a:spLocks noGrp="1"/>
          </p:cNvSpPr>
          <p:nvPr>
            <p:ph type="title"/>
          </p:nvPr>
        </p:nvSpPr>
        <p:spPr/>
        <p:txBody>
          <a:bodyPr>
            <a:normAutofit/>
          </a:bodyPr>
          <a:lstStyle/>
          <a:p>
            <a:r>
              <a:rPr lang="en-US" sz="2800" dirty="0" err="1" smtClean="0"/>
              <a:t>Istraži</a:t>
            </a:r>
            <a:r>
              <a:rPr lang="hr-HR" sz="2800" dirty="0" smtClean="0"/>
              <a:t>…</a:t>
            </a:r>
            <a:endParaRPr lang="en-US" sz="2800" dirty="0" err="1"/>
          </a:p>
        </p:txBody>
      </p:sp>
      <p:sp>
        <p:nvSpPr>
          <p:cNvPr id="3" name="Content Placeholder 2">
            <a:extLst>
              <a:ext uri="{FF2B5EF4-FFF2-40B4-BE49-F238E27FC236}">
                <a16:creationId xmlns:a16="http://schemas.microsoft.com/office/drawing/2014/main" id="{B773527B-1F02-E57A-E623-A1B6E705AC93}"/>
              </a:ext>
            </a:extLst>
          </p:cNvPr>
          <p:cNvSpPr>
            <a:spLocks noGrp="1"/>
          </p:cNvSpPr>
          <p:nvPr>
            <p:ph idx="1"/>
          </p:nvPr>
        </p:nvSpPr>
        <p:spPr/>
        <p:txBody>
          <a:bodyPr vert="horz" lIns="91440" tIns="45720" rIns="91440" bIns="45720" rtlCol="0" anchor="t">
            <a:normAutofit/>
          </a:bodyPr>
          <a:lstStyle/>
          <a:p>
            <a:pPr>
              <a:lnSpc>
                <a:spcPct val="100000"/>
              </a:lnSpc>
              <a:buClr>
                <a:srgbClr val="9E3611"/>
              </a:buClr>
            </a:pPr>
            <a:r>
              <a:rPr lang="en-US" sz="2000" dirty="0" err="1">
                <a:latin typeface="+mj-lt"/>
              </a:rPr>
              <a:t>Kreirajte</a:t>
            </a:r>
            <a:r>
              <a:rPr lang="en-US" sz="2000" dirty="0">
                <a:latin typeface="+mj-lt"/>
              </a:rPr>
              <a:t> </a:t>
            </a:r>
            <a:r>
              <a:rPr lang="en-US" sz="2000" dirty="0" err="1">
                <a:latin typeface="+mj-lt"/>
              </a:rPr>
              <a:t>vlastito</a:t>
            </a:r>
            <a:r>
              <a:rPr lang="en-US" sz="2000" dirty="0">
                <a:latin typeface="+mj-lt"/>
              </a:rPr>
              <a:t> </a:t>
            </a:r>
            <a:r>
              <a:rPr lang="en-US" sz="2000" dirty="0" err="1">
                <a:latin typeface="+mj-lt"/>
              </a:rPr>
              <a:t>zeleno</a:t>
            </a:r>
            <a:r>
              <a:rPr lang="en-US" sz="2000" dirty="0">
                <a:latin typeface="+mj-lt"/>
              </a:rPr>
              <a:t> </a:t>
            </a:r>
            <a:r>
              <a:rPr lang="en-US" sz="2000" dirty="0" err="1">
                <a:latin typeface="+mj-lt"/>
              </a:rPr>
              <a:t>pročelje</a:t>
            </a:r>
            <a:r>
              <a:rPr lang="en-US" sz="2000" dirty="0">
                <a:latin typeface="+mj-lt"/>
              </a:rPr>
              <a:t> </a:t>
            </a:r>
            <a:r>
              <a:rPr lang="en-US" sz="2000" dirty="0" err="1">
                <a:latin typeface="+mj-lt"/>
              </a:rPr>
              <a:t>kuće</a:t>
            </a:r>
            <a:r>
              <a:rPr lang="en-US" sz="2000" dirty="0">
                <a:latin typeface="+mj-lt"/>
              </a:rPr>
              <a:t> </a:t>
            </a:r>
            <a:r>
              <a:rPr lang="en-US" sz="2000" dirty="0" err="1">
                <a:latin typeface="+mj-lt"/>
              </a:rPr>
              <a:t>i</a:t>
            </a:r>
            <a:r>
              <a:rPr lang="en-US" sz="2000" dirty="0">
                <a:latin typeface="+mj-lt"/>
              </a:rPr>
              <a:t> </a:t>
            </a:r>
            <a:r>
              <a:rPr lang="en-US" sz="2000" dirty="0" err="1">
                <a:latin typeface="+mj-lt"/>
              </a:rPr>
              <a:t>zeleni</a:t>
            </a:r>
            <a:r>
              <a:rPr lang="en-US" sz="2000" dirty="0">
                <a:latin typeface="+mj-lt"/>
              </a:rPr>
              <a:t> </a:t>
            </a:r>
            <a:r>
              <a:rPr lang="en-US" sz="2000" dirty="0" err="1">
                <a:latin typeface="+mj-lt"/>
              </a:rPr>
              <a:t>krov</a:t>
            </a:r>
            <a:r>
              <a:rPr lang="en-US" sz="2000" dirty="0">
                <a:latin typeface="+mj-lt"/>
              </a:rPr>
              <a:t> </a:t>
            </a:r>
            <a:r>
              <a:rPr lang="en-US" sz="2000" dirty="0" err="1">
                <a:latin typeface="+mj-lt"/>
              </a:rPr>
              <a:t>na</a:t>
            </a:r>
            <a:r>
              <a:rPr lang="en-US" sz="2000" dirty="0">
                <a:latin typeface="+mj-lt"/>
              </a:rPr>
              <a:t> </a:t>
            </a:r>
            <a:r>
              <a:rPr lang="en-US" sz="2000" dirty="0" err="1">
                <a:latin typeface="+mj-lt"/>
              </a:rPr>
              <a:t>postojećem</a:t>
            </a:r>
            <a:r>
              <a:rPr lang="en-US" sz="2000" dirty="0">
                <a:latin typeface="+mj-lt"/>
              </a:rPr>
              <a:t> </a:t>
            </a:r>
            <a:r>
              <a:rPr lang="en-US" sz="2000" dirty="0" err="1">
                <a:latin typeface="+mj-lt"/>
              </a:rPr>
              <a:t>objektu</a:t>
            </a:r>
            <a:r>
              <a:rPr lang="en-US" sz="2000" dirty="0">
                <a:latin typeface="+mj-lt"/>
              </a:rPr>
              <a:t> koji </a:t>
            </a:r>
            <a:r>
              <a:rPr lang="en-US" sz="2000" dirty="0" err="1">
                <a:latin typeface="+mj-lt"/>
              </a:rPr>
              <a:t>ima</a:t>
            </a:r>
            <a:r>
              <a:rPr lang="en-US" sz="2000" dirty="0">
                <a:latin typeface="+mj-lt"/>
              </a:rPr>
              <a:t> </a:t>
            </a:r>
            <a:r>
              <a:rPr lang="en-US" sz="2000" dirty="0" err="1">
                <a:latin typeface="+mj-lt"/>
              </a:rPr>
              <a:t>standardni</a:t>
            </a:r>
            <a:r>
              <a:rPr lang="en-US" sz="2000" dirty="0">
                <a:latin typeface="+mj-lt"/>
              </a:rPr>
              <a:t> </a:t>
            </a:r>
            <a:r>
              <a:rPr lang="en-US" sz="2000" dirty="0" err="1">
                <a:latin typeface="+mj-lt"/>
              </a:rPr>
              <a:t>krov</a:t>
            </a:r>
            <a:r>
              <a:rPr lang="en-US" sz="2000" dirty="0">
                <a:latin typeface="+mj-lt"/>
              </a:rPr>
              <a:t> </a:t>
            </a:r>
            <a:r>
              <a:rPr lang="en-US" sz="2000" dirty="0" err="1">
                <a:latin typeface="+mj-lt"/>
              </a:rPr>
              <a:t>i</a:t>
            </a:r>
            <a:r>
              <a:rPr lang="en-US" sz="2000" dirty="0">
                <a:latin typeface="+mj-lt"/>
              </a:rPr>
              <a:t> </a:t>
            </a:r>
            <a:r>
              <a:rPr lang="en-US" sz="2000" dirty="0" err="1">
                <a:latin typeface="+mj-lt"/>
              </a:rPr>
              <a:t>pročelje</a:t>
            </a:r>
            <a:r>
              <a:rPr lang="en-US" sz="2000" dirty="0">
                <a:latin typeface="+mj-lt"/>
              </a:rPr>
              <a:t>. </a:t>
            </a:r>
            <a:r>
              <a:rPr lang="en-US" sz="2000" dirty="0" err="1">
                <a:latin typeface="+mj-lt"/>
              </a:rPr>
              <a:t>Prezentirajte</a:t>
            </a:r>
            <a:r>
              <a:rPr lang="en-US" sz="2000" dirty="0">
                <a:latin typeface="+mj-lt"/>
              </a:rPr>
              <a:t> </a:t>
            </a:r>
            <a:r>
              <a:rPr lang="en-US" sz="2000" dirty="0" err="1">
                <a:latin typeface="+mj-lt"/>
              </a:rPr>
              <a:t>vlastiti</a:t>
            </a:r>
            <a:r>
              <a:rPr lang="en-US" sz="2000" dirty="0">
                <a:latin typeface="+mj-lt"/>
              </a:rPr>
              <a:t> </a:t>
            </a:r>
            <a:r>
              <a:rPr lang="en-US" sz="2000" dirty="0" err="1">
                <a:latin typeface="+mj-lt"/>
              </a:rPr>
              <a:t>projekt</a:t>
            </a:r>
            <a:r>
              <a:rPr lang="en-US" sz="2000" dirty="0">
                <a:latin typeface="+mj-lt"/>
              </a:rPr>
              <a:t> </a:t>
            </a:r>
            <a:r>
              <a:rPr lang="en-US" sz="2000" dirty="0" err="1">
                <a:latin typeface="+mj-lt"/>
              </a:rPr>
              <a:t>ostalim</a:t>
            </a:r>
            <a:r>
              <a:rPr lang="en-US" sz="2000" dirty="0">
                <a:latin typeface="+mj-lt"/>
              </a:rPr>
              <a:t> </a:t>
            </a:r>
            <a:r>
              <a:rPr lang="en-US" sz="2000" dirty="0" err="1">
                <a:latin typeface="+mj-lt"/>
              </a:rPr>
              <a:t>polaznicima</a:t>
            </a:r>
            <a:r>
              <a:rPr lang="en-US" sz="2000" dirty="0">
                <a:latin typeface="+mj-lt"/>
              </a:rPr>
              <a:t>. </a:t>
            </a:r>
            <a:r>
              <a:rPr lang="en-US" sz="2000" dirty="0" err="1">
                <a:latin typeface="+mj-lt"/>
              </a:rPr>
              <a:t>Procijenite</a:t>
            </a:r>
            <a:r>
              <a:rPr lang="en-US" sz="2000" dirty="0">
                <a:latin typeface="+mj-lt"/>
              </a:rPr>
              <a:t> </a:t>
            </a:r>
            <a:r>
              <a:rPr lang="en-US" sz="2000" dirty="0" err="1">
                <a:latin typeface="+mj-lt"/>
              </a:rPr>
              <a:t>prednosti</a:t>
            </a:r>
            <a:r>
              <a:rPr lang="en-US" sz="2000" dirty="0">
                <a:latin typeface="+mj-lt"/>
              </a:rPr>
              <a:t> </a:t>
            </a:r>
            <a:r>
              <a:rPr lang="en-US" sz="2000" dirty="0" err="1">
                <a:latin typeface="+mj-lt"/>
              </a:rPr>
              <a:t>i</a:t>
            </a:r>
            <a:r>
              <a:rPr lang="en-US" sz="2000" dirty="0">
                <a:latin typeface="+mj-lt"/>
              </a:rPr>
              <a:t> mane stare </a:t>
            </a:r>
            <a:r>
              <a:rPr lang="en-US" sz="2000" dirty="0" err="1">
                <a:latin typeface="+mj-lt"/>
              </a:rPr>
              <a:t>i</a:t>
            </a:r>
            <a:r>
              <a:rPr lang="en-US" sz="2000" dirty="0">
                <a:latin typeface="+mj-lt"/>
              </a:rPr>
              <a:t> </a:t>
            </a:r>
            <a:r>
              <a:rPr lang="en-US" sz="2000" dirty="0" err="1">
                <a:latin typeface="+mj-lt"/>
              </a:rPr>
              <a:t>novonastale</a:t>
            </a:r>
            <a:r>
              <a:rPr lang="en-US" sz="2000" dirty="0">
                <a:latin typeface="+mj-lt"/>
              </a:rPr>
              <a:t> </a:t>
            </a:r>
            <a:r>
              <a:rPr lang="en-US" sz="2000" dirty="0" err="1">
                <a:latin typeface="+mj-lt"/>
              </a:rPr>
              <a:t>situacije</a:t>
            </a:r>
            <a:r>
              <a:rPr lang="en-US" sz="2000" dirty="0">
                <a:latin typeface="+mj-lt"/>
              </a:rPr>
              <a:t>.</a:t>
            </a:r>
          </a:p>
          <a:p>
            <a:pPr>
              <a:lnSpc>
                <a:spcPct val="100000"/>
              </a:lnSpc>
            </a:pPr>
            <a:endParaRPr lang="en-US" sz="2000" dirty="0">
              <a:latin typeface="+mj-lt"/>
            </a:endParaRPr>
          </a:p>
          <a:p>
            <a:pPr>
              <a:lnSpc>
                <a:spcPct val="100000"/>
              </a:lnSpc>
            </a:pPr>
            <a:r>
              <a:rPr lang="en-US" sz="2000" dirty="0">
                <a:latin typeface="+mj-lt"/>
              </a:rPr>
              <a:t>Na web </a:t>
            </a:r>
            <a:r>
              <a:rPr lang="en-US" sz="2000" dirty="0" err="1">
                <a:latin typeface="+mj-lt"/>
              </a:rPr>
              <a:t>stranici</a:t>
            </a:r>
            <a:r>
              <a:rPr lang="en-US" sz="2000" dirty="0">
                <a:latin typeface="+mj-lt"/>
              </a:rPr>
              <a:t> </a:t>
            </a:r>
            <a:r>
              <a:rPr lang="en-US" sz="2000" dirty="0">
                <a:latin typeface="+mj-lt"/>
                <a:hlinkClick r:id="rId2"/>
              </a:rPr>
              <a:t>https://www.architecturaldigest.com/gallery/green</a:t>
            </a:r>
            <a:r>
              <a:rPr lang="en-US" sz="2000" dirty="0">
                <a:latin typeface="+mj-lt"/>
              </a:rPr>
              <a:t>roof-living-roof-designs </a:t>
            </a:r>
            <a:r>
              <a:rPr lang="en-US" sz="2000" dirty="0" err="1">
                <a:latin typeface="+mj-lt"/>
              </a:rPr>
              <a:t>pogledajte</a:t>
            </a:r>
            <a:r>
              <a:rPr lang="en-US" sz="2000" dirty="0">
                <a:latin typeface="+mj-lt"/>
              </a:rPr>
              <a:t> </a:t>
            </a:r>
            <a:r>
              <a:rPr lang="en-US" sz="2000" dirty="0" err="1">
                <a:latin typeface="+mj-lt"/>
              </a:rPr>
              <a:t>primjere</a:t>
            </a:r>
            <a:r>
              <a:rPr lang="en-US" sz="2000" dirty="0">
                <a:latin typeface="+mj-lt"/>
              </a:rPr>
              <a:t> </a:t>
            </a:r>
            <a:r>
              <a:rPr lang="en-US" sz="2000" dirty="0" err="1">
                <a:latin typeface="+mj-lt"/>
              </a:rPr>
              <a:t>arhitekture</a:t>
            </a:r>
            <a:r>
              <a:rPr lang="en-US" sz="2000" dirty="0">
                <a:latin typeface="+mj-lt"/>
              </a:rPr>
              <a:t> </a:t>
            </a:r>
            <a:r>
              <a:rPr lang="en-US" sz="2000" dirty="0" err="1">
                <a:latin typeface="+mj-lt"/>
              </a:rPr>
              <a:t>zelenih</a:t>
            </a:r>
            <a:r>
              <a:rPr lang="en-US" sz="2000" dirty="0">
                <a:latin typeface="+mj-lt"/>
              </a:rPr>
              <a:t> </a:t>
            </a:r>
            <a:r>
              <a:rPr lang="en-US" sz="2000" dirty="0" err="1">
                <a:latin typeface="+mj-lt"/>
              </a:rPr>
              <a:t>krovova</a:t>
            </a:r>
            <a:r>
              <a:rPr lang="en-US" sz="2000" dirty="0">
                <a:latin typeface="+mj-lt"/>
              </a:rPr>
              <a:t> u </a:t>
            </a:r>
            <a:r>
              <a:rPr lang="en-US" sz="2000" dirty="0" err="1">
                <a:latin typeface="+mj-lt"/>
              </a:rPr>
              <a:t>svijetu</a:t>
            </a:r>
            <a:r>
              <a:rPr lang="en-US" sz="2000" dirty="0">
                <a:latin typeface="+mj-lt"/>
              </a:rPr>
              <a:t>.</a:t>
            </a:r>
          </a:p>
        </p:txBody>
      </p:sp>
      <p:sp>
        <p:nvSpPr>
          <p:cNvPr id="4" name="Slide Number Placeholder 3">
            <a:extLst>
              <a:ext uri="{FF2B5EF4-FFF2-40B4-BE49-F238E27FC236}">
                <a16:creationId xmlns:a16="http://schemas.microsoft.com/office/drawing/2014/main" id="{6AD9EBCE-6C3E-8CF7-4116-1C840535EE6F}"/>
              </a:ext>
            </a:extLst>
          </p:cNvPr>
          <p:cNvSpPr>
            <a:spLocks noGrp="1"/>
          </p:cNvSpPr>
          <p:nvPr>
            <p:ph type="sldNum" sz="quarter" idx="12"/>
          </p:nvPr>
        </p:nvSpPr>
        <p:spPr/>
        <p:txBody>
          <a:bodyPr/>
          <a:lstStyle/>
          <a:p>
            <a:fld id="{4FAB73BC-B049-4115-A692-8D63A059BFB8}" type="slidenum">
              <a:rPr lang="en-US" dirty="0"/>
              <a:t>30</a:t>
            </a:fld>
            <a:endParaRPr lang="en-US"/>
          </a:p>
        </p:txBody>
      </p:sp>
    </p:spTree>
    <p:extLst>
      <p:ext uri="{BB962C8B-B14F-4D97-AF65-F5344CB8AC3E}">
        <p14:creationId xmlns:p14="http://schemas.microsoft.com/office/powerpoint/2010/main" val="17638658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hr-HR" sz="2800" dirty="0" smtClean="0"/>
              <a:t>Reference</a:t>
            </a:r>
            <a:endParaRPr lang="hr-HR" sz="2800" dirty="0"/>
          </a:p>
        </p:txBody>
      </p:sp>
      <p:sp>
        <p:nvSpPr>
          <p:cNvPr id="3" name="Rezervirano mjesto sadržaja 2"/>
          <p:cNvSpPr>
            <a:spLocks noGrp="1"/>
          </p:cNvSpPr>
          <p:nvPr>
            <p:ph idx="1"/>
          </p:nvPr>
        </p:nvSpPr>
        <p:spPr/>
        <p:txBody>
          <a:bodyPr/>
          <a:lstStyle/>
          <a:p>
            <a:r>
              <a:rPr lang="hr-HR" sz="2000" dirty="0">
                <a:hlinkClick r:id="rId2"/>
              </a:rPr>
              <a:t>https://hrv.sika.com</a:t>
            </a:r>
            <a:r>
              <a:rPr lang="hr-HR" sz="2000" dirty="0" smtClean="0">
                <a:hlinkClick r:id="rId2"/>
              </a:rPr>
              <a:t>/</a:t>
            </a:r>
            <a:endParaRPr lang="hr-HR" sz="2000" dirty="0" smtClean="0"/>
          </a:p>
          <a:p>
            <a:r>
              <a:rPr lang="hr-HR" sz="2000" dirty="0">
                <a:hlinkClick r:id="rId3"/>
              </a:rPr>
              <a:t>https://fibran.hr</a:t>
            </a:r>
            <a:r>
              <a:rPr lang="hr-HR" sz="2000" dirty="0" smtClean="0">
                <a:hlinkClick r:id="rId3"/>
              </a:rPr>
              <a:t>/</a:t>
            </a:r>
            <a:endParaRPr lang="hr-HR" sz="2000" dirty="0" smtClean="0"/>
          </a:p>
          <a:p>
            <a:r>
              <a:rPr lang="hr-HR" sz="2000" dirty="0" smtClean="0">
                <a:hlinkClick r:id="rId4"/>
              </a:rPr>
              <a:t>https</a:t>
            </a:r>
            <a:r>
              <a:rPr lang="hr-HR" sz="2000" dirty="0">
                <a:hlinkClick r:id="rId4"/>
              </a:rPr>
              <a:t>://</a:t>
            </a:r>
            <a:r>
              <a:rPr lang="hr-HR" sz="2000" dirty="0" smtClean="0">
                <a:hlinkClick r:id="rId4"/>
              </a:rPr>
              <a:t>www.renewableenergyhub.co.uk/main/green-roof-information/history-of-green-roofing</a:t>
            </a:r>
            <a:endParaRPr lang="hr-HR" sz="2000" dirty="0" smtClean="0"/>
          </a:p>
          <a:p>
            <a:r>
              <a:rPr lang="hr-HR" sz="2000" dirty="0" smtClean="0"/>
              <a:t>Vlastite slike  </a:t>
            </a:r>
          </a:p>
          <a:p>
            <a:endParaRPr lang="hr-HR" sz="2000" dirty="0" smtClean="0"/>
          </a:p>
          <a:p>
            <a:endParaRPr lang="hr-HR" dirty="0"/>
          </a:p>
        </p:txBody>
      </p:sp>
    </p:spTree>
    <p:extLst>
      <p:ext uri="{BB962C8B-B14F-4D97-AF65-F5344CB8AC3E}">
        <p14:creationId xmlns:p14="http://schemas.microsoft.com/office/powerpoint/2010/main" val="1413138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21B0E-C9A2-D590-CF5F-333BD3835FDF}"/>
              </a:ext>
            </a:extLst>
          </p:cNvPr>
          <p:cNvSpPr>
            <a:spLocks noGrp="1"/>
          </p:cNvSpPr>
          <p:nvPr>
            <p:ph type="title"/>
          </p:nvPr>
        </p:nvSpPr>
        <p:spPr/>
        <p:txBody>
          <a:bodyPr>
            <a:normAutofit/>
          </a:bodyPr>
          <a:lstStyle/>
          <a:p>
            <a:r>
              <a:rPr lang="en-US" sz="2800" dirty="0" err="1">
                <a:solidFill>
                  <a:srgbClr val="000000"/>
                </a:solidFill>
              </a:rPr>
              <a:t>Ishodi</a:t>
            </a:r>
            <a:r>
              <a:rPr lang="en-US" sz="2800" dirty="0">
                <a:solidFill>
                  <a:srgbClr val="000000"/>
                </a:solidFill>
              </a:rPr>
              <a:t> </a:t>
            </a:r>
            <a:r>
              <a:rPr lang="en-US" sz="2800" dirty="0" err="1">
                <a:solidFill>
                  <a:srgbClr val="000000"/>
                </a:solidFill>
              </a:rPr>
              <a:t>učenja</a:t>
            </a:r>
            <a:r>
              <a:rPr lang="en-US" sz="2800" dirty="0">
                <a:solidFill>
                  <a:srgbClr val="000000"/>
                </a:solidFill>
              </a:rPr>
              <a:t>:</a:t>
            </a:r>
            <a:endParaRPr lang="en-US" sz="2800" dirty="0"/>
          </a:p>
        </p:txBody>
      </p:sp>
      <p:sp>
        <p:nvSpPr>
          <p:cNvPr id="3" name="Content Placeholder 2">
            <a:extLst>
              <a:ext uri="{FF2B5EF4-FFF2-40B4-BE49-F238E27FC236}">
                <a16:creationId xmlns:a16="http://schemas.microsoft.com/office/drawing/2014/main" id="{57743637-E4D6-56B6-EDA2-B695550F5F65}"/>
              </a:ext>
            </a:extLst>
          </p:cNvPr>
          <p:cNvSpPr>
            <a:spLocks noGrp="1"/>
          </p:cNvSpPr>
          <p:nvPr>
            <p:ph idx="1"/>
          </p:nvPr>
        </p:nvSpPr>
        <p:spPr/>
        <p:txBody>
          <a:bodyPr vert="horz" lIns="91440" tIns="45720" rIns="91440" bIns="45720" rtlCol="0" anchor="t">
            <a:normAutofit/>
          </a:bodyPr>
          <a:lstStyle/>
          <a:p>
            <a:pPr marL="0" indent="0">
              <a:buClr>
                <a:srgbClr val="9E3611"/>
              </a:buClr>
              <a:buNone/>
            </a:pPr>
            <a:r>
              <a:rPr lang="en-US" sz="2000" dirty="0">
                <a:latin typeface="+mj-lt"/>
                <a:ea typeface="+mn-lt"/>
                <a:cs typeface="+mn-lt"/>
              </a:rPr>
              <a:t>1. </a:t>
            </a:r>
            <a:r>
              <a:rPr lang="en-US" sz="2000" dirty="0" err="1">
                <a:latin typeface="+mj-lt"/>
                <a:ea typeface="+mn-lt"/>
                <a:cs typeface="+mn-lt"/>
              </a:rPr>
              <a:t>imenovati</a:t>
            </a:r>
            <a:r>
              <a:rPr lang="en-US" sz="2000" dirty="0">
                <a:latin typeface="+mj-lt"/>
                <a:ea typeface="+mn-lt"/>
                <a:cs typeface="+mn-lt"/>
              </a:rPr>
              <a:t> </a:t>
            </a:r>
            <a:r>
              <a:rPr lang="en-US" sz="2000" dirty="0" err="1">
                <a:latin typeface="+mj-lt"/>
                <a:ea typeface="+mn-lt"/>
                <a:cs typeface="+mn-lt"/>
              </a:rPr>
              <a:t>osnovne</a:t>
            </a:r>
            <a:r>
              <a:rPr lang="en-US" sz="2000" dirty="0">
                <a:latin typeface="+mj-lt"/>
                <a:ea typeface="+mn-lt"/>
                <a:cs typeface="+mn-lt"/>
              </a:rPr>
              <a:t> </a:t>
            </a:r>
            <a:r>
              <a:rPr lang="en-US" sz="2000" dirty="0" err="1">
                <a:latin typeface="+mj-lt"/>
                <a:ea typeface="+mn-lt"/>
                <a:cs typeface="+mn-lt"/>
              </a:rPr>
              <a:t>pojmove</a:t>
            </a:r>
            <a:r>
              <a:rPr lang="en-US" sz="2000" dirty="0">
                <a:latin typeface="+mj-lt"/>
                <a:ea typeface="+mn-lt"/>
                <a:cs typeface="+mn-lt"/>
              </a:rPr>
              <a:t> o </a:t>
            </a:r>
            <a:r>
              <a:rPr lang="en-US" sz="2000" dirty="0" err="1">
                <a:latin typeface="+mj-lt"/>
                <a:ea typeface="+mn-lt"/>
                <a:cs typeface="+mn-lt"/>
              </a:rPr>
              <a:t>strukturama</a:t>
            </a:r>
            <a:r>
              <a:rPr lang="en-US" sz="2000" dirty="0">
                <a:latin typeface="+mj-lt"/>
                <a:ea typeface="+mn-lt"/>
                <a:cs typeface="+mn-lt"/>
              </a:rPr>
              <a:t> </a:t>
            </a:r>
            <a:r>
              <a:rPr lang="en-US" sz="2000" dirty="0" err="1">
                <a:latin typeface="+mj-lt"/>
                <a:ea typeface="+mn-lt"/>
                <a:cs typeface="+mn-lt"/>
              </a:rPr>
              <a:t>ravnih</a:t>
            </a:r>
            <a:r>
              <a:rPr lang="en-US" sz="2000" dirty="0">
                <a:latin typeface="+mj-lt"/>
                <a:ea typeface="+mn-lt"/>
                <a:cs typeface="+mn-lt"/>
              </a:rPr>
              <a:t> </a:t>
            </a:r>
            <a:r>
              <a:rPr lang="en-US" sz="2000" dirty="0" err="1">
                <a:latin typeface="+mj-lt"/>
                <a:ea typeface="+mn-lt"/>
                <a:cs typeface="+mn-lt"/>
              </a:rPr>
              <a:t>krovova</a:t>
            </a:r>
            <a:r>
              <a:rPr lang="en-US" sz="2000" dirty="0">
                <a:latin typeface="+mj-lt"/>
                <a:ea typeface="+mn-lt"/>
                <a:cs typeface="+mn-lt"/>
              </a:rPr>
              <a:t>, </a:t>
            </a:r>
            <a:r>
              <a:rPr lang="en-US" sz="2000" dirty="0" err="1">
                <a:latin typeface="+mj-lt"/>
                <a:ea typeface="+mn-lt"/>
                <a:cs typeface="+mn-lt"/>
              </a:rPr>
              <a:t>zelenih</a:t>
            </a:r>
            <a:r>
              <a:rPr lang="en-US" sz="2000" dirty="0">
                <a:latin typeface="+mj-lt"/>
                <a:ea typeface="+mn-lt"/>
                <a:cs typeface="+mn-lt"/>
              </a:rPr>
              <a:t> </a:t>
            </a:r>
            <a:r>
              <a:rPr lang="en-US" sz="2000" dirty="0" err="1">
                <a:latin typeface="+mj-lt"/>
                <a:ea typeface="+mn-lt"/>
                <a:cs typeface="+mn-lt"/>
              </a:rPr>
              <a:t>krovova</a:t>
            </a:r>
            <a:r>
              <a:rPr lang="en-US" sz="2000" dirty="0">
                <a:latin typeface="+mj-lt"/>
                <a:ea typeface="+mn-lt"/>
                <a:cs typeface="+mn-lt"/>
              </a:rPr>
              <a:t> </a:t>
            </a:r>
            <a:r>
              <a:rPr lang="en-US" sz="2000" dirty="0" err="1">
                <a:latin typeface="+mj-lt"/>
                <a:ea typeface="+mn-lt"/>
                <a:cs typeface="+mn-lt"/>
              </a:rPr>
              <a:t>i</a:t>
            </a:r>
            <a:r>
              <a:rPr lang="en-US" sz="2000" dirty="0">
                <a:latin typeface="+mj-lt"/>
                <a:ea typeface="+mn-lt"/>
                <a:cs typeface="+mn-lt"/>
              </a:rPr>
              <a:t> </a:t>
            </a:r>
            <a:r>
              <a:rPr lang="en-US" sz="2000" dirty="0" err="1">
                <a:latin typeface="+mj-lt"/>
                <a:ea typeface="+mn-lt"/>
                <a:cs typeface="+mn-lt"/>
              </a:rPr>
              <a:t>pročelja</a:t>
            </a:r>
            <a:endParaRPr lang="en-US" sz="2000" dirty="0">
              <a:latin typeface="+mj-lt"/>
            </a:endParaRPr>
          </a:p>
          <a:p>
            <a:pPr marL="0" indent="0">
              <a:buClr>
                <a:srgbClr val="9E3611"/>
              </a:buClr>
              <a:buNone/>
            </a:pPr>
            <a:r>
              <a:rPr lang="en-US" sz="2000" dirty="0">
                <a:latin typeface="+mj-lt"/>
                <a:ea typeface="+mn-lt"/>
                <a:cs typeface="+mn-lt"/>
              </a:rPr>
              <a:t>2. </a:t>
            </a:r>
            <a:r>
              <a:rPr lang="en-US" sz="2000" dirty="0" err="1">
                <a:latin typeface="+mj-lt"/>
                <a:ea typeface="+mn-lt"/>
                <a:cs typeface="+mn-lt"/>
              </a:rPr>
              <a:t>razlikovati</a:t>
            </a:r>
            <a:r>
              <a:rPr lang="en-US" sz="2000" dirty="0">
                <a:latin typeface="+mj-lt"/>
                <a:ea typeface="+mn-lt"/>
                <a:cs typeface="+mn-lt"/>
              </a:rPr>
              <a:t> </a:t>
            </a:r>
            <a:r>
              <a:rPr lang="en-US" sz="2000" dirty="0" err="1">
                <a:latin typeface="+mj-lt"/>
                <a:ea typeface="+mn-lt"/>
                <a:cs typeface="+mn-lt"/>
              </a:rPr>
              <a:t>obnovljive</a:t>
            </a:r>
            <a:r>
              <a:rPr lang="en-US" sz="2000" dirty="0">
                <a:latin typeface="+mj-lt"/>
                <a:ea typeface="+mn-lt"/>
                <a:cs typeface="+mn-lt"/>
              </a:rPr>
              <a:t> </a:t>
            </a:r>
            <a:r>
              <a:rPr lang="en-US" sz="2000" dirty="0" err="1">
                <a:latin typeface="+mj-lt"/>
                <a:ea typeface="+mn-lt"/>
                <a:cs typeface="+mn-lt"/>
              </a:rPr>
              <a:t>izvore</a:t>
            </a:r>
            <a:r>
              <a:rPr lang="en-US" sz="2000" dirty="0">
                <a:latin typeface="+mj-lt"/>
                <a:ea typeface="+mn-lt"/>
                <a:cs typeface="+mn-lt"/>
              </a:rPr>
              <a:t> </a:t>
            </a:r>
            <a:r>
              <a:rPr lang="en-US" sz="2000" dirty="0" err="1">
                <a:latin typeface="+mj-lt"/>
                <a:ea typeface="+mn-lt"/>
                <a:cs typeface="+mn-lt"/>
              </a:rPr>
              <a:t>energije</a:t>
            </a:r>
            <a:r>
              <a:rPr lang="en-US" sz="2000" dirty="0">
                <a:latin typeface="+mj-lt"/>
                <a:ea typeface="+mn-lt"/>
                <a:cs typeface="+mn-lt"/>
              </a:rPr>
              <a:t>, </a:t>
            </a:r>
            <a:r>
              <a:rPr lang="en-US" sz="2000" dirty="0" err="1">
                <a:latin typeface="+mj-lt"/>
                <a:ea typeface="+mn-lt"/>
                <a:cs typeface="+mn-lt"/>
              </a:rPr>
              <a:t>energetski</a:t>
            </a:r>
            <a:r>
              <a:rPr lang="en-US" sz="2000" dirty="0">
                <a:latin typeface="+mj-lt"/>
                <a:ea typeface="+mn-lt"/>
                <a:cs typeface="+mn-lt"/>
              </a:rPr>
              <a:t> </a:t>
            </a:r>
            <a:r>
              <a:rPr lang="en-US" sz="2000" dirty="0" err="1">
                <a:latin typeface="+mj-lt"/>
                <a:ea typeface="+mn-lt"/>
                <a:cs typeface="+mn-lt"/>
              </a:rPr>
              <a:t>učinkovite</a:t>
            </a:r>
            <a:r>
              <a:rPr lang="en-US" sz="2000" dirty="0">
                <a:latin typeface="+mj-lt"/>
                <a:ea typeface="+mn-lt"/>
                <a:cs typeface="+mn-lt"/>
              </a:rPr>
              <a:t> </a:t>
            </a:r>
            <a:r>
              <a:rPr lang="en-US" sz="2000" dirty="0" err="1">
                <a:latin typeface="+mj-lt"/>
                <a:ea typeface="+mn-lt"/>
                <a:cs typeface="+mn-lt"/>
              </a:rPr>
              <a:t>instalacije</a:t>
            </a:r>
            <a:r>
              <a:rPr lang="en-US" sz="2000" dirty="0">
                <a:latin typeface="+mj-lt"/>
                <a:ea typeface="+mn-lt"/>
                <a:cs typeface="+mn-lt"/>
              </a:rPr>
              <a:t> </a:t>
            </a:r>
            <a:r>
              <a:rPr lang="en-US" sz="2000" dirty="0" err="1">
                <a:latin typeface="+mj-lt"/>
                <a:ea typeface="+mn-lt"/>
                <a:cs typeface="+mn-lt"/>
              </a:rPr>
              <a:t>zgrade</a:t>
            </a:r>
            <a:endParaRPr lang="en-US" sz="2000" dirty="0" err="1">
              <a:latin typeface="+mj-lt"/>
            </a:endParaRPr>
          </a:p>
          <a:p>
            <a:pPr marL="0" indent="0">
              <a:buClr>
                <a:srgbClr val="9E3611"/>
              </a:buClr>
              <a:buNone/>
            </a:pPr>
            <a:r>
              <a:rPr lang="en-US" sz="2000" dirty="0">
                <a:latin typeface="+mj-lt"/>
                <a:ea typeface="+mn-lt"/>
                <a:cs typeface="+mn-lt"/>
              </a:rPr>
              <a:t>3. </a:t>
            </a:r>
            <a:r>
              <a:rPr lang="en-US" sz="2000" dirty="0" err="1">
                <a:latin typeface="+mj-lt"/>
                <a:ea typeface="+mn-lt"/>
                <a:cs typeface="+mn-lt"/>
              </a:rPr>
              <a:t>istražiti</a:t>
            </a:r>
            <a:r>
              <a:rPr lang="en-US" sz="2000" dirty="0">
                <a:latin typeface="+mj-lt"/>
                <a:ea typeface="+mn-lt"/>
                <a:cs typeface="+mn-lt"/>
              </a:rPr>
              <a:t> </a:t>
            </a:r>
            <a:r>
              <a:rPr lang="en-US" sz="2000" dirty="0" err="1">
                <a:latin typeface="+mj-lt"/>
                <a:ea typeface="+mn-lt"/>
                <a:cs typeface="+mn-lt"/>
              </a:rPr>
              <a:t>izvedene</a:t>
            </a:r>
            <a:r>
              <a:rPr lang="en-US" sz="2000" dirty="0">
                <a:latin typeface="+mj-lt"/>
                <a:ea typeface="+mn-lt"/>
                <a:cs typeface="+mn-lt"/>
              </a:rPr>
              <a:t> </a:t>
            </a:r>
            <a:r>
              <a:rPr lang="en-US" sz="2000" dirty="0" err="1">
                <a:latin typeface="+mj-lt"/>
                <a:ea typeface="+mn-lt"/>
                <a:cs typeface="+mn-lt"/>
              </a:rPr>
              <a:t>zgrade</a:t>
            </a:r>
            <a:r>
              <a:rPr lang="en-US" sz="2000" dirty="0">
                <a:latin typeface="+mj-lt"/>
                <a:ea typeface="+mn-lt"/>
                <a:cs typeface="+mn-lt"/>
              </a:rPr>
              <a:t> </a:t>
            </a:r>
            <a:r>
              <a:rPr lang="en-US" sz="2000" dirty="0" err="1">
                <a:latin typeface="+mj-lt"/>
                <a:ea typeface="+mn-lt"/>
                <a:cs typeface="+mn-lt"/>
              </a:rPr>
              <a:t>sa</a:t>
            </a:r>
            <a:r>
              <a:rPr lang="en-US" sz="2000" dirty="0">
                <a:latin typeface="+mj-lt"/>
                <a:ea typeface="+mn-lt"/>
                <a:cs typeface="+mn-lt"/>
              </a:rPr>
              <a:t> </a:t>
            </a:r>
            <a:r>
              <a:rPr lang="en-US" sz="2000" dirty="0" err="1">
                <a:latin typeface="+mj-lt"/>
                <a:ea typeface="+mn-lt"/>
                <a:cs typeface="+mn-lt"/>
              </a:rPr>
              <a:t>zelenim</a:t>
            </a:r>
            <a:r>
              <a:rPr lang="en-US" sz="2000" dirty="0">
                <a:latin typeface="+mj-lt"/>
                <a:ea typeface="+mn-lt"/>
                <a:cs typeface="+mn-lt"/>
              </a:rPr>
              <a:t> </a:t>
            </a:r>
            <a:r>
              <a:rPr lang="en-US" sz="2000" dirty="0" err="1">
                <a:latin typeface="+mj-lt"/>
                <a:ea typeface="+mn-lt"/>
                <a:cs typeface="+mn-lt"/>
              </a:rPr>
              <a:t>pročeljima</a:t>
            </a:r>
            <a:r>
              <a:rPr lang="en-US" sz="2000" dirty="0">
                <a:latin typeface="+mj-lt"/>
                <a:ea typeface="+mn-lt"/>
                <a:cs typeface="+mn-lt"/>
              </a:rPr>
              <a:t> </a:t>
            </a:r>
            <a:r>
              <a:rPr lang="en-US" sz="2000" dirty="0" err="1">
                <a:latin typeface="+mj-lt"/>
                <a:ea typeface="+mn-lt"/>
                <a:cs typeface="+mn-lt"/>
              </a:rPr>
              <a:t>i</a:t>
            </a:r>
            <a:r>
              <a:rPr lang="en-US" sz="2000" dirty="0">
                <a:latin typeface="+mj-lt"/>
                <a:ea typeface="+mn-lt"/>
                <a:cs typeface="+mn-lt"/>
              </a:rPr>
              <a:t> </a:t>
            </a:r>
            <a:r>
              <a:rPr lang="en-US" sz="2000" dirty="0" err="1">
                <a:latin typeface="+mj-lt"/>
                <a:ea typeface="+mn-lt"/>
                <a:cs typeface="+mn-lt"/>
              </a:rPr>
              <a:t>zelenim</a:t>
            </a:r>
            <a:r>
              <a:rPr lang="en-US" sz="2000" dirty="0">
                <a:latin typeface="+mj-lt"/>
                <a:ea typeface="+mn-lt"/>
                <a:cs typeface="+mn-lt"/>
              </a:rPr>
              <a:t> </a:t>
            </a:r>
            <a:r>
              <a:rPr lang="en-US" sz="2000" dirty="0" err="1">
                <a:latin typeface="+mj-lt"/>
                <a:ea typeface="+mn-lt"/>
                <a:cs typeface="+mn-lt"/>
              </a:rPr>
              <a:t>krovovima</a:t>
            </a:r>
            <a:endParaRPr lang="en-US" sz="2000" dirty="0">
              <a:latin typeface="+mj-lt"/>
            </a:endParaRPr>
          </a:p>
          <a:p>
            <a:pPr marL="0" indent="0">
              <a:buClr>
                <a:srgbClr val="9E3611"/>
              </a:buClr>
              <a:buNone/>
            </a:pPr>
            <a:r>
              <a:rPr lang="en-US" sz="2000" dirty="0">
                <a:latin typeface="+mj-lt"/>
                <a:ea typeface="+mn-lt"/>
                <a:cs typeface="+mn-lt"/>
              </a:rPr>
              <a:t>4. </a:t>
            </a:r>
            <a:r>
              <a:rPr lang="en-US" sz="2000" dirty="0" err="1">
                <a:latin typeface="+mj-lt"/>
                <a:ea typeface="+mn-lt"/>
                <a:cs typeface="+mn-lt"/>
              </a:rPr>
              <a:t>kreirati</a:t>
            </a:r>
            <a:r>
              <a:rPr lang="en-US" sz="2000" dirty="0">
                <a:latin typeface="+mj-lt"/>
                <a:ea typeface="+mn-lt"/>
                <a:cs typeface="+mn-lt"/>
              </a:rPr>
              <a:t> </a:t>
            </a:r>
            <a:r>
              <a:rPr lang="en-US" sz="2000" dirty="0" err="1">
                <a:latin typeface="+mj-lt"/>
                <a:ea typeface="+mn-lt"/>
                <a:cs typeface="+mn-lt"/>
              </a:rPr>
              <a:t>vlastito</a:t>
            </a:r>
            <a:r>
              <a:rPr lang="en-US" sz="2000" dirty="0">
                <a:latin typeface="+mj-lt"/>
                <a:ea typeface="+mn-lt"/>
                <a:cs typeface="+mn-lt"/>
              </a:rPr>
              <a:t> </a:t>
            </a:r>
            <a:r>
              <a:rPr lang="en-US" sz="2000" dirty="0" err="1">
                <a:latin typeface="+mj-lt"/>
                <a:ea typeface="+mn-lt"/>
                <a:cs typeface="+mn-lt"/>
              </a:rPr>
              <a:t>zeleno</a:t>
            </a:r>
            <a:r>
              <a:rPr lang="en-US" sz="2000" dirty="0">
                <a:latin typeface="+mj-lt"/>
                <a:ea typeface="+mn-lt"/>
                <a:cs typeface="+mn-lt"/>
              </a:rPr>
              <a:t> </a:t>
            </a:r>
            <a:r>
              <a:rPr lang="en-US" sz="2000" dirty="0" err="1">
                <a:latin typeface="+mj-lt"/>
                <a:ea typeface="+mn-lt"/>
                <a:cs typeface="+mn-lt"/>
              </a:rPr>
              <a:t>pročelje</a:t>
            </a:r>
            <a:r>
              <a:rPr lang="en-US" sz="2000" dirty="0">
                <a:latin typeface="+mj-lt"/>
                <a:ea typeface="+mn-lt"/>
                <a:cs typeface="+mn-lt"/>
              </a:rPr>
              <a:t> </a:t>
            </a:r>
            <a:r>
              <a:rPr lang="en-US" sz="2000" dirty="0" err="1">
                <a:latin typeface="+mj-lt"/>
                <a:ea typeface="+mn-lt"/>
                <a:cs typeface="+mn-lt"/>
              </a:rPr>
              <a:t>kuće</a:t>
            </a:r>
            <a:r>
              <a:rPr lang="en-US" sz="2000" dirty="0">
                <a:latin typeface="+mj-lt"/>
                <a:ea typeface="+mn-lt"/>
                <a:cs typeface="+mn-lt"/>
              </a:rPr>
              <a:t> </a:t>
            </a:r>
            <a:r>
              <a:rPr lang="en-US" sz="2000" dirty="0" err="1">
                <a:latin typeface="+mj-lt"/>
                <a:ea typeface="+mn-lt"/>
                <a:cs typeface="+mn-lt"/>
              </a:rPr>
              <a:t>i</a:t>
            </a:r>
            <a:r>
              <a:rPr lang="en-US" sz="2000" dirty="0">
                <a:latin typeface="+mj-lt"/>
                <a:ea typeface="+mn-lt"/>
                <a:cs typeface="+mn-lt"/>
              </a:rPr>
              <a:t> </a:t>
            </a:r>
            <a:r>
              <a:rPr lang="en-US" sz="2000" dirty="0" err="1">
                <a:latin typeface="+mj-lt"/>
                <a:ea typeface="+mn-lt"/>
                <a:cs typeface="+mn-lt"/>
              </a:rPr>
              <a:t>zeleni</a:t>
            </a:r>
            <a:r>
              <a:rPr lang="en-US" sz="2000" dirty="0">
                <a:latin typeface="+mj-lt"/>
                <a:ea typeface="+mn-lt"/>
                <a:cs typeface="+mn-lt"/>
              </a:rPr>
              <a:t> </a:t>
            </a:r>
            <a:r>
              <a:rPr lang="en-US" sz="2000" dirty="0" err="1">
                <a:latin typeface="+mj-lt"/>
                <a:ea typeface="+mn-lt"/>
                <a:cs typeface="+mn-lt"/>
              </a:rPr>
              <a:t>krov</a:t>
            </a:r>
            <a:r>
              <a:rPr lang="en-US" sz="2000" dirty="0">
                <a:latin typeface="+mj-lt"/>
                <a:ea typeface="+mn-lt"/>
                <a:cs typeface="+mn-lt"/>
              </a:rPr>
              <a:t> </a:t>
            </a:r>
            <a:r>
              <a:rPr lang="en-US" sz="2000" dirty="0" err="1">
                <a:latin typeface="+mj-lt"/>
                <a:ea typeface="+mn-lt"/>
                <a:cs typeface="+mn-lt"/>
              </a:rPr>
              <a:t>na</a:t>
            </a:r>
            <a:r>
              <a:rPr lang="en-US" sz="2000" dirty="0">
                <a:latin typeface="+mj-lt"/>
                <a:ea typeface="+mn-lt"/>
                <a:cs typeface="+mn-lt"/>
              </a:rPr>
              <a:t> </a:t>
            </a:r>
            <a:r>
              <a:rPr lang="en-US" sz="2000" dirty="0" err="1">
                <a:latin typeface="+mj-lt"/>
                <a:ea typeface="+mn-lt"/>
                <a:cs typeface="+mn-lt"/>
              </a:rPr>
              <a:t>postojećem</a:t>
            </a:r>
            <a:r>
              <a:rPr lang="en-US" sz="2000" dirty="0">
                <a:latin typeface="+mj-lt"/>
                <a:ea typeface="+mn-lt"/>
                <a:cs typeface="+mn-lt"/>
              </a:rPr>
              <a:t> </a:t>
            </a:r>
            <a:r>
              <a:rPr lang="en-US" sz="2000" dirty="0" err="1">
                <a:latin typeface="+mj-lt"/>
                <a:ea typeface="+mn-lt"/>
                <a:cs typeface="+mn-lt"/>
              </a:rPr>
              <a:t>objektu</a:t>
            </a:r>
            <a:r>
              <a:rPr lang="en-US" sz="2000" dirty="0">
                <a:latin typeface="+mj-lt"/>
                <a:ea typeface="+mn-lt"/>
                <a:cs typeface="+mn-lt"/>
              </a:rPr>
              <a:t> koji </a:t>
            </a:r>
            <a:r>
              <a:rPr lang="en-US" sz="2000" dirty="0" err="1">
                <a:latin typeface="+mj-lt"/>
                <a:ea typeface="+mn-lt"/>
                <a:cs typeface="+mn-lt"/>
              </a:rPr>
              <a:t>ima</a:t>
            </a:r>
            <a:r>
              <a:rPr lang="en-US" sz="2000" dirty="0">
                <a:latin typeface="+mj-lt"/>
                <a:ea typeface="+mn-lt"/>
                <a:cs typeface="+mn-lt"/>
              </a:rPr>
              <a:t> </a:t>
            </a:r>
            <a:r>
              <a:rPr lang="en-US" sz="2000" dirty="0" err="1">
                <a:latin typeface="+mj-lt"/>
                <a:ea typeface="+mn-lt"/>
                <a:cs typeface="+mn-lt"/>
              </a:rPr>
              <a:t>standardni</a:t>
            </a:r>
            <a:r>
              <a:rPr lang="en-US" sz="2000" dirty="0">
                <a:latin typeface="+mj-lt"/>
                <a:ea typeface="+mn-lt"/>
                <a:cs typeface="+mn-lt"/>
              </a:rPr>
              <a:t> </a:t>
            </a:r>
            <a:r>
              <a:rPr lang="en-US" sz="2000" dirty="0" err="1">
                <a:latin typeface="+mj-lt"/>
                <a:ea typeface="+mn-lt"/>
                <a:cs typeface="+mn-lt"/>
              </a:rPr>
              <a:t>krov</a:t>
            </a:r>
            <a:r>
              <a:rPr lang="en-US" sz="2000" dirty="0">
                <a:latin typeface="+mj-lt"/>
                <a:ea typeface="+mn-lt"/>
                <a:cs typeface="+mn-lt"/>
              </a:rPr>
              <a:t> </a:t>
            </a:r>
            <a:r>
              <a:rPr lang="en-US" sz="2000" dirty="0" err="1">
                <a:latin typeface="+mj-lt"/>
                <a:ea typeface="+mn-lt"/>
                <a:cs typeface="+mn-lt"/>
              </a:rPr>
              <a:t>i</a:t>
            </a:r>
            <a:r>
              <a:rPr lang="en-US" sz="2000" dirty="0">
                <a:latin typeface="+mj-lt"/>
                <a:ea typeface="+mn-lt"/>
                <a:cs typeface="+mn-lt"/>
              </a:rPr>
              <a:t> </a:t>
            </a:r>
            <a:r>
              <a:rPr lang="en-US" sz="2000" dirty="0" err="1">
                <a:latin typeface="+mj-lt"/>
                <a:ea typeface="+mn-lt"/>
                <a:cs typeface="+mn-lt"/>
              </a:rPr>
              <a:t>pročelje</a:t>
            </a:r>
            <a:r>
              <a:rPr lang="en-US" sz="2000" dirty="0">
                <a:latin typeface="+mj-lt"/>
                <a:ea typeface="+mn-lt"/>
                <a:cs typeface="+mn-lt"/>
              </a:rPr>
              <a:t> </a:t>
            </a:r>
            <a:endParaRPr lang="en-US" sz="2000" dirty="0">
              <a:latin typeface="+mj-lt"/>
            </a:endParaRPr>
          </a:p>
          <a:p>
            <a:pPr marL="0" indent="0">
              <a:buClr>
                <a:srgbClr val="9E3611"/>
              </a:buClr>
              <a:buNone/>
            </a:pPr>
            <a:r>
              <a:rPr lang="en-US" sz="2000" dirty="0">
                <a:latin typeface="+mj-lt"/>
                <a:ea typeface="+mn-lt"/>
                <a:cs typeface="+mn-lt"/>
              </a:rPr>
              <a:t>5. </a:t>
            </a:r>
            <a:r>
              <a:rPr lang="en-US" sz="2000" dirty="0" err="1">
                <a:latin typeface="+mj-lt"/>
                <a:ea typeface="+mn-lt"/>
                <a:cs typeface="+mn-lt"/>
              </a:rPr>
              <a:t>prezentirati</a:t>
            </a:r>
            <a:r>
              <a:rPr lang="en-US" sz="2000" dirty="0">
                <a:latin typeface="+mj-lt"/>
                <a:ea typeface="+mn-lt"/>
                <a:cs typeface="+mn-lt"/>
              </a:rPr>
              <a:t> </a:t>
            </a:r>
            <a:r>
              <a:rPr lang="en-US" sz="2000" dirty="0" err="1">
                <a:latin typeface="+mj-lt"/>
                <a:ea typeface="+mn-lt"/>
                <a:cs typeface="+mn-lt"/>
              </a:rPr>
              <a:t>vlastiti</a:t>
            </a:r>
            <a:r>
              <a:rPr lang="en-US" sz="2000" dirty="0">
                <a:latin typeface="+mj-lt"/>
                <a:ea typeface="+mn-lt"/>
                <a:cs typeface="+mn-lt"/>
              </a:rPr>
              <a:t> </a:t>
            </a:r>
            <a:r>
              <a:rPr lang="en-US" sz="2000" dirty="0" err="1">
                <a:latin typeface="+mj-lt"/>
                <a:ea typeface="+mn-lt"/>
                <a:cs typeface="+mn-lt"/>
              </a:rPr>
              <a:t>projekt</a:t>
            </a:r>
            <a:r>
              <a:rPr lang="en-US" sz="2000" dirty="0">
                <a:latin typeface="+mj-lt"/>
                <a:ea typeface="+mn-lt"/>
                <a:cs typeface="+mn-lt"/>
              </a:rPr>
              <a:t> </a:t>
            </a:r>
            <a:r>
              <a:rPr lang="en-US" sz="2000" dirty="0" err="1">
                <a:latin typeface="+mj-lt"/>
                <a:ea typeface="+mn-lt"/>
                <a:cs typeface="+mn-lt"/>
              </a:rPr>
              <a:t>ostalim</a:t>
            </a:r>
            <a:r>
              <a:rPr lang="en-US" sz="2000" dirty="0">
                <a:latin typeface="+mj-lt"/>
                <a:ea typeface="+mn-lt"/>
                <a:cs typeface="+mn-lt"/>
              </a:rPr>
              <a:t> </a:t>
            </a:r>
            <a:r>
              <a:rPr lang="en-US" sz="2000" dirty="0" err="1">
                <a:latin typeface="+mj-lt"/>
                <a:ea typeface="+mn-lt"/>
                <a:cs typeface="+mn-lt"/>
              </a:rPr>
              <a:t>polaznicima</a:t>
            </a:r>
            <a:r>
              <a:rPr lang="en-US" sz="2000" dirty="0">
                <a:latin typeface="+mj-lt"/>
                <a:ea typeface="+mn-lt"/>
                <a:cs typeface="+mn-lt"/>
              </a:rPr>
              <a:t> </a:t>
            </a:r>
            <a:endParaRPr lang="en-US" sz="2000" dirty="0">
              <a:latin typeface="+mj-lt"/>
            </a:endParaRPr>
          </a:p>
          <a:p>
            <a:pPr marL="0" indent="0">
              <a:buClr>
                <a:srgbClr val="9E3611"/>
              </a:buClr>
              <a:buNone/>
            </a:pPr>
            <a:r>
              <a:rPr lang="en-US" sz="2000" dirty="0">
                <a:latin typeface="+mj-lt"/>
                <a:ea typeface="+mn-lt"/>
                <a:cs typeface="+mn-lt"/>
              </a:rPr>
              <a:t>6. </a:t>
            </a:r>
            <a:r>
              <a:rPr lang="en-US" sz="2000" dirty="0" err="1">
                <a:latin typeface="+mj-lt"/>
                <a:ea typeface="+mn-lt"/>
                <a:cs typeface="+mn-lt"/>
              </a:rPr>
              <a:t>procijeniti</a:t>
            </a:r>
            <a:r>
              <a:rPr lang="en-US" sz="2000" dirty="0">
                <a:latin typeface="+mj-lt"/>
                <a:ea typeface="+mn-lt"/>
                <a:cs typeface="+mn-lt"/>
              </a:rPr>
              <a:t> </a:t>
            </a:r>
            <a:r>
              <a:rPr lang="en-US" sz="2000" dirty="0" err="1">
                <a:latin typeface="+mj-lt"/>
                <a:ea typeface="+mn-lt"/>
                <a:cs typeface="+mn-lt"/>
              </a:rPr>
              <a:t>prednosti</a:t>
            </a:r>
            <a:r>
              <a:rPr lang="en-US" sz="2000" dirty="0">
                <a:latin typeface="+mj-lt"/>
                <a:ea typeface="+mn-lt"/>
                <a:cs typeface="+mn-lt"/>
              </a:rPr>
              <a:t> </a:t>
            </a:r>
            <a:r>
              <a:rPr lang="en-US" sz="2000" dirty="0" err="1">
                <a:latin typeface="+mj-lt"/>
                <a:ea typeface="+mn-lt"/>
                <a:cs typeface="+mn-lt"/>
              </a:rPr>
              <a:t>i</a:t>
            </a:r>
            <a:r>
              <a:rPr lang="en-US" sz="2000" dirty="0">
                <a:latin typeface="+mj-lt"/>
                <a:ea typeface="+mn-lt"/>
                <a:cs typeface="+mn-lt"/>
              </a:rPr>
              <a:t> mane stare </a:t>
            </a:r>
            <a:r>
              <a:rPr lang="en-US" sz="2000" dirty="0" err="1">
                <a:latin typeface="+mj-lt"/>
                <a:ea typeface="+mn-lt"/>
                <a:cs typeface="+mn-lt"/>
              </a:rPr>
              <a:t>i</a:t>
            </a:r>
            <a:r>
              <a:rPr lang="en-US" sz="2000" dirty="0">
                <a:latin typeface="+mj-lt"/>
                <a:ea typeface="+mn-lt"/>
                <a:cs typeface="+mn-lt"/>
              </a:rPr>
              <a:t> </a:t>
            </a:r>
            <a:r>
              <a:rPr lang="en-US" sz="2000" dirty="0" err="1">
                <a:latin typeface="+mj-lt"/>
                <a:ea typeface="+mn-lt"/>
                <a:cs typeface="+mn-lt"/>
              </a:rPr>
              <a:t>novonastale</a:t>
            </a:r>
            <a:r>
              <a:rPr lang="en-US" sz="2000" dirty="0">
                <a:latin typeface="+mj-lt"/>
                <a:ea typeface="+mn-lt"/>
                <a:cs typeface="+mn-lt"/>
              </a:rPr>
              <a:t> </a:t>
            </a:r>
            <a:r>
              <a:rPr lang="en-US" sz="2000" dirty="0" err="1">
                <a:latin typeface="+mj-lt"/>
                <a:ea typeface="+mn-lt"/>
                <a:cs typeface="+mn-lt"/>
              </a:rPr>
              <a:t>situacije</a:t>
            </a:r>
            <a:endParaRPr lang="en-US" sz="2000" dirty="0">
              <a:latin typeface="+mj-lt"/>
            </a:endParaRPr>
          </a:p>
        </p:txBody>
      </p:sp>
      <p:sp>
        <p:nvSpPr>
          <p:cNvPr id="4" name="Slide Number Placeholder 3">
            <a:extLst>
              <a:ext uri="{FF2B5EF4-FFF2-40B4-BE49-F238E27FC236}">
                <a16:creationId xmlns:a16="http://schemas.microsoft.com/office/drawing/2014/main" id="{C8A493A2-FBEC-9AFC-951A-D87715FF81E3}"/>
              </a:ext>
            </a:extLst>
          </p:cNvPr>
          <p:cNvSpPr>
            <a:spLocks noGrp="1"/>
          </p:cNvSpPr>
          <p:nvPr>
            <p:ph type="sldNum" sz="quarter" idx="12"/>
          </p:nvPr>
        </p:nvSpPr>
        <p:spPr/>
        <p:txBody>
          <a:bodyPr/>
          <a:lstStyle/>
          <a:p>
            <a:fld id="{4FAB73BC-B049-4115-A692-8D63A059BFB8}" type="slidenum">
              <a:rPr lang="en-US" dirty="0"/>
              <a:t>4</a:t>
            </a:fld>
            <a:endParaRPr lang="en-US"/>
          </a:p>
        </p:txBody>
      </p:sp>
    </p:spTree>
    <p:extLst>
      <p:ext uri="{BB962C8B-B14F-4D97-AF65-F5344CB8AC3E}">
        <p14:creationId xmlns:p14="http://schemas.microsoft.com/office/powerpoint/2010/main" val="41656042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F569218-AA4A-C0D0-EDF8-49B8277662AB}"/>
              </a:ext>
            </a:extLst>
          </p:cNvPr>
          <p:cNvSpPr>
            <a:spLocks noGrp="1"/>
          </p:cNvSpPr>
          <p:nvPr>
            <p:ph type="title"/>
          </p:nvPr>
        </p:nvSpPr>
        <p:spPr/>
        <p:txBody>
          <a:bodyPr>
            <a:normAutofit/>
          </a:bodyPr>
          <a:lstStyle/>
          <a:p>
            <a:r>
              <a:rPr lang="hr-HR" sz="2800" dirty="0">
                <a:solidFill>
                  <a:schemeClr val="tx1"/>
                </a:solidFill>
              </a:rPr>
              <a:t>Zeleni krovovi</a:t>
            </a:r>
          </a:p>
        </p:txBody>
      </p:sp>
      <p:sp>
        <p:nvSpPr>
          <p:cNvPr id="3" name="Rezervirano mjesto sadržaja 2">
            <a:extLst>
              <a:ext uri="{FF2B5EF4-FFF2-40B4-BE49-F238E27FC236}">
                <a16:creationId xmlns:a16="http://schemas.microsoft.com/office/drawing/2014/main" id="{3E5AEAFD-0C22-AD25-C85D-F73C5388BEFB}"/>
              </a:ext>
            </a:extLst>
          </p:cNvPr>
          <p:cNvSpPr>
            <a:spLocks noGrp="1"/>
          </p:cNvSpPr>
          <p:nvPr>
            <p:ph idx="1"/>
          </p:nvPr>
        </p:nvSpPr>
        <p:spPr>
          <a:xfrm>
            <a:off x="1069848" y="2121408"/>
            <a:ext cx="6445377" cy="4317492"/>
          </a:xfrm>
        </p:spPr>
        <p:txBody>
          <a:bodyPr vert="horz" lIns="91440" tIns="45720" rIns="91440" bIns="45720" rtlCol="0" anchor="t">
            <a:normAutofit/>
          </a:bodyPr>
          <a:lstStyle/>
          <a:p>
            <a:pPr>
              <a:lnSpc>
                <a:spcPct val="100000"/>
              </a:lnSpc>
            </a:pPr>
            <a:r>
              <a:rPr lang="hr-HR" sz="2000" dirty="0">
                <a:latin typeface="+mj-lt"/>
              </a:rPr>
              <a:t>Zeleni su krovovi najčešće ravnih ploha, a rjeđe su kosi/nagibni. </a:t>
            </a:r>
            <a:endParaRPr lang="sr-Latn-RS" sz="2000" dirty="0">
              <a:latin typeface="+mj-lt"/>
            </a:endParaRPr>
          </a:p>
          <a:p>
            <a:pPr>
              <a:lnSpc>
                <a:spcPct val="100000"/>
              </a:lnSpc>
              <a:buClr>
                <a:srgbClr val="9E3611"/>
              </a:buClr>
            </a:pPr>
            <a:r>
              <a:rPr lang="hr-HR" sz="2000" dirty="0">
                <a:latin typeface="+mj-lt"/>
              </a:rPr>
              <a:t>Prekriveni su vegetacijom - a sam sastav zelenoga krova čini nekoliko različitih funkcionalnih slojeva, drenaža, filtera, supstrata te završnog sloja vegetacije</a:t>
            </a:r>
            <a:r>
              <a:rPr lang="hr-HR" sz="2000" dirty="0"/>
              <a:t>.</a:t>
            </a:r>
            <a:endParaRPr lang="sr-Latn-RS" sz="2000" dirty="0"/>
          </a:p>
          <a:p>
            <a:pPr>
              <a:buClr>
                <a:srgbClr val="9E3611"/>
              </a:buClr>
            </a:pPr>
            <a:endParaRPr lang="sr-Latn-RS" dirty="0"/>
          </a:p>
        </p:txBody>
      </p:sp>
      <p:pic>
        <p:nvPicPr>
          <p:cNvPr id="4" name="Slika 3" descr="Slika na kojoj se prikazuje snimka zaslona, dizajn&#10;&#10;Opis je automatski generiran">
            <a:extLst>
              <a:ext uri="{FF2B5EF4-FFF2-40B4-BE49-F238E27FC236}">
                <a16:creationId xmlns:a16="http://schemas.microsoft.com/office/drawing/2014/main" id="{20B31BD9-C561-2858-0456-D022F4F9B780}"/>
              </a:ext>
            </a:extLst>
          </p:cNvPr>
          <p:cNvPicPr>
            <a:picLocks noChangeAspect="1"/>
          </p:cNvPicPr>
          <p:nvPr/>
        </p:nvPicPr>
        <p:blipFill rotWithShape="1">
          <a:blip r:embed="rId2"/>
          <a:srcRect l="1951"/>
          <a:stretch/>
        </p:blipFill>
        <p:spPr>
          <a:xfrm>
            <a:off x="7320446" y="2436323"/>
            <a:ext cx="4624387" cy="3250239"/>
          </a:xfrm>
          <a:prstGeom prst="rect">
            <a:avLst/>
          </a:prstGeom>
        </p:spPr>
      </p:pic>
      <p:sp>
        <p:nvSpPr>
          <p:cNvPr id="5" name="Slide Number Placeholder 4">
            <a:extLst>
              <a:ext uri="{FF2B5EF4-FFF2-40B4-BE49-F238E27FC236}">
                <a16:creationId xmlns:a16="http://schemas.microsoft.com/office/drawing/2014/main" id="{5C2E38B5-CD40-3AC6-05E8-ADB0B5D077D8}"/>
              </a:ext>
            </a:extLst>
          </p:cNvPr>
          <p:cNvSpPr>
            <a:spLocks noGrp="1"/>
          </p:cNvSpPr>
          <p:nvPr>
            <p:ph type="sldNum" sz="quarter" idx="12"/>
          </p:nvPr>
        </p:nvSpPr>
        <p:spPr/>
        <p:txBody>
          <a:bodyPr/>
          <a:lstStyle/>
          <a:p>
            <a:fld id="{4FAB73BC-B049-4115-A692-8D63A059BFB8}" type="slidenum">
              <a:rPr lang="en-US" dirty="0"/>
              <a:t>5</a:t>
            </a:fld>
            <a:endParaRPr lang="en-US"/>
          </a:p>
        </p:txBody>
      </p:sp>
    </p:spTree>
    <p:extLst>
      <p:ext uri="{BB962C8B-B14F-4D97-AF65-F5344CB8AC3E}">
        <p14:creationId xmlns:p14="http://schemas.microsoft.com/office/powerpoint/2010/main" val="12120798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D6A187B-5FBD-7B31-0795-F01EDF02423A}"/>
              </a:ext>
            </a:extLst>
          </p:cNvPr>
          <p:cNvSpPr>
            <a:spLocks noGrp="1"/>
          </p:cNvSpPr>
          <p:nvPr>
            <p:ph type="title"/>
          </p:nvPr>
        </p:nvSpPr>
        <p:spPr/>
        <p:txBody>
          <a:bodyPr>
            <a:normAutofit/>
          </a:bodyPr>
          <a:lstStyle/>
          <a:p>
            <a:pPr marL="914400" indent="-914400">
              <a:buAutoNum type="arabicPeriod"/>
            </a:pPr>
            <a:r>
              <a:rPr lang="hr-HR" sz="2800" dirty="0"/>
              <a:t>Ekstenzivni zeleni krov</a:t>
            </a:r>
          </a:p>
        </p:txBody>
      </p:sp>
      <p:sp>
        <p:nvSpPr>
          <p:cNvPr id="3" name="Rezervirano mjesto sadržaja 2">
            <a:extLst>
              <a:ext uri="{FF2B5EF4-FFF2-40B4-BE49-F238E27FC236}">
                <a16:creationId xmlns:a16="http://schemas.microsoft.com/office/drawing/2014/main" id="{68E4FFA6-9085-E4CB-07EA-62362319D0D3}"/>
              </a:ext>
            </a:extLst>
          </p:cNvPr>
          <p:cNvSpPr>
            <a:spLocks noGrp="1"/>
          </p:cNvSpPr>
          <p:nvPr>
            <p:ph idx="1"/>
          </p:nvPr>
        </p:nvSpPr>
        <p:spPr>
          <a:xfrm>
            <a:off x="917448" y="1331843"/>
            <a:ext cx="8950452" cy="4716532"/>
          </a:xfrm>
        </p:spPr>
        <p:txBody>
          <a:bodyPr vert="horz" lIns="91440" tIns="45720" rIns="91440" bIns="45720" rtlCol="0" anchor="t">
            <a:normAutofit fontScale="92500"/>
          </a:bodyPr>
          <a:lstStyle/>
          <a:p>
            <a:pPr>
              <a:lnSpc>
                <a:spcPct val="110000"/>
              </a:lnSpc>
            </a:pPr>
            <a:r>
              <a:rPr lang="hr-HR" sz="2200" dirty="0">
                <a:latin typeface="+mj-lt"/>
              </a:rPr>
              <a:t> Ovakav tip krova ne traži puno prirodnog održavanja. </a:t>
            </a:r>
            <a:endParaRPr lang="sr-Latn-RS" sz="2200" dirty="0">
              <a:latin typeface="+mj-lt"/>
            </a:endParaRPr>
          </a:p>
          <a:p>
            <a:pPr>
              <a:lnSpc>
                <a:spcPct val="110000"/>
              </a:lnSpc>
              <a:buClr>
                <a:srgbClr val="9E3611"/>
              </a:buClr>
            </a:pPr>
            <a:r>
              <a:rPr lang="hr-HR" sz="2200" dirty="0">
                <a:latin typeface="+mj-lt"/>
              </a:rPr>
              <a:t>Nije naročito težak i ima tanak odnosno, plitak sloj supstrata za uzgoj-200 mm ili manje. </a:t>
            </a:r>
          </a:p>
          <a:p>
            <a:pPr>
              <a:lnSpc>
                <a:spcPct val="110000"/>
              </a:lnSpc>
              <a:buClr>
                <a:srgbClr val="9E3611"/>
              </a:buClr>
            </a:pPr>
            <a:r>
              <a:rPr lang="hr-HR" sz="2200" dirty="0">
                <a:latin typeface="+mj-lt"/>
              </a:rPr>
              <a:t>U konačnici ima manje potrebe za vodom, zahtijeva minimalno održavanje pa je zato prikladan za male i nisko-rastuće biljne vrste, poput </a:t>
            </a:r>
            <a:r>
              <a:rPr lang="hr-HR" sz="2200" dirty="0" err="1">
                <a:latin typeface="+mj-lt"/>
              </a:rPr>
              <a:t>sukulenta</a:t>
            </a:r>
            <a:r>
              <a:rPr lang="hr-HR" sz="2200" dirty="0">
                <a:latin typeface="+mj-lt"/>
              </a:rPr>
              <a:t>. </a:t>
            </a:r>
          </a:p>
          <a:p>
            <a:pPr>
              <a:lnSpc>
                <a:spcPct val="110000"/>
              </a:lnSpc>
              <a:buClr>
                <a:srgbClr val="9E3611"/>
              </a:buClr>
            </a:pPr>
            <a:r>
              <a:rPr lang="hr-HR" sz="2200" dirty="0">
                <a:latin typeface="+mj-lt"/>
              </a:rPr>
              <a:t>Ekstenzivni zeleni krovovi posebno su zasađeni kako bi da povećali lokalnu biljnu raznolikost. Osiguravaju stanište, hranu i sklonište, određenim životinjama, poput ptica.</a:t>
            </a:r>
          </a:p>
          <a:p>
            <a:pPr>
              <a:lnSpc>
                <a:spcPct val="110000"/>
              </a:lnSpc>
              <a:buClr>
                <a:srgbClr val="9E3611"/>
              </a:buClr>
            </a:pPr>
            <a:r>
              <a:rPr lang="hr-HR" sz="2200" dirty="0">
                <a:latin typeface="+mj-lt"/>
              </a:rPr>
              <a:t>Ekstenzivni zeleni krovovi također se nazivaju „eko-krovovima“, ili „smeđim krovovima“ budući da su jeftiniji za postavljanje i nude mnoge ekološke prednosti. Budući da struktura ekstenzivnih krovova nije bitno složenija u usporedbi s intenzivnim zelenim krovovima, oni mogu nositi samo cca. 23 kilograma težine. </a:t>
            </a:r>
          </a:p>
          <a:p>
            <a:pPr>
              <a:buClr>
                <a:srgbClr val="9E3611"/>
              </a:buClr>
            </a:pPr>
            <a:endParaRPr lang="hr-HR" dirty="0"/>
          </a:p>
          <a:p>
            <a:pPr>
              <a:buClr>
                <a:srgbClr val="9E3611"/>
              </a:buClr>
            </a:pPr>
            <a:endParaRPr lang="hr-HR" dirty="0"/>
          </a:p>
          <a:p>
            <a:pPr>
              <a:buClr>
                <a:srgbClr val="9E3611"/>
              </a:buClr>
            </a:pPr>
            <a:endParaRPr lang="hr-HR" dirty="0"/>
          </a:p>
          <a:p>
            <a:pPr>
              <a:buClr>
                <a:srgbClr val="9E3611"/>
              </a:buClr>
            </a:pPr>
            <a:endParaRPr lang="hr-HR" dirty="0"/>
          </a:p>
        </p:txBody>
      </p:sp>
      <p:pic>
        <p:nvPicPr>
          <p:cNvPr id="6" name="Slika 5">
            <a:extLst>
              <a:ext uri="{FF2B5EF4-FFF2-40B4-BE49-F238E27FC236}">
                <a16:creationId xmlns:a16="http://schemas.microsoft.com/office/drawing/2014/main" id="{32524045-A75B-5AD1-B506-38C809D1256A}"/>
              </a:ext>
            </a:extLst>
          </p:cNvPr>
          <p:cNvPicPr>
            <a:picLocks noChangeAspect="1"/>
          </p:cNvPicPr>
          <p:nvPr/>
        </p:nvPicPr>
        <p:blipFill rotWithShape="1">
          <a:blip r:embed="rId2"/>
          <a:srcRect l="29284" r="30231"/>
          <a:stretch/>
        </p:blipFill>
        <p:spPr>
          <a:xfrm>
            <a:off x="9867900" y="677372"/>
            <a:ext cx="2124075" cy="5285277"/>
          </a:xfrm>
          <a:prstGeom prst="rect">
            <a:avLst/>
          </a:prstGeom>
        </p:spPr>
      </p:pic>
      <p:sp>
        <p:nvSpPr>
          <p:cNvPr id="4" name="Slide Number Placeholder 3">
            <a:extLst>
              <a:ext uri="{FF2B5EF4-FFF2-40B4-BE49-F238E27FC236}">
                <a16:creationId xmlns:a16="http://schemas.microsoft.com/office/drawing/2014/main" id="{B1DE4E1A-9622-42A9-D982-FF7F15446E3B}"/>
              </a:ext>
            </a:extLst>
          </p:cNvPr>
          <p:cNvSpPr>
            <a:spLocks noGrp="1"/>
          </p:cNvSpPr>
          <p:nvPr>
            <p:ph type="sldNum" sz="quarter" idx="12"/>
          </p:nvPr>
        </p:nvSpPr>
        <p:spPr/>
        <p:txBody>
          <a:bodyPr/>
          <a:lstStyle/>
          <a:p>
            <a:fld id="{4FAB73BC-B049-4115-A692-8D63A059BFB8}" type="slidenum">
              <a:rPr lang="en-US" dirty="0"/>
              <a:t>6</a:t>
            </a:fld>
            <a:endParaRPr lang="en-US"/>
          </a:p>
        </p:txBody>
      </p:sp>
    </p:spTree>
    <p:extLst>
      <p:ext uri="{BB962C8B-B14F-4D97-AF65-F5344CB8AC3E}">
        <p14:creationId xmlns:p14="http://schemas.microsoft.com/office/powerpoint/2010/main" val="1901666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zelenjena ekstenzivna ravna streha - CLASSIC">
            <a:extLst>
              <a:ext uri="{FF2B5EF4-FFF2-40B4-BE49-F238E27FC236}">
                <a16:creationId xmlns:a16="http://schemas.microsoft.com/office/drawing/2014/main" id="{62D2127F-A58D-2A38-4389-6297E3F876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366233" y="691763"/>
            <a:ext cx="5087244" cy="5087244"/>
          </a:xfrm>
          <a:prstGeom prst="rect">
            <a:avLst/>
          </a:prstGeom>
          <a:noFill/>
        </p:spPr>
      </p:pic>
      <p:sp>
        <p:nvSpPr>
          <p:cNvPr id="3" name="Content Placeholder 2">
            <a:extLst>
              <a:ext uri="{FF2B5EF4-FFF2-40B4-BE49-F238E27FC236}">
                <a16:creationId xmlns:a16="http://schemas.microsoft.com/office/drawing/2014/main" id="{41166DEC-42F3-844E-C871-996DB3744DE5}"/>
              </a:ext>
            </a:extLst>
          </p:cNvPr>
          <p:cNvSpPr>
            <a:spLocks noGrp="1"/>
          </p:cNvSpPr>
          <p:nvPr>
            <p:ph idx="1"/>
          </p:nvPr>
        </p:nvSpPr>
        <p:spPr>
          <a:xfrm>
            <a:off x="7888666" y="691763"/>
            <a:ext cx="3615071" cy="5591049"/>
          </a:xfrm>
        </p:spPr>
        <p:txBody>
          <a:bodyPr>
            <a:normAutofit/>
          </a:bodyPr>
          <a:lstStyle/>
          <a:p>
            <a:pPr marL="0" marR="0" indent="0">
              <a:lnSpc>
                <a:spcPct val="100000"/>
              </a:lnSpc>
              <a:spcBef>
                <a:spcPts val="0"/>
              </a:spcBef>
              <a:spcAft>
                <a:spcPts val="800"/>
              </a:spcAft>
              <a:buNone/>
            </a:pPr>
            <a:r>
              <a:rPr lang="hr-HR" sz="2000" dirty="0">
                <a:effectLst/>
                <a:latin typeface="+mj-lt"/>
                <a:ea typeface="Calibri" panose="020F0502020204030204" pitchFamily="34" charset="0"/>
                <a:cs typeface="Calibri" panose="020F0502020204030204" pitchFamily="34" charset="0"/>
              </a:rPr>
              <a:t>Sastav ekstenzivnog zelenog </a:t>
            </a:r>
            <a:r>
              <a:rPr lang="hr-HR" sz="2000" dirty="0" smtClean="0">
                <a:effectLst/>
                <a:latin typeface="+mj-lt"/>
                <a:ea typeface="Calibri" panose="020F0502020204030204" pitchFamily="34" charset="0"/>
                <a:cs typeface="Calibri" panose="020F0502020204030204" pitchFamily="34" charset="0"/>
              </a:rPr>
              <a:t>krova:</a:t>
            </a:r>
            <a:endParaRPr lang="en-US" sz="2000" dirty="0">
              <a:effectLst/>
              <a:latin typeface="+mj-lt"/>
              <a:ea typeface="Calibri" panose="020F0502020204030204" pitchFamily="34" charset="0"/>
              <a:cs typeface="Times New Roman" panose="02020603050405020304" pitchFamily="18" charset="0"/>
            </a:endParaRPr>
          </a:p>
          <a:p>
            <a:pPr marL="0" marR="0">
              <a:lnSpc>
                <a:spcPct val="100000"/>
              </a:lnSpc>
              <a:spcBef>
                <a:spcPts val="0"/>
              </a:spcBef>
              <a:spcAft>
                <a:spcPts val="800"/>
              </a:spcAft>
            </a:pPr>
            <a:r>
              <a:rPr lang="hr-HR" sz="2000" dirty="0" smtClean="0">
                <a:effectLst/>
                <a:latin typeface="+mj-lt"/>
                <a:ea typeface="Calibri" panose="020F0502020204030204" pitchFamily="34" charset="0"/>
                <a:cs typeface="Calibri" panose="020F0502020204030204" pitchFamily="34" charset="0"/>
              </a:rPr>
              <a:t>supstrat </a:t>
            </a:r>
            <a:r>
              <a:rPr lang="hr-HR" sz="2000" dirty="0">
                <a:effectLst/>
                <a:latin typeface="+mj-lt"/>
                <a:ea typeface="Calibri" panose="020F0502020204030204" pitchFamily="34" charset="0"/>
                <a:cs typeface="Calibri" panose="020F0502020204030204" pitchFamily="34" charset="0"/>
              </a:rPr>
              <a:t>i bilje</a:t>
            </a:r>
            <a:endParaRPr lang="en-US" sz="2000" dirty="0">
              <a:effectLst/>
              <a:latin typeface="+mj-lt"/>
              <a:ea typeface="Calibri" panose="020F0502020204030204" pitchFamily="34" charset="0"/>
              <a:cs typeface="Times New Roman" panose="02020603050405020304" pitchFamily="18" charset="0"/>
            </a:endParaRPr>
          </a:p>
          <a:p>
            <a:pPr marL="228600" marR="0">
              <a:lnSpc>
                <a:spcPct val="100000"/>
              </a:lnSpc>
              <a:spcBef>
                <a:spcPts val="0"/>
              </a:spcBef>
              <a:spcAft>
                <a:spcPts val="800"/>
              </a:spcAft>
            </a:pPr>
            <a:r>
              <a:rPr lang="hr-HR" sz="2000" dirty="0" err="1" smtClean="0">
                <a:effectLst/>
                <a:latin typeface="+mj-lt"/>
                <a:ea typeface="Calibri" panose="020F0502020204030204" pitchFamily="34" charset="0"/>
                <a:cs typeface="Calibri" panose="020F0502020204030204" pitchFamily="34" charset="0"/>
              </a:rPr>
              <a:t>geotekstil</a:t>
            </a:r>
            <a:r>
              <a:rPr lang="hr-HR" sz="2000" dirty="0" smtClean="0">
                <a:effectLst/>
                <a:latin typeface="+mj-lt"/>
                <a:ea typeface="Calibri" panose="020F0502020204030204" pitchFamily="34" charset="0"/>
                <a:cs typeface="Calibri" panose="020F0502020204030204" pitchFamily="34" charset="0"/>
              </a:rPr>
              <a:t> </a:t>
            </a:r>
            <a:r>
              <a:rPr lang="hr-HR" sz="2000" dirty="0">
                <a:effectLst/>
                <a:latin typeface="+mj-lt"/>
                <a:ea typeface="Calibri" panose="020F0502020204030204" pitchFamily="34" charset="0"/>
                <a:cs typeface="Calibri" panose="020F0502020204030204" pitchFamily="34" charset="0"/>
              </a:rPr>
              <a:t>(</a:t>
            </a:r>
            <a:r>
              <a:rPr lang="hr-HR" sz="2000" dirty="0" err="1">
                <a:effectLst/>
                <a:latin typeface="+mj-lt"/>
                <a:ea typeface="Calibri" panose="020F0502020204030204" pitchFamily="34" charset="0"/>
                <a:cs typeface="Calibri" panose="020F0502020204030204" pitchFamily="34" charset="0"/>
              </a:rPr>
              <a:t>FIBRANfilter</a:t>
            </a:r>
            <a:r>
              <a:rPr lang="hr-HR" sz="2000" dirty="0">
                <a:effectLst/>
                <a:latin typeface="+mj-lt"/>
                <a:ea typeface="Calibri" panose="020F0502020204030204" pitchFamily="34" charset="0"/>
                <a:cs typeface="Calibri" panose="020F0502020204030204" pitchFamily="34" charset="0"/>
              </a:rPr>
              <a:t> SF32)</a:t>
            </a:r>
            <a:endParaRPr lang="en-US" sz="2000" dirty="0">
              <a:effectLst/>
              <a:latin typeface="+mj-lt"/>
              <a:ea typeface="Calibri" panose="020F0502020204030204" pitchFamily="34" charset="0"/>
              <a:cs typeface="Times New Roman" panose="02020603050405020304" pitchFamily="18" charset="0"/>
            </a:endParaRPr>
          </a:p>
          <a:p>
            <a:pPr marL="228600" marR="0">
              <a:lnSpc>
                <a:spcPct val="100000"/>
              </a:lnSpc>
              <a:spcBef>
                <a:spcPts val="0"/>
              </a:spcBef>
              <a:spcAft>
                <a:spcPts val="800"/>
              </a:spcAft>
            </a:pPr>
            <a:r>
              <a:rPr lang="hr-HR" sz="2000" dirty="0" smtClean="0">
                <a:effectLst/>
                <a:latin typeface="+mj-lt"/>
                <a:ea typeface="Calibri" panose="020F0502020204030204" pitchFamily="34" charset="0"/>
                <a:cs typeface="Calibri" panose="020F0502020204030204" pitchFamily="34" charset="0"/>
              </a:rPr>
              <a:t>drenažno-akumulacijski </a:t>
            </a:r>
            <a:r>
              <a:rPr lang="hr-HR" sz="2000" dirty="0">
                <a:effectLst/>
                <a:latin typeface="+mj-lt"/>
                <a:ea typeface="Calibri" panose="020F0502020204030204" pitchFamily="34" charset="0"/>
                <a:cs typeface="Calibri" panose="020F0502020204030204" pitchFamily="34" charset="0"/>
              </a:rPr>
              <a:t>sloj</a:t>
            </a:r>
            <a:endParaRPr lang="en-US" sz="2000" dirty="0">
              <a:effectLst/>
              <a:latin typeface="+mj-lt"/>
              <a:ea typeface="Calibri" panose="020F0502020204030204" pitchFamily="34" charset="0"/>
              <a:cs typeface="Times New Roman" panose="02020603050405020304" pitchFamily="18" charset="0"/>
            </a:endParaRPr>
          </a:p>
          <a:p>
            <a:pPr marL="228600" marR="0">
              <a:lnSpc>
                <a:spcPct val="100000"/>
              </a:lnSpc>
              <a:spcBef>
                <a:spcPts val="0"/>
              </a:spcBef>
              <a:spcAft>
                <a:spcPts val="800"/>
              </a:spcAft>
            </a:pPr>
            <a:r>
              <a:rPr lang="hr-HR" sz="2000" dirty="0" err="1" smtClean="0">
                <a:effectLst/>
                <a:latin typeface="+mj-lt"/>
                <a:ea typeface="Calibri" panose="020F0502020204030204" pitchFamily="34" charset="0"/>
                <a:cs typeface="Calibri" panose="020F0502020204030204" pitchFamily="34" charset="0"/>
              </a:rPr>
              <a:t>FIBRANskin</a:t>
            </a:r>
            <a:r>
              <a:rPr lang="hr-HR" sz="2000" dirty="0" smtClean="0">
                <a:effectLst/>
                <a:latin typeface="+mj-lt"/>
                <a:ea typeface="Calibri" panose="020F0502020204030204" pitchFamily="34" charset="0"/>
                <a:cs typeface="Calibri" panose="020F0502020204030204" pitchFamily="34" charset="0"/>
              </a:rPr>
              <a:t> </a:t>
            </a:r>
            <a:r>
              <a:rPr lang="hr-HR" sz="2000" dirty="0">
                <a:effectLst/>
                <a:latin typeface="+mj-lt"/>
                <a:ea typeface="Calibri" panose="020F0502020204030204" pitchFamily="34" charset="0"/>
                <a:cs typeface="Calibri" panose="020F0502020204030204" pitchFamily="34" charset="0"/>
              </a:rPr>
              <a:t>SEAL</a:t>
            </a:r>
            <a:endParaRPr lang="en-US" sz="2000" dirty="0">
              <a:effectLst/>
              <a:latin typeface="+mj-lt"/>
              <a:ea typeface="Calibri" panose="020F0502020204030204" pitchFamily="34" charset="0"/>
              <a:cs typeface="Times New Roman" panose="02020603050405020304" pitchFamily="18" charset="0"/>
            </a:endParaRPr>
          </a:p>
          <a:p>
            <a:pPr marL="228600" marR="0">
              <a:lnSpc>
                <a:spcPct val="100000"/>
              </a:lnSpc>
              <a:spcBef>
                <a:spcPts val="0"/>
              </a:spcBef>
              <a:spcAft>
                <a:spcPts val="800"/>
              </a:spcAft>
            </a:pPr>
            <a:r>
              <a:rPr lang="hr-HR" sz="2000" dirty="0" err="1" smtClean="0">
                <a:effectLst/>
                <a:latin typeface="+mj-lt"/>
                <a:ea typeface="Calibri" panose="020F0502020204030204" pitchFamily="34" charset="0"/>
                <a:cs typeface="Calibri" panose="020F0502020204030204" pitchFamily="34" charset="0"/>
              </a:rPr>
              <a:t>FIBRANxps</a:t>
            </a:r>
            <a:r>
              <a:rPr lang="hr-HR" sz="2000" dirty="0" smtClean="0">
                <a:effectLst/>
                <a:latin typeface="+mj-lt"/>
                <a:ea typeface="Calibri" panose="020F0502020204030204" pitchFamily="34" charset="0"/>
                <a:cs typeface="Calibri" panose="020F0502020204030204" pitchFamily="34" charset="0"/>
              </a:rPr>
              <a:t> </a:t>
            </a:r>
            <a:r>
              <a:rPr lang="hr-HR" sz="2000" dirty="0">
                <a:effectLst/>
                <a:latin typeface="+mj-lt"/>
                <a:ea typeface="Calibri" panose="020F0502020204030204" pitchFamily="34" charset="0"/>
                <a:cs typeface="Calibri" panose="020F0502020204030204" pitchFamily="34" charset="0"/>
              </a:rPr>
              <a:t>300-L</a:t>
            </a:r>
            <a:endParaRPr lang="en-US" sz="2000" dirty="0">
              <a:effectLst/>
              <a:latin typeface="+mj-lt"/>
              <a:ea typeface="Calibri" panose="020F0502020204030204" pitchFamily="34" charset="0"/>
              <a:cs typeface="Times New Roman" panose="02020603050405020304" pitchFamily="18" charset="0"/>
            </a:endParaRPr>
          </a:p>
          <a:p>
            <a:pPr marL="228600" marR="0">
              <a:lnSpc>
                <a:spcPct val="100000"/>
              </a:lnSpc>
              <a:spcBef>
                <a:spcPts val="0"/>
              </a:spcBef>
              <a:spcAft>
                <a:spcPts val="800"/>
              </a:spcAft>
            </a:pPr>
            <a:r>
              <a:rPr lang="hr-HR" sz="2000" dirty="0" err="1" smtClean="0">
                <a:effectLst/>
                <a:latin typeface="+mj-lt"/>
                <a:ea typeface="Calibri" panose="020F0502020204030204" pitchFamily="34" charset="0"/>
                <a:cs typeface="Calibri" panose="020F0502020204030204" pitchFamily="34" charset="0"/>
              </a:rPr>
              <a:t>hidroizolacija</a:t>
            </a:r>
            <a:endParaRPr lang="en-US" sz="2000" dirty="0">
              <a:effectLst/>
              <a:latin typeface="+mj-lt"/>
              <a:ea typeface="Calibri" panose="020F0502020204030204" pitchFamily="34" charset="0"/>
              <a:cs typeface="Times New Roman" panose="02020603050405020304" pitchFamily="18" charset="0"/>
            </a:endParaRPr>
          </a:p>
          <a:p>
            <a:pPr marL="228600" marR="0">
              <a:lnSpc>
                <a:spcPct val="100000"/>
              </a:lnSpc>
              <a:spcBef>
                <a:spcPts val="0"/>
              </a:spcBef>
              <a:spcAft>
                <a:spcPts val="800"/>
              </a:spcAft>
            </a:pPr>
            <a:r>
              <a:rPr lang="hr-HR" sz="2000" dirty="0" smtClean="0">
                <a:effectLst/>
                <a:latin typeface="+mj-lt"/>
                <a:ea typeface="Calibri" panose="020F0502020204030204" pitchFamily="34" charset="0"/>
                <a:cs typeface="Calibri" panose="020F0502020204030204" pitchFamily="34" charset="0"/>
              </a:rPr>
              <a:t>beton </a:t>
            </a:r>
            <a:r>
              <a:rPr lang="hr-HR" sz="2000" dirty="0">
                <a:effectLst/>
                <a:latin typeface="+mj-lt"/>
                <a:ea typeface="Calibri" panose="020F0502020204030204" pitchFamily="34" charset="0"/>
                <a:cs typeface="Calibri" panose="020F0502020204030204" pitchFamily="34" charset="0"/>
              </a:rPr>
              <a:t>u nagibu</a:t>
            </a:r>
            <a:endParaRPr lang="en-US" sz="2000" dirty="0">
              <a:effectLst/>
              <a:latin typeface="+mj-lt"/>
              <a:ea typeface="Calibri" panose="020F0502020204030204" pitchFamily="34" charset="0"/>
              <a:cs typeface="Times New Roman" panose="02020603050405020304" pitchFamily="18" charset="0"/>
            </a:endParaRPr>
          </a:p>
          <a:p>
            <a:pPr marL="228600" marR="0">
              <a:lnSpc>
                <a:spcPct val="100000"/>
              </a:lnSpc>
              <a:spcBef>
                <a:spcPts val="0"/>
              </a:spcBef>
              <a:spcAft>
                <a:spcPts val="800"/>
              </a:spcAft>
            </a:pPr>
            <a:r>
              <a:rPr lang="hr-HR" sz="2000" dirty="0" smtClean="0">
                <a:effectLst/>
                <a:latin typeface="+mj-lt"/>
                <a:ea typeface="Calibri" panose="020F0502020204030204" pitchFamily="34" charset="0"/>
                <a:cs typeface="Calibri" panose="020F0502020204030204" pitchFamily="34" charset="0"/>
              </a:rPr>
              <a:t>nosiva </a:t>
            </a:r>
            <a:r>
              <a:rPr lang="hr-HR" sz="2000" dirty="0">
                <a:effectLst/>
                <a:latin typeface="+mj-lt"/>
                <a:ea typeface="Calibri" panose="020F0502020204030204" pitchFamily="34" charset="0"/>
                <a:cs typeface="Calibri" panose="020F0502020204030204" pitchFamily="34" charset="0"/>
              </a:rPr>
              <a:t>konstrukcija</a:t>
            </a:r>
            <a:endParaRPr lang="en-US" sz="2000" dirty="0">
              <a:effectLst/>
              <a:latin typeface="+mj-lt"/>
              <a:ea typeface="Calibri" panose="020F0502020204030204" pitchFamily="34" charset="0"/>
              <a:cs typeface="Times New Roman" panose="02020603050405020304" pitchFamily="18" charset="0"/>
            </a:endParaRPr>
          </a:p>
          <a:p>
            <a:pPr>
              <a:lnSpc>
                <a:spcPct val="100000"/>
              </a:lnSpc>
            </a:pPr>
            <a:endParaRPr lang="en-US" sz="1400" dirty="0"/>
          </a:p>
        </p:txBody>
      </p:sp>
      <p:sp>
        <p:nvSpPr>
          <p:cNvPr id="5" name="Slide Number Placeholder 4">
            <a:extLst>
              <a:ext uri="{FF2B5EF4-FFF2-40B4-BE49-F238E27FC236}">
                <a16:creationId xmlns:a16="http://schemas.microsoft.com/office/drawing/2014/main" id="{70B69882-F92D-0ACD-AFAD-6D3E83F3515E}"/>
              </a:ext>
            </a:extLst>
          </p:cNvPr>
          <p:cNvSpPr>
            <a:spLocks noGrp="1"/>
          </p:cNvSpPr>
          <p:nvPr>
            <p:ph type="sldNum" sz="quarter" idx="12"/>
          </p:nvPr>
        </p:nvSpPr>
        <p:spPr/>
        <p:txBody>
          <a:bodyPr/>
          <a:lstStyle/>
          <a:p>
            <a:fld id="{4FAB73BC-B049-4115-A692-8D63A059BFB8}" type="slidenum">
              <a:rPr lang="en-US" dirty="0"/>
              <a:t>7</a:t>
            </a:fld>
            <a:endParaRPr lang="en-US"/>
          </a:p>
        </p:txBody>
      </p:sp>
    </p:spTree>
    <p:extLst>
      <p:ext uri="{BB962C8B-B14F-4D97-AF65-F5344CB8AC3E}">
        <p14:creationId xmlns:p14="http://schemas.microsoft.com/office/powerpoint/2010/main" val="2047119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66C7EB6-5D9C-E68F-80FD-650642777634}"/>
              </a:ext>
            </a:extLst>
          </p:cNvPr>
          <p:cNvSpPr>
            <a:spLocks noGrp="1"/>
          </p:cNvSpPr>
          <p:nvPr>
            <p:ph type="title"/>
          </p:nvPr>
        </p:nvSpPr>
        <p:spPr>
          <a:xfrm>
            <a:off x="7883612" y="484632"/>
            <a:ext cx="3816774" cy="1609344"/>
          </a:xfrm>
          <a:ln>
            <a:noFill/>
          </a:ln>
        </p:spPr>
        <p:txBody>
          <a:bodyPr>
            <a:normAutofit/>
          </a:bodyPr>
          <a:lstStyle/>
          <a:p>
            <a:r>
              <a:rPr lang="hr-HR" sz="3200"/>
              <a:t>Ekstenzivni zeleni krov</a:t>
            </a:r>
          </a:p>
        </p:txBody>
      </p:sp>
      <p:pic>
        <p:nvPicPr>
          <p:cNvPr id="5" name="Rezervirano mjesto sadržaja 4" descr="Slika na kojoj se prikazuje vanjski, nebo, trava, biljka&#10;&#10;Opis je automatski generiran">
            <a:extLst>
              <a:ext uri="{FF2B5EF4-FFF2-40B4-BE49-F238E27FC236}">
                <a16:creationId xmlns:a16="http://schemas.microsoft.com/office/drawing/2014/main" id="{F313A181-EA2D-12EA-2EA8-98A8BEFA0F47}"/>
              </a:ext>
            </a:extLst>
          </p:cNvPr>
          <p:cNvPicPr>
            <a:picLocks noChangeAspect="1"/>
          </p:cNvPicPr>
          <p:nvPr/>
        </p:nvPicPr>
        <p:blipFill rotWithShape="1">
          <a:blip r:embed="rId2"/>
          <a:srcRect l="9335" r="17189" b="-1"/>
          <a:stretch/>
        </p:blipFill>
        <p:spPr>
          <a:xfrm>
            <a:off x="3343" y="10"/>
            <a:ext cx="7548923" cy="6857990"/>
          </a:xfrm>
          <a:prstGeom prst="rect">
            <a:avLst/>
          </a:prstGeom>
        </p:spPr>
      </p:pic>
      <p:sp>
        <p:nvSpPr>
          <p:cNvPr id="3" name="Slide Number Placeholder 2">
            <a:extLst>
              <a:ext uri="{FF2B5EF4-FFF2-40B4-BE49-F238E27FC236}">
                <a16:creationId xmlns:a16="http://schemas.microsoft.com/office/drawing/2014/main" id="{7E938654-7253-3D81-1A52-B4D86598CC14}"/>
              </a:ext>
            </a:extLst>
          </p:cNvPr>
          <p:cNvSpPr>
            <a:spLocks noGrp="1"/>
          </p:cNvSpPr>
          <p:nvPr>
            <p:ph type="sldNum" sz="quarter" idx="12"/>
          </p:nvPr>
        </p:nvSpPr>
        <p:spPr/>
        <p:txBody>
          <a:bodyPr/>
          <a:lstStyle/>
          <a:p>
            <a:fld id="{4FAB73BC-B049-4115-A692-8D63A059BFB8}" type="slidenum">
              <a:rPr lang="en-US" dirty="0"/>
              <a:t>8</a:t>
            </a:fld>
            <a:endParaRPr lang="en-US"/>
          </a:p>
        </p:txBody>
      </p:sp>
    </p:spTree>
    <p:extLst>
      <p:ext uri="{BB962C8B-B14F-4D97-AF65-F5344CB8AC3E}">
        <p14:creationId xmlns:p14="http://schemas.microsoft.com/office/powerpoint/2010/main" val="389638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1A1C75D-460F-042C-0E12-05B5231C5B0B}"/>
              </a:ext>
            </a:extLst>
          </p:cNvPr>
          <p:cNvSpPr>
            <a:spLocks noGrp="1"/>
          </p:cNvSpPr>
          <p:nvPr>
            <p:ph type="title"/>
          </p:nvPr>
        </p:nvSpPr>
        <p:spPr/>
        <p:txBody>
          <a:bodyPr>
            <a:normAutofit/>
          </a:bodyPr>
          <a:lstStyle/>
          <a:p>
            <a:r>
              <a:rPr lang="hr-HR" sz="2800" dirty="0"/>
              <a:t>2. Intenzivni zeleni krov</a:t>
            </a:r>
          </a:p>
        </p:txBody>
      </p:sp>
      <p:sp>
        <p:nvSpPr>
          <p:cNvPr id="3" name="Rezervirano mjesto sadržaja 2">
            <a:extLst>
              <a:ext uri="{FF2B5EF4-FFF2-40B4-BE49-F238E27FC236}">
                <a16:creationId xmlns:a16="http://schemas.microsoft.com/office/drawing/2014/main" id="{A39E6BA2-A2D5-5D19-5325-D0FEB9246885}"/>
              </a:ext>
            </a:extLst>
          </p:cNvPr>
          <p:cNvSpPr>
            <a:spLocks noGrp="1"/>
          </p:cNvSpPr>
          <p:nvPr>
            <p:ph idx="1"/>
          </p:nvPr>
        </p:nvSpPr>
        <p:spPr>
          <a:xfrm>
            <a:off x="1069848" y="1485303"/>
            <a:ext cx="9017127" cy="4050792"/>
          </a:xfrm>
        </p:spPr>
        <p:txBody>
          <a:bodyPr vert="horz" lIns="91440" tIns="45720" rIns="91440" bIns="45720" rtlCol="0" anchor="t">
            <a:normAutofit/>
          </a:bodyPr>
          <a:lstStyle/>
          <a:p>
            <a:pPr>
              <a:lnSpc>
                <a:spcPct val="100000"/>
              </a:lnSpc>
            </a:pPr>
            <a:r>
              <a:rPr lang="hr-HR" sz="2000" dirty="0">
                <a:latin typeface="+mj-lt"/>
              </a:rPr>
              <a:t>Intenzivni je tip teži, ima dublji sloj supstrata za rast i podržava veći niz biljaka. </a:t>
            </a:r>
            <a:endParaRPr lang="sr-Latn-RS" sz="2000" dirty="0">
              <a:latin typeface="+mj-lt"/>
            </a:endParaRPr>
          </a:p>
          <a:p>
            <a:pPr>
              <a:lnSpc>
                <a:spcPct val="100000"/>
              </a:lnSpc>
              <a:buClr>
                <a:srgbClr val="9E3611"/>
              </a:buClr>
            </a:pPr>
            <a:r>
              <a:rPr lang="hr-HR" sz="2000" dirty="0">
                <a:latin typeface="+mj-lt"/>
              </a:rPr>
              <a:t>To su zeleni krovovi čiji je cilj stvaranje što sličnijih uvjeta prirodnom krajoliku.</a:t>
            </a:r>
          </a:p>
          <a:p>
            <a:pPr>
              <a:lnSpc>
                <a:spcPct val="100000"/>
              </a:lnSpc>
              <a:buClr>
                <a:srgbClr val="9E3611"/>
              </a:buClr>
            </a:pPr>
            <a:r>
              <a:rPr lang="hr-HR" sz="2000" dirty="0">
                <a:latin typeface="+mj-lt"/>
              </a:rPr>
              <a:t> Lako su dostupni ljudima budući da mogu izdržati puno veće težine. </a:t>
            </a:r>
          </a:p>
          <a:p>
            <a:pPr>
              <a:lnSpc>
                <a:spcPct val="100000"/>
              </a:lnSpc>
              <a:buClr>
                <a:srgbClr val="9E3611"/>
              </a:buClr>
            </a:pPr>
            <a:r>
              <a:rPr lang="hr-HR" sz="2000" dirty="0">
                <a:latin typeface="+mj-lt"/>
              </a:rPr>
              <a:t>Intenzivni zeleni krovovi zahtijevaju više održavanja i navodnjavanja, a mogu se nazvati i „krovnim vrtovima“. </a:t>
            </a:r>
          </a:p>
          <a:p>
            <a:pPr>
              <a:lnSpc>
                <a:spcPct val="100000"/>
              </a:lnSpc>
              <a:buClr>
                <a:srgbClr val="9E3611"/>
              </a:buClr>
            </a:pPr>
            <a:r>
              <a:rPr lang="hr-HR" sz="2000" dirty="0">
                <a:latin typeface="+mj-lt"/>
              </a:rPr>
              <a:t>Razlog tomu je posebno postavljanje na visoko projektiranim krajolicima sa velikim kapacitetom opterećenja, na taj način postaju dio urbane poljoprivrede. Intenzivni zeleni krovovi mogu izdržati teže bilje ili objekte poput: grmlja, drveća i klupa jer je njihova konstrukcijska potpora značajnija, mogu nositi teret do 68 kilograma.</a:t>
            </a:r>
          </a:p>
        </p:txBody>
      </p:sp>
      <p:pic>
        <p:nvPicPr>
          <p:cNvPr id="4" name="Rezervirano mjesto sadržaja 4" descr="Slika na kojoj se prikazuje skeč, crtež, gazirano piće, dizajn&#10;&#10;Opis je automatski generiran">
            <a:extLst>
              <a:ext uri="{FF2B5EF4-FFF2-40B4-BE49-F238E27FC236}">
                <a16:creationId xmlns:a16="http://schemas.microsoft.com/office/drawing/2014/main" id="{D654E7EC-2E1F-469D-2CF9-BD1014814E5D}"/>
              </a:ext>
            </a:extLst>
          </p:cNvPr>
          <p:cNvPicPr>
            <a:picLocks noChangeAspect="1"/>
          </p:cNvPicPr>
          <p:nvPr/>
        </p:nvPicPr>
        <p:blipFill rotWithShape="1">
          <a:blip r:embed="rId2"/>
          <a:srcRect l="33770" t="-1333" r="37757" b="1333"/>
          <a:stretch/>
        </p:blipFill>
        <p:spPr>
          <a:xfrm>
            <a:off x="10086975" y="-45803"/>
            <a:ext cx="1771950" cy="6275484"/>
          </a:xfrm>
          <a:prstGeom prst="rect">
            <a:avLst/>
          </a:prstGeom>
        </p:spPr>
      </p:pic>
      <p:sp>
        <p:nvSpPr>
          <p:cNvPr id="5" name="Slide Number Placeholder 4">
            <a:extLst>
              <a:ext uri="{FF2B5EF4-FFF2-40B4-BE49-F238E27FC236}">
                <a16:creationId xmlns:a16="http://schemas.microsoft.com/office/drawing/2014/main" id="{A38A0FEA-BD82-63BD-3756-EE3094FD3B7B}"/>
              </a:ext>
            </a:extLst>
          </p:cNvPr>
          <p:cNvSpPr>
            <a:spLocks noGrp="1"/>
          </p:cNvSpPr>
          <p:nvPr>
            <p:ph type="sldNum" sz="quarter" idx="12"/>
          </p:nvPr>
        </p:nvSpPr>
        <p:spPr/>
        <p:txBody>
          <a:bodyPr/>
          <a:lstStyle/>
          <a:p>
            <a:fld id="{4FAB73BC-B049-4115-A692-8D63A059BFB8}" type="slidenum">
              <a:rPr lang="en-US" dirty="0"/>
              <a:t>9</a:t>
            </a:fld>
            <a:endParaRPr lang="en-US"/>
          </a:p>
        </p:txBody>
      </p:sp>
    </p:spTree>
    <p:extLst>
      <p:ext uri="{BB962C8B-B14F-4D97-AF65-F5344CB8AC3E}">
        <p14:creationId xmlns:p14="http://schemas.microsoft.com/office/powerpoint/2010/main" val="29986198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862</TotalTime>
  <Words>1039</Words>
  <Application>Microsoft Office PowerPoint</Application>
  <PresentationFormat>Široki zaslon</PresentationFormat>
  <Paragraphs>171</Paragraphs>
  <Slides>31</Slides>
  <Notes>1</Notes>
  <HiddenSlides>0</HiddenSlides>
  <MMClips>1</MMClips>
  <ScaleCrop>false</ScaleCrop>
  <HeadingPairs>
    <vt:vector size="6" baseType="variant">
      <vt:variant>
        <vt:lpstr>Korišteni fontovi</vt:lpstr>
      </vt:variant>
      <vt:variant>
        <vt:i4>9</vt:i4>
      </vt:variant>
      <vt:variant>
        <vt:lpstr>Tema</vt:lpstr>
      </vt:variant>
      <vt:variant>
        <vt:i4>2</vt:i4>
      </vt:variant>
      <vt:variant>
        <vt:lpstr>Naslovi slajdova</vt:lpstr>
      </vt:variant>
      <vt:variant>
        <vt:i4>31</vt:i4>
      </vt:variant>
    </vt:vector>
  </HeadingPairs>
  <TitlesOfParts>
    <vt:vector size="42" baseType="lpstr">
      <vt:lpstr>Aptos</vt:lpstr>
      <vt:lpstr>Aptos Display</vt:lpstr>
      <vt:lpstr>Arial</vt:lpstr>
      <vt:lpstr>Calibri</vt:lpstr>
      <vt:lpstr>Calibri Light</vt:lpstr>
      <vt:lpstr>Montserrat</vt:lpstr>
      <vt:lpstr>roboto</vt:lpstr>
      <vt:lpstr>Rockwell Condensed</vt:lpstr>
      <vt:lpstr>Times New Roman</vt:lpstr>
      <vt:lpstr>Office Theme</vt:lpstr>
      <vt:lpstr>Custom Design</vt:lpstr>
      <vt:lpstr>PowerPoint prezentacija</vt:lpstr>
      <vt:lpstr>PowerPoint prezentacija</vt:lpstr>
      <vt:lpstr>Uvod</vt:lpstr>
      <vt:lpstr>Ishodi učenja:</vt:lpstr>
      <vt:lpstr>Zeleni krovovi</vt:lpstr>
      <vt:lpstr>Ekstenzivni zeleni krov</vt:lpstr>
      <vt:lpstr>PowerPoint prezentacija</vt:lpstr>
      <vt:lpstr>Ekstenzivni zeleni krov</vt:lpstr>
      <vt:lpstr>2. Intenzivni zeleni krov</vt:lpstr>
      <vt:lpstr>PowerPoint prezentacija</vt:lpstr>
      <vt:lpstr>Intenzivni zeleni krov</vt:lpstr>
      <vt:lpstr>3. Poluintenzivni zeleni krov</vt:lpstr>
      <vt:lpstr>PowerPoint prezentacija</vt:lpstr>
      <vt:lpstr>Biosolarni zeleni krov</vt:lpstr>
      <vt:lpstr>Prednosti</vt:lpstr>
      <vt:lpstr>Prednosti</vt:lpstr>
      <vt:lpstr>Prednosti</vt:lpstr>
      <vt:lpstr>Prednosti</vt:lpstr>
      <vt:lpstr>Prednosti</vt:lpstr>
      <vt:lpstr>Zelena PROČELJA</vt:lpstr>
      <vt:lpstr>Prednosti zelenih PROČELJA</vt:lpstr>
      <vt:lpstr>1. Zelena fasada</vt:lpstr>
      <vt:lpstr>2. Živi zid</vt:lpstr>
      <vt:lpstr>Zanimljivosti</vt:lpstr>
      <vt:lpstr>Zanimljivosti… zeleni zidovi pod nagibom </vt:lpstr>
      <vt:lpstr>PowerPoint prezentacija</vt:lpstr>
      <vt:lpstr>PowerPoint prezentacija</vt:lpstr>
      <vt:lpstr>Prikaz izrade zelenog krova</vt:lpstr>
      <vt:lpstr>Pitanja za ponavljanje…</vt:lpstr>
      <vt:lpstr>Istraži…</vt:lpstr>
      <vt:lpstr>Reference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ZAKONODAVNI OKVIR</dc:title>
  <dc:creator>Marijana Serdar</dc:creator>
  <cp:lastModifiedBy>Korisnik</cp:lastModifiedBy>
  <cp:revision>16</cp:revision>
  <dcterms:created xsi:type="dcterms:W3CDTF">2023-02-25T16:37:35Z</dcterms:created>
  <dcterms:modified xsi:type="dcterms:W3CDTF">2024-12-22T21:07:51Z</dcterms:modified>
</cp:coreProperties>
</file>