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387" r:id="rId3"/>
    <p:sldId id="256" r:id="rId4"/>
    <p:sldId id="399" r:id="rId5"/>
    <p:sldId id="2389" r:id="rId6"/>
    <p:sldId id="2390" r:id="rId7"/>
    <p:sldId id="2391" r:id="rId8"/>
    <p:sldId id="2392" r:id="rId9"/>
    <p:sldId id="2394" r:id="rId10"/>
    <p:sldId id="2395" r:id="rId11"/>
    <p:sldId id="2396" r:id="rId12"/>
    <p:sldId id="2398" r:id="rId13"/>
    <p:sldId id="2399" r:id="rId14"/>
    <p:sldId id="2400" r:id="rId15"/>
    <p:sldId id="2401" r:id="rId16"/>
    <p:sldId id="2402" r:id="rId17"/>
    <p:sldId id="2403" r:id="rId18"/>
    <p:sldId id="2404" r:id="rId19"/>
    <p:sldId id="2393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06" autoAdjust="0"/>
  </p:normalViewPr>
  <p:slideViewPr>
    <p:cSldViewPr snapToGrid="0">
      <p:cViewPr varScale="1">
        <p:scale>
          <a:sx n="104" d="100"/>
          <a:sy n="104" d="100"/>
        </p:scale>
        <p:origin x="7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52B-3082-4A98-A959-D5015E5D9D69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60F34-01B3-4EBD-A9B5-FC2D97E6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3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60F34-01B3-4EBD-A9B5-FC2D97E61B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0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AC448-1E31-A090-AE05-4F95A756A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2DF5A-5EA9-D64A-90C5-EEF9B8FD2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18D8A-9D22-0A20-456C-41E4AFFB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47551-FDB6-1997-BC51-89FA0F32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641C3-61A8-0197-C439-71B27575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2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F18B6-A140-84B2-D996-BB3216B4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F0586-0921-57A2-3A55-47FFD62C7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73FA-81B7-CC8C-8979-5F661714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620A-3B8D-6125-F5AE-2C6B9F5C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50104-716F-D98D-941F-85A21949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5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1F2F8-F06A-E911-7BFC-03740A790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E85D7-067B-A74D-CA2E-183E574DC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29790-75DC-5F2B-7791-61EA2D78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FCE5F-78F2-09B3-AB26-987C78E7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E1F4B-9D7C-CAB7-7CB0-DE06EA3E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3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GC Title and Content 1">
  <p:cSld name="BGC Title and Content 1">
    <p:bg>
      <p:bgPr>
        <a:blipFill dpi="0" rotWithShape="1">
          <a:blip r:embed="rId2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9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fb2f093e2f_0_46"/>
          <p:cNvSpPr txBox="1">
            <a:spLocks noGrp="1"/>
          </p:cNvSpPr>
          <p:nvPr>
            <p:ph type="title"/>
          </p:nvPr>
        </p:nvSpPr>
        <p:spPr>
          <a:xfrm>
            <a:off x="1262632" y="609600"/>
            <a:ext cx="7430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g1fb2f093e2f_0_46"/>
          <p:cNvSpPr txBox="1">
            <a:spLocks noGrp="1"/>
          </p:cNvSpPr>
          <p:nvPr>
            <p:ph type="body" idx="1"/>
          </p:nvPr>
        </p:nvSpPr>
        <p:spPr>
          <a:xfrm>
            <a:off x="2078182" y="1930494"/>
            <a:ext cx="89445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6pPr>
            <a:lvl7pPr marL="320040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7pPr>
            <a:lvl8pPr marL="365760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8pPr>
            <a:lvl9pPr marL="411480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1fb2f093e2f_0_46"/>
          <p:cNvSpPr txBox="1">
            <a:spLocks noGrp="1"/>
          </p:cNvSpPr>
          <p:nvPr>
            <p:ph type="dt" idx="10"/>
          </p:nvPr>
        </p:nvSpPr>
        <p:spPr>
          <a:xfrm>
            <a:off x="1262623" y="6101803"/>
            <a:ext cx="66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fb2f093e2f_0_46"/>
          <p:cNvSpPr txBox="1">
            <a:spLocks noGrp="1"/>
          </p:cNvSpPr>
          <p:nvPr>
            <p:ph type="sldNum" idx="12"/>
          </p:nvPr>
        </p:nvSpPr>
        <p:spPr>
          <a:xfrm>
            <a:off x="11152130" y="6123061"/>
            <a:ext cx="76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g1fb2f093e2f_0_46"/>
          <p:cNvSpPr txBox="1">
            <a:spLocks noGrp="1"/>
          </p:cNvSpPr>
          <p:nvPr>
            <p:ph type="ftr" idx="11"/>
          </p:nvPr>
        </p:nvSpPr>
        <p:spPr>
          <a:xfrm>
            <a:off x="2078182" y="6101803"/>
            <a:ext cx="89445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03B1-81EC-3C94-2E5A-FF194246C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006E8-BF1B-5213-37CE-BD4E96421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CE6C1-C720-525C-1A2B-A370AF26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27281-06AE-C66E-C9FF-C866C44F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24DED-52FB-28D7-93E4-771EA96B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0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9E38-2172-A4E0-9C7F-156E64EE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FD976-2E61-02B6-5C69-0E9238D3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70561-F418-039A-B694-83A1304C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221BC-664D-03F8-A873-E3F77D9A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DF76F-A7E5-FC56-3D1A-1EBE9B45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F261-8FEB-4E18-CCE5-28881EF9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EB75D-75F0-7AB6-648D-8208EAEA0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8E2E7-CFF3-B580-A4A5-36B5F68E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F16A-71D8-780E-B85F-D911A7B0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A57D7-00C0-3628-7FEC-DB370417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6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1D09-87F7-A757-22CA-CF8AA252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DEDD3-71C1-B76B-A44A-970650FCA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EBB08-C093-7BF6-DEA7-47BEACD35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E98DE-C2C7-823F-D7A3-D05F8D0C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1090B-A8AA-91C4-0859-EE44AA7D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EEBA9-1326-D73A-B62C-753AF3AA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8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FD21-853F-A820-005D-7EC86F98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48D8A-F073-AC11-C3BB-678777235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0848-F547-9198-43B2-5AE48B342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A6C4C-50DE-E56B-F874-59467040F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4F60AB-0477-C5FA-DBDB-75DF4EC5F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F2083-DEA6-FC54-ABB5-F8626EF5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94FB0-5DA9-A273-0341-C03630B6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3549A-8818-41AB-E790-9871BDD2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41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4981-2F37-8696-8A98-D6E33EC1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755B2-E6BC-6BFF-6176-2B6B481C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2A40-6AAC-5EBB-74E1-4FAC05A7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E63BD-0C2A-E418-94F2-DAB492BF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7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5ED32-0032-C852-3555-3A966192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30A73B-AE6A-1C00-ED63-24883D11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05E6-50DE-DBDF-7081-48BBF805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8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E51B-20E6-BDF4-7DF3-861B7FCF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5C216-0D11-EBBF-7118-A3FEB11B1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5235-2A8F-B9C6-4F7E-5F4C3DA6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47CD-5C31-E99B-4149-D791994B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F156-98E3-5820-D5F4-3EC9F1E4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EB93-5210-DDAA-E674-7473DE9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7AFB-B90B-6B26-F3EF-7837ACC4B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C6671-BDFA-5B60-71A6-6AC61F6DE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4FBB4-BFE8-299A-1E12-19366108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DF284-590C-9A85-547D-2AD7D7D9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4DE51-7304-44A1-FA67-94FED0A8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31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3A14-E8CC-FA16-A376-CE71B49B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F518F-321A-8DA9-26E7-48E2C7162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4647C-6EC8-88AE-DA88-242D18C9B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70743-A40A-E821-2682-9A706D20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C28D1-4A97-A59B-DD63-2D21B875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5164A-C674-5A6B-18D2-626E880A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80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3B5B-0461-DFA1-BD6A-AF7124AC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1CCB3-26DE-BDA7-6D13-965AEB20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581B0-8A19-6B92-B9B3-2BEF870D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45A66-BE3D-7D9B-A518-12EF4374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9A0E4-8EB1-0075-87B2-6C34F8D9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2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62913-9E0F-90B5-F340-CC146FB3B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5474F-D172-3332-9644-A53FB1BE3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C6D3-A590-A94F-16C4-C7E8188B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06823-D126-E067-3527-9D9E9320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D7796-4C58-D47F-B56B-705CAFD6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5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05D1D-D622-A2A8-CB2C-0450A6B4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C15D9-2B11-B0F9-7CB4-E3A9CB124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2504-AF4A-F62D-193D-80D387D1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D802C-2F50-37D8-A81C-29A56A54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CD3E9-A3BA-B2FD-9EBA-C5CA7EB9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1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788E-4158-AA8A-4A20-D2586C4E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E37B0-B1D2-C8B2-EA98-A7D1F7E88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03639-6629-7921-7E57-6587F3AEF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FEC01-F3D0-F395-BC27-F619E1F1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CB6E4-3061-7160-271F-8AEA962F1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A2477-7747-4D57-5CCF-20B2BAAD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DAAE-F652-C4C0-7481-C68E1456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EB7CB-DBEC-093C-CFDF-307C80D48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FCF30-B9EA-A16F-54F0-5F4BB4B95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3E5BB-B438-A7E1-D27E-F512E5680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D296C-EB8E-2125-343C-D7EEC63B7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D8D508-1126-01F1-F9E1-62620EB3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0386F-5277-80AF-6CB2-F7BB832D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84747-F0F7-DCB3-AEB2-87E5F1D1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1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A9D8-F787-5D66-5D35-A824FF219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D0DF5-85E8-67FE-FCB0-F2AE5AC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8D021-458B-EA72-F676-73F226CD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F77F1-D6B3-7CBA-C192-9B878B06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6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7CB72-8247-E6BE-A905-B15D5538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B0876-AF67-CEA2-4EEA-89D6BFBC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3676B-DFBE-B8C6-9954-593F3D8F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69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05BB-6BC9-39FD-D3E4-813BBBB7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B33AD-29ED-02AC-5663-C46ACD12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402DB-38FE-591D-5547-74AE804D7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09A24-9652-DDF1-4719-69AD37CD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DD116-465C-E338-7100-880AF81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62863-0235-682A-0DA2-EC4CB3D8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7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7EF3-9A1F-642E-A7C6-1B717AE3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3F268-C672-62D9-E88B-9F7DA67C6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E35E7-4657-1B9B-96E8-F566CFB1D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B269B-FF9F-52D4-0A42-9B08620C4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FDDF2-AAB6-EBBB-DE2F-0A93C5A9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15846-79E7-2BB5-2C3E-8F86E586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42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42FEF-E55F-E8B5-4C06-C5A83AF9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FFBAC-A0E6-148B-54AD-46B2AB610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FC719-0933-5FC1-7578-F95A05998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50160-1751-3A3D-0B04-43F0278A1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DBE9-A08C-34C3-D76D-A87FC2F68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43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18ABA432-A9D4-3631-BCAA-7B25214360D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6250686"/>
            <a:ext cx="2308814" cy="484377"/>
          </a:xfrm>
          <a:prstGeom prst="rect">
            <a:avLst/>
          </a:prstGeom>
        </p:spPr>
      </p:pic>
      <p:pic>
        <p:nvPicPr>
          <p:cNvPr id="9" name="Picture 8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946255FC-91CA-128E-F8CF-D147F3D5D81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185738"/>
            <a:ext cx="2308813" cy="4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AF1C2F-54DB-BFF7-60B4-9E1BCD313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56CC4-A58F-A1E5-A3DC-B608098F7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745AD-B004-8417-D4B4-4A89DDEC8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B75A8-D4BD-1283-63BC-71E318B0A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71F4-833E-D605-63B3-14A36294A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5938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86110A2B-8F6D-952A-25A6-2728FD6E8C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6250686"/>
            <a:ext cx="2308814" cy="484377"/>
          </a:xfrm>
          <a:prstGeom prst="rect">
            <a:avLst/>
          </a:prstGeom>
        </p:spPr>
      </p:pic>
      <p:pic>
        <p:nvPicPr>
          <p:cNvPr id="8" name="Picture 7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E31FC275-323F-8F0F-6538-4A8FDF2FE0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185738"/>
            <a:ext cx="2308813" cy="447129"/>
          </a:xfrm>
          <a:prstGeom prst="rect">
            <a:avLst/>
          </a:prstGeom>
        </p:spPr>
      </p:pic>
      <p:pic>
        <p:nvPicPr>
          <p:cNvPr id="10" name="Picture 9" descr="A red cube with white letters on it&#10;&#10;Description automatically generated">
            <a:extLst>
              <a:ext uri="{FF2B5EF4-FFF2-40B4-BE49-F238E27FC236}">
                <a16:creationId xmlns:a16="http://schemas.microsoft.com/office/drawing/2014/main" id="{3DB45053-5325-5EFD-E50E-00876C45EF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309" y="6219325"/>
            <a:ext cx="515738" cy="5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0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D941B82C-A5CC-5970-E0A8-41F774AAC662}"/>
              </a:ext>
            </a:extLst>
          </p:cNvPr>
          <p:cNvSpPr txBox="1">
            <a:spLocks/>
          </p:cNvSpPr>
          <p:nvPr/>
        </p:nvSpPr>
        <p:spPr>
          <a:xfrm>
            <a:off x="1102208" y="2875952"/>
            <a:ext cx="9835299" cy="1106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hr-HR" sz="6000" b="1" dirty="0">
                <a:solidFill>
                  <a:srgbClr val="008D36"/>
                </a:solidFill>
                <a:latin typeface="Calibri" panose="020F0502020204030204"/>
              </a:rPr>
              <a:t>Zaštita okoliša u graditeljstvu</a:t>
            </a:r>
            <a:endParaRPr kumimoji="0" lang="hr-HR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FC185C01-55F8-6875-E8F1-2AC0B674D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 b="29828"/>
          <a:stretch/>
        </p:blipFill>
        <p:spPr>
          <a:xfrm>
            <a:off x="3786023" y="1187799"/>
            <a:ext cx="4427447" cy="835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5FADC8-D894-0300-1A0E-A94912DF44E4}"/>
              </a:ext>
            </a:extLst>
          </p:cNvPr>
          <p:cNvSpPr txBox="1"/>
          <p:nvPr/>
        </p:nvSpPr>
        <p:spPr>
          <a:xfrm>
            <a:off x="1178350" y="5407023"/>
            <a:ext cx="609760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Nastavnik: Hrvoje Mostečak, dipl.ing.</a:t>
            </a:r>
            <a:r>
              <a:rPr lang="hr-HR" dirty="0">
                <a:solidFill>
                  <a:sysClr val="windowText" lastClr="000000"/>
                </a:solidFill>
                <a:latin typeface="Calibri" panose="020F0502020204030204"/>
              </a:rPr>
              <a:t>građ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620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7BF-9B94-0355-63C4-1771856C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32" y="609600"/>
            <a:ext cx="9760050" cy="709402"/>
          </a:xfrm>
        </p:spPr>
        <p:txBody>
          <a:bodyPr>
            <a:normAutofit fontScale="90000"/>
          </a:bodyPr>
          <a:lstStyle/>
          <a:p>
            <a:r>
              <a:rPr lang="hr-HR" sz="4400" b="1" dirty="0"/>
              <a:t>UTJECAJ STAKLENIČKIH PLINOVA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1F74E-CC45-0EC5-2B30-A08560F59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632" y="1319002"/>
            <a:ext cx="6791478" cy="5538998"/>
          </a:xfrm>
        </p:spPr>
        <p:txBody>
          <a:bodyPr>
            <a:normAutofit fontScale="92500" lnSpcReduction="20000"/>
          </a:bodyPr>
          <a:lstStyle/>
          <a:p>
            <a:pPr marL="127000" indent="0">
              <a:buNone/>
            </a:pPr>
            <a:r>
              <a:rPr lang="hr-HR" sz="3200" b="1" u="sng" dirty="0"/>
              <a:t>Efekt staklenika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efekt staklenika je prirodni proces zagrijavanja Zemljine površine uzrokovan stakleničkim plinovima koji zadržavaju toplinu u atmosferi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bez ovog efekta, prosječna temperatura na Zemlji bila bi mnogo niža, što bi otežalo postojanje života kakvog poznajemo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međutim, ljudske aktivnosti povećavaju koncentracije stakleničkih plinova, pojačavajući efekt staklenika i uzrokujući globalno zagrijavanje</a:t>
            </a:r>
            <a:endParaRPr lang="hr-HR" dirty="0"/>
          </a:p>
        </p:txBody>
      </p:sp>
      <p:pic>
        <p:nvPicPr>
          <p:cNvPr id="4" name="image142.png">
            <a:extLst>
              <a:ext uri="{FF2B5EF4-FFF2-40B4-BE49-F238E27FC236}">
                <a16:creationId xmlns:a16="http://schemas.microsoft.com/office/drawing/2014/main" id="{89F48899-C30D-42DE-785B-AB04CD97E0F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016240" y="1925552"/>
            <a:ext cx="4175760" cy="3357880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738733-4F56-C672-B2D0-D8DBEF8FABDC}"/>
              </a:ext>
            </a:extLst>
          </p:cNvPr>
          <p:cNvSpPr txBox="1"/>
          <p:nvPr/>
        </p:nvSpPr>
        <p:spPr>
          <a:xfrm>
            <a:off x="8146473" y="5458691"/>
            <a:ext cx="3362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(Izvor: (Alfa Kabinet, 2024)</a:t>
            </a:r>
          </a:p>
        </p:txBody>
      </p:sp>
    </p:spTree>
    <p:extLst>
      <p:ext uri="{BB962C8B-B14F-4D97-AF65-F5344CB8AC3E}">
        <p14:creationId xmlns:p14="http://schemas.microsoft.com/office/powerpoint/2010/main" val="271794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7BF-9B94-0355-63C4-1771856C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32" y="609600"/>
            <a:ext cx="9760050" cy="709402"/>
          </a:xfrm>
        </p:spPr>
        <p:txBody>
          <a:bodyPr>
            <a:normAutofit fontScale="90000"/>
          </a:bodyPr>
          <a:lstStyle/>
          <a:p>
            <a:r>
              <a:rPr lang="hr-HR" sz="4400" b="1" dirty="0"/>
              <a:t>ULOGA ZAŠTITE OKOLIŠA U GRADITELJSTVU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1F74E-CC45-0EC5-2B30-A08560F59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631" y="1319002"/>
            <a:ext cx="10929369" cy="492939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400" dirty="0"/>
              <a:t>Smanjenje ekološkog otiska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400" dirty="0"/>
              <a:t>Energetska učinkovitost: Korištenje materijala i tehnologija koje smanjuju potrošnju energije tijekom gradnje i tijekom životnog vijeka građevina (npr. izolacija, energetski učinkovita oprema).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400" dirty="0"/>
              <a:t>Upotreba obnovljivih izvora energije: korištenje solarnih panela, vjetroelektrana i drugih obnovljivih izvora za smanjenje ovisnosti o fosilnim gorivima.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400" dirty="0"/>
              <a:t>Smanjenje potrošnje vode: Uvođenje sustava za prikupljanje i recikliranje kišnice, te upotreba niskotlačnih uređaja za smanjenje potrošnje vode.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/>
              <a:t>Očuvanje prirodnih resursa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400" dirty="0"/>
              <a:t>Pametno planiranje: Očuvanje zelenih površina, bioraznolikosti i ekosustava tijekom izgradnje i urbanog razvoja.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400" dirty="0"/>
              <a:t>Korištenje recikliranih materijala: reciklirani beton, drvo ili metal </a:t>
            </a:r>
          </a:p>
          <a:p>
            <a:pPr marL="584200" lvl="1" indent="0">
              <a:buNone/>
            </a:pPr>
            <a:endParaRPr lang="hr-HR" dirty="0"/>
          </a:p>
          <a:p>
            <a:pPr marL="12700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254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7BF-9B94-0355-63C4-1771856C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32" y="609600"/>
            <a:ext cx="9760050" cy="709402"/>
          </a:xfrm>
        </p:spPr>
        <p:txBody>
          <a:bodyPr>
            <a:normAutofit fontScale="90000"/>
          </a:bodyPr>
          <a:lstStyle/>
          <a:p>
            <a:r>
              <a:rPr lang="hr-HR" sz="4400" b="1" dirty="0"/>
              <a:t>ULOGA ZAŠTITE OKOLIŠA U GRADITELJSTVU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1F74E-CC45-0EC5-2B30-A08560F59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255" y="1319002"/>
            <a:ext cx="11517745" cy="492939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hr-HR" sz="2400" dirty="0"/>
              <a:t>Smanjenje otpada i reciklaža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sz="2400" dirty="0"/>
              <a:t>Recikliranje otpada: razdvajanje, recikliranje i ponovna uporaba građevinskog otpada (betona, čelika, stakla) umjesto odlaganja na deponije.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sz="2400" dirty="0"/>
              <a:t>Smanjenje otpada: planiranje gradnje tako da se smanji otpad (precizno naručivanje materijala, upravljanje zaliha).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400" dirty="0"/>
              <a:t>Smanjenje emisija stakleničkih plinova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400" dirty="0"/>
              <a:t>Zelena infrastruktura: Integracija zelenih krovova, zidova s vertikalnim vrtovima i filtera za smanjenje emisija stakleničkih plinova.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400" dirty="0"/>
              <a:t>Niskougljična gradnja: Korištenje materijala s niskim ugljičnim otiskom i tehnologija koje smanjuju emisije CO</a:t>
            </a:r>
            <a:r>
              <a:rPr lang="hr-HR" sz="2400" baseline="-25000" dirty="0"/>
              <a:t>2</a:t>
            </a:r>
            <a:r>
              <a:rPr lang="hr-HR" sz="2400" dirty="0"/>
              <a:t> tijekom gradnje i upotrebe građevina.</a:t>
            </a:r>
          </a:p>
        </p:txBody>
      </p:sp>
    </p:spTree>
    <p:extLst>
      <p:ext uri="{BB962C8B-B14F-4D97-AF65-F5344CB8AC3E}">
        <p14:creationId xmlns:p14="http://schemas.microsoft.com/office/powerpoint/2010/main" val="1789113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7BF-9B94-0355-63C4-1771856C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32" y="609600"/>
            <a:ext cx="9760050" cy="709402"/>
          </a:xfrm>
        </p:spPr>
        <p:txBody>
          <a:bodyPr>
            <a:normAutofit fontScale="90000"/>
          </a:bodyPr>
          <a:lstStyle/>
          <a:p>
            <a:r>
              <a:rPr lang="hr-HR" sz="4400" b="1" dirty="0"/>
              <a:t>LINIJSKO I KRUŽNO GOSPODARSTVO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1F74E-CC45-0EC5-2B30-A08560F59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19002"/>
            <a:ext cx="12192000" cy="5538998"/>
          </a:xfrm>
        </p:spPr>
        <p:txBody>
          <a:bodyPr>
            <a:normAutofit/>
          </a:bodyPr>
          <a:lstStyle/>
          <a:p>
            <a:pPr marL="584200" lvl="1" indent="0">
              <a:buNone/>
            </a:pPr>
            <a:r>
              <a:rPr lang="hr-HR" sz="2400" b="1" u="sng" dirty="0"/>
              <a:t>LINIJSKO ILI LINEARNO GOSPODARSTVO</a:t>
            </a:r>
          </a:p>
          <a:p>
            <a:pPr marL="584200" lvl="1" indent="0">
              <a:buNone/>
            </a:pPr>
            <a:r>
              <a:rPr lang="hr-HR" sz="2400" dirty="0"/>
              <a:t>Linerano gospodarstvo je tradicionalni način proizvodnje i potrošnje koji slijedi ove korake: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400" dirty="0"/>
              <a:t>Ekstrakcija: Vađenje sirovina iz prirodnog okoliša.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400" dirty="0"/>
              <a:t>Proizvodnja: Proizvodnja proizvoda od sirovina.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400" dirty="0"/>
              <a:t>Distribucija: Proizvodi se distribuiraju do potrošača.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400" dirty="0"/>
              <a:t>Korištenje: Potrošači koriste proizvode.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400" dirty="0"/>
              <a:t>Odbacivanje: Nakon korištenja, proizvodi se odbacuju kao otpad.</a:t>
            </a:r>
          </a:p>
          <a:p>
            <a:pPr marL="584200" lvl="1" indent="0">
              <a:buNone/>
            </a:pPr>
            <a:endParaRPr lang="hr-HR" sz="2400" dirty="0"/>
          </a:p>
          <a:p>
            <a:pPr marL="584200" lvl="1" indent="0">
              <a:buNone/>
            </a:pPr>
            <a:endParaRPr lang="hr-HR" sz="2400" dirty="0"/>
          </a:p>
          <a:p>
            <a:pPr lvl="1">
              <a:buFont typeface="Wingdings" panose="05000000000000000000" pitchFamily="2" charset="2"/>
              <a:buChar char="Ø"/>
            </a:pPr>
            <a:endParaRPr lang="hr-HR" sz="2400" dirty="0"/>
          </a:p>
          <a:p>
            <a:pPr marL="584200" lvl="1" indent="0">
              <a:buNone/>
            </a:pPr>
            <a:r>
              <a:rPr lang="hr-HR" dirty="0"/>
              <a:t>(Izvor: </a:t>
            </a:r>
            <a:r>
              <a:rPr lang="pt-BR" dirty="0"/>
              <a:t>Dijagram linijskog gospodarstva (BUS-GoCircular, 2024)</a:t>
            </a:r>
            <a:r>
              <a:rPr lang="hr-HR" dirty="0"/>
              <a:t>)</a:t>
            </a:r>
          </a:p>
        </p:txBody>
      </p:sp>
      <p:pic>
        <p:nvPicPr>
          <p:cNvPr id="4" name="image145.png">
            <a:extLst>
              <a:ext uri="{FF2B5EF4-FFF2-40B4-BE49-F238E27FC236}">
                <a16:creationId xmlns:a16="http://schemas.microsoft.com/office/drawing/2014/main" id="{79FF9CC9-81CE-DA3F-C38F-794EECEB9A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3220" y="5038437"/>
            <a:ext cx="6622077" cy="134850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3673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7BF-9B94-0355-63C4-1771856C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32" y="609600"/>
            <a:ext cx="9760050" cy="709402"/>
          </a:xfrm>
        </p:spPr>
        <p:txBody>
          <a:bodyPr>
            <a:normAutofit fontScale="90000"/>
          </a:bodyPr>
          <a:lstStyle/>
          <a:p>
            <a:r>
              <a:rPr lang="hr-HR" sz="4400" b="1" dirty="0"/>
              <a:t>LINIJSKO I KRUŽNO GOSPODARSTVO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1F74E-CC45-0EC5-2B30-A08560F59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80455"/>
            <a:ext cx="12192000" cy="5677545"/>
          </a:xfrm>
        </p:spPr>
        <p:txBody>
          <a:bodyPr>
            <a:normAutofit fontScale="92500" lnSpcReduction="20000"/>
          </a:bodyPr>
          <a:lstStyle/>
          <a:p>
            <a:pPr marL="584200" lvl="1" indent="0">
              <a:buNone/>
            </a:pPr>
            <a:r>
              <a:rPr lang="hr-HR" sz="2600" b="1" u="sng" dirty="0"/>
              <a:t>KRUŽNO GOSPODARSTVO</a:t>
            </a:r>
          </a:p>
          <a:p>
            <a:pPr marL="584200" lvl="1" indent="0">
              <a:buNone/>
            </a:pPr>
            <a:r>
              <a:rPr lang="hr-HR" sz="2400" dirty="0"/>
              <a:t>Kružni model gospodarstva temelji se na konceptu zatvorenog ciklusa, gdje su proizvodi i materijali dizajnirani tako da se ponovo koriste, popravljaju, obnavljaju ili recikliraju. </a:t>
            </a:r>
          </a:p>
          <a:p>
            <a:pPr marL="584200" lvl="1" indent="0">
              <a:buNone/>
            </a:pPr>
            <a:r>
              <a:rPr lang="hr-HR" sz="2400" dirty="0"/>
              <a:t>Glavne karakteristike kružnog gospodarstva uključuju: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400" dirty="0"/>
              <a:t>Dizajn za trajnost i ponovnu upotrebu: Proizvodi traju duže i mogu se popravljati ili reciklirati.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400" dirty="0"/>
              <a:t>Maksimizacija korištenja resursa: Materijali i proizvodi se koriste što je moguće duže kroz popravak, obnovu i reciklažu.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400" dirty="0"/>
              <a:t>Smanjenje otpada: Otpaci se minimiziraju kroz ponovnu upotrebu i reciklažu.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400" dirty="0"/>
              <a:t>Zatvaranje petlji: Resursi ostaju u ekonomiji što je duže moguće, smanjujući potrebu za novim sirovinama.</a:t>
            </a:r>
          </a:p>
          <a:p>
            <a:pPr marL="584200" lvl="1" indent="0">
              <a:buNone/>
            </a:pPr>
            <a:endParaRPr lang="hr-HR" sz="2400" dirty="0"/>
          </a:p>
          <a:p>
            <a:pPr marL="584200" lvl="1" indent="0">
              <a:buNone/>
            </a:pPr>
            <a:endParaRPr lang="hr-HR" sz="2400" dirty="0"/>
          </a:p>
          <a:p>
            <a:pPr marL="584200" lvl="1" indent="0">
              <a:buNone/>
            </a:pPr>
            <a:endParaRPr lang="hr-HR" sz="2400" dirty="0"/>
          </a:p>
          <a:p>
            <a:pPr lvl="1">
              <a:buFont typeface="Wingdings" panose="05000000000000000000" pitchFamily="2" charset="2"/>
              <a:buChar char="Ø"/>
            </a:pPr>
            <a:endParaRPr lang="hr-HR" sz="2400" dirty="0"/>
          </a:p>
          <a:p>
            <a:pPr marL="584200" lvl="1" indent="0">
              <a:buNone/>
            </a:pPr>
            <a:r>
              <a:rPr lang="hr-HR" dirty="0"/>
              <a:t>(Izvor: </a:t>
            </a:r>
            <a:r>
              <a:rPr lang="pt-BR" dirty="0"/>
              <a:t>Dijagram kružnog gospodarstva (BUS-GoCircular, 2024)</a:t>
            </a:r>
            <a:r>
              <a:rPr lang="hr-HR" dirty="0"/>
              <a:t>)</a:t>
            </a:r>
          </a:p>
        </p:txBody>
      </p:sp>
      <p:pic>
        <p:nvPicPr>
          <p:cNvPr id="5" name="image143.png">
            <a:extLst>
              <a:ext uri="{FF2B5EF4-FFF2-40B4-BE49-F238E27FC236}">
                <a16:creationId xmlns:a16="http://schemas.microsoft.com/office/drawing/2014/main" id="{E2678C05-16C1-2AC2-53BB-160A30F87CA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95614" y="5040745"/>
            <a:ext cx="5759450" cy="14160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0480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7BF-9B94-0355-63C4-1771856C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32" y="609600"/>
            <a:ext cx="9760050" cy="709402"/>
          </a:xfrm>
        </p:spPr>
        <p:txBody>
          <a:bodyPr>
            <a:normAutofit fontScale="90000"/>
          </a:bodyPr>
          <a:lstStyle/>
          <a:p>
            <a:r>
              <a:rPr lang="hr-HR" sz="4400" b="1" dirty="0"/>
              <a:t>ODRŽIVO GRADITELJSTVO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1F74E-CC45-0EC5-2B30-A08560F59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873" y="1319001"/>
            <a:ext cx="11767127" cy="553899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hr-HR" sz="3200" dirty="0"/>
              <a:t>Održivo graditeljstvo je suvremeni pristup projektiranju, građenju, korištenju i održavanju građevina.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3200" dirty="0"/>
              <a:t>U obzir uzima </a:t>
            </a:r>
            <a:r>
              <a:rPr lang="hr-HR" sz="3200" b="1" u="sng" dirty="0"/>
              <a:t>ekološke, društvene i ekonomske </a:t>
            </a:r>
            <a:r>
              <a:rPr lang="hr-HR" sz="3200" dirty="0"/>
              <a:t>aspekte kako bi se postigla dugoročna održivost.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3200" dirty="0"/>
              <a:t>To bi značilo da se maksimalno umanje negativni utjecaji građenja na okoliš i društvo, dok se istovremeno promiče učinkovito korištenje resursa, energetska učinkovitost, zdravo okruženje za stanovanje i smanjenje troškova održavanja tijekom vremena.</a:t>
            </a:r>
          </a:p>
        </p:txBody>
      </p:sp>
    </p:spTree>
    <p:extLst>
      <p:ext uri="{BB962C8B-B14F-4D97-AF65-F5344CB8AC3E}">
        <p14:creationId xmlns:p14="http://schemas.microsoft.com/office/powerpoint/2010/main" val="256739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7BF-9B94-0355-63C4-1771856C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32" y="609600"/>
            <a:ext cx="9760050" cy="709402"/>
          </a:xfrm>
        </p:spPr>
        <p:txBody>
          <a:bodyPr>
            <a:normAutofit fontScale="90000"/>
          </a:bodyPr>
          <a:lstStyle/>
          <a:p>
            <a:r>
              <a:rPr lang="hr-HR" sz="4400" b="1" dirty="0"/>
              <a:t>UN CILJEVI ODRŽIVOG RAZVOJA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1F74E-CC45-0EC5-2B30-A08560F59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873" y="1319001"/>
            <a:ext cx="11767127" cy="553899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hr-HR" sz="3200" dirty="0"/>
              <a:t>UN Ciljevi održivog razvoja (Ciljevi SDG, eng. Sustainable Development Goals) predstavljaju skup od 17 globalnih ciljeva koje su Ujedinjeni narodi usvojili 2015. godine, s ciljem da se postignu do 2030. godine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3200" dirty="0"/>
              <a:t>Ovi ciljevi su dio Agende 2030 za održivi razvoj i predstavljaju univerzalni poziv na akciju da se iskorijeni siromaštvo, zaštiti Zemlja i osigura mir i prosperitet za sve ljude. </a:t>
            </a:r>
          </a:p>
        </p:txBody>
      </p:sp>
    </p:spTree>
    <p:extLst>
      <p:ext uri="{BB962C8B-B14F-4D97-AF65-F5344CB8AC3E}">
        <p14:creationId xmlns:p14="http://schemas.microsoft.com/office/powerpoint/2010/main" val="4192172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7BF-9B94-0355-63C4-1771856C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32" y="609600"/>
            <a:ext cx="9760050" cy="709402"/>
          </a:xfrm>
        </p:spPr>
        <p:txBody>
          <a:bodyPr>
            <a:normAutofit fontScale="90000"/>
          </a:bodyPr>
          <a:lstStyle/>
          <a:p>
            <a:r>
              <a:rPr lang="hr-HR" sz="4400" b="1" dirty="0"/>
              <a:t>UN CILJEVI ODRŽIVOG RAZVOJA</a:t>
            </a:r>
          </a:p>
        </p:txBody>
      </p:sp>
      <p:pic>
        <p:nvPicPr>
          <p:cNvPr id="6" name="image146.png">
            <a:extLst>
              <a:ext uri="{FF2B5EF4-FFF2-40B4-BE49-F238E27FC236}">
                <a16:creationId xmlns:a16="http://schemas.microsoft.com/office/drawing/2014/main" id="{3DBADF1D-6E88-766B-DA22-5B947A73BB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0368" y="1319002"/>
            <a:ext cx="9844578" cy="492228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15023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7BF-9B94-0355-63C4-1771856C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32" y="609600"/>
            <a:ext cx="9760050" cy="709402"/>
          </a:xfrm>
        </p:spPr>
        <p:txBody>
          <a:bodyPr>
            <a:normAutofit fontScale="90000"/>
          </a:bodyPr>
          <a:lstStyle/>
          <a:p>
            <a:r>
              <a:rPr lang="hr-HR" sz="4400" b="1" dirty="0"/>
              <a:t>PITANJA ZA PONAVLJANJE I UVJEŽBAVANJE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1F74E-CC45-0EC5-2B30-A08560F59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631" y="1319002"/>
            <a:ext cx="10929369" cy="5072562"/>
          </a:xfrm>
        </p:spPr>
        <p:txBody>
          <a:bodyPr>
            <a:normAutofit/>
          </a:bodyPr>
          <a:lstStyle/>
          <a:p>
            <a:pPr marL="127000" indent="0">
              <a:buNone/>
            </a:pPr>
            <a:r>
              <a:rPr lang="hr-HR" sz="3200" dirty="0"/>
              <a:t>1. Kako porast broja stanovnika utječe na zagađenje okoliša?</a:t>
            </a:r>
          </a:p>
          <a:p>
            <a:pPr marL="127000" indent="0">
              <a:buNone/>
            </a:pPr>
            <a:r>
              <a:rPr lang="hr-HR" sz="3200" dirty="0"/>
              <a:t>2. Što su fosilna goriva i za što se koriste?</a:t>
            </a:r>
          </a:p>
          <a:p>
            <a:pPr marL="127000" indent="0">
              <a:buNone/>
            </a:pPr>
            <a:r>
              <a:rPr lang="hr-HR" sz="3200" dirty="0"/>
              <a:t>3. Što utječe na povećanje stakleničkih plinova u atmosferi?</a:t>
            </a:r>
          </a:p>
          <a:p>
            <a:pPr marL="127000" indent="0">
              <a:buNone/>
            </a:pPr>
            <a:r>
              <a:rPr lang="hr-HR" sz="3200" dirty="0"/>
              <a:t>4. Navedite neke od obnovljivih izvora energije.</a:t>
            </a:r>
          </a:p>
          <a:p>
            <a:pPr marL="127000" indent="0">
              <a:buNone/>
            </a:pPr>
            <a:r>
              <a:rPr lang="hr-HR" sz="3200" dirty="0"/>
              <a:t>5. U čemu se razlikuje linijsko i kružno gospodarstvo?</a:t>
            </a:r>
          </a:p>
          <a:p>
            <a:pPr marL="127000" indent="0">
              <a:buNone/>
            </a:pPr>
            <a:r>
              <a:rPr lang="hr-HR" sz="3200" dirty="0"/>
              <a:t>6. Kako se može smanjiti upotreba vode u građevinama?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255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5" name="Rectangle 1024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49155-471B-0AAE-F21B-228F7AD68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3235" y="1328084"/>
            <a:ext cx="4711745" cy="4201831"/>
          </a:xfrm>
        </p:spPr>
        <p:txBody>
          <a:bodyPr anchor="b">
            <a:normAutofit/>
          </a:bodyPr>
          <a:lstStyle/>
          <a:p>
            <a:pPr algn="l"/>
            <a:r>
              <a:rPr lang="hr-HR" sz="2800" b="1" i="1" dirty="0"/>
              <a:t>Ova nastavna tema je nastala kao rezultat izrade priručnika za potrebe fakultativnog predmeta Zelena gradnja koji se izvodi u Graditeljskoj tehničkoj školi Zagreb u okviru GREENCO projekta.</a:t>
            </a:r>
            <a:endParaRPr lang="en-GB" sz="2800" b="1" i="1" dirty="0"/>
          </a:p>
        </p:txBody>
      </p:sp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B0A10B5A-315F-4751-BA35-34556B5D2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10250" name="Freeform: Shape 10249">
              <a:extLst>
                <a:ext uri="{FF2B5EF4-FFF2-40B4-BE49-F238E27FC236}">
                  <a16:creationId xmlns:a16="http://schemas.microsoft.com/office/drawing/2014/main" id="{4A5DAC55-04A1-4AB4-A2C6-C859A915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251" name="Freeform: Shape 10250">
              <a:extLst>
                <a:ext uri="{FF2B5EF4-FFF2-40B4-BE49-F238E27FC236}">
                  <a16:creationId xmlns:a16="http://schemas.microsoft.com/office/drawing/2014/main" id="{A7370387-C8AA-4FC4-B636-C83BA7921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252" name="Freeform: Shape 10251">
              <a:extLst>
                <a:ext uri="{FF2B5EF4-FFF2-40B4-BE49-F238E27FC236}">
                  <a16:creationId xmlns:a16="http://schemas.microsoft.com/office/drawing/2014/main" id="{4E3C2B3B-4414-484B-8914-7CB1873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0253" name="Freeform: Shape 10252">
              <a:extLst>
                <a:ext uri="{FF2B5EF4-FFF2-40B4-BE49-F238E27FC236}">
                  <a16:creationId xmlns:a16="http://schemas.microsoft.com/office/drawing/2014/main" id="{AFB69BCB-EE83-44E6-8C11-3344C73D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0254" name="Freeform: Shape 10253">
              <a:extLst>
                <a:ext uri="{FF2B5EF4-FFF2-40B4-BE49-F238E27FC236}">
                  <a16:creationId xmlns:a16="http://schemas.microsoft.com/office/drawing/2014/main" id="{98E9BA58-2C07-4CA1-99C2-7738FBA37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</p:grpSp>
      <p:pic>
        <p:nvPicPr>
          <p:cNvPr id="5" name="Picture 4" descr="A green letter with an arrow&#10;&#10;Description automatically generated">
            <a:extLst>
              <a:ext uri="{FF2B5EF4-FFF2-40B4-BE49-F238E27FC236}">
                <a16:creationId xmlns:a16="http://schemas.microsoft.com/office/drawing/2014/main" id="{03CC5D75-0536-F774-552F-E39BE595B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88" y="1328084"/>
            <a:ext cx="3974903" cy="4201831"/>
          </a:xfrm>
          <a:prstGeom prst="rect">
            <a:avLst/>
          </a:prstGeom>
        </p:spPr>
      </p:pic>
      <p:pic>
        <p:nvPicPr>
          <p:cNvPr id="8" name="Picture 7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352EC2B0-B838-FD1A-F800-2FDDD59CE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96" y="6143280"/>
            <a:ext cx="2308814" cy="4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3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890125" y="609600"/>
            <a:ext cx="11301876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 što proučite ovu prezentaciju moći ćete: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1.	opisati nastanak i emisije stakleničkih plinova</a:t>
            </a: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2.	kategorizirati obnovljive i neobnovljive izvore energije</a:t>
            </a: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3.	navesti ulogu zaštite okoliša u graditeljstvu</a:t>
            </a: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4.	definirati linijsko i kružno gospodarstvo</a:t>
            </a: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5.	navesti primjere linijskog i kružnog gospodarstva</a:t>
            </a: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6.	objasniti pojam održivog graditeljstva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7BF-9B94-0355-63C4-1771856C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32" y="609600"/>
            <a:ext cx="9760050" cy="709402"/>
          </a:xfrm>
        </p:spPr>
        <p:txBody>
          <a:bodyPr>
            <a:normAutofit fontScale="90000"/>
          </a:bodyPr>
          <a:lstStyle/>
          <a:p>
            <a:r>
              <a:rPr lang="hr-HR" sz="4400" b="1" dirty="0"/>
              <a:t>UVOD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1F74E-CC45-0EC5-2B30-A08560F59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631" y="1472749"/>
            <a:ext cx="10929369" cy="4709565"/>
          </a:xfrm>
        </p:spPr>
        <p:txBody>
          <a:bodyPr>
            <a:normAutofit fontScale="92500"/>
          </a:bodyPr>
          <a:lstStyle/>
          <a:p>
            <a:pPr marL="127000" indent="0">
              <a:buNone/>
            </a:pPr>
            <a:r>
              <a:rPr lang="hr-HR" sz="3200" dirty="0"/>
              <a:t>Rast broja ljudi na zemlji – faze: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do Neolitske revolucije - oko nekoliko milijuna stanovnika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do kraja neolitskog perioda - između 20 i 50 milijuna stanovnika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industrijska revolucija – oko milijardu (na početku) do oko 1,6 milijardi (1900. godine) stanovnika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3200" dirty="0"/>
              <a:t>1950. godina oko 2,5 milijardi</a:t>
            </a:r>
            <a:r>
              <a:rPr lang="hr-HR" sz="3200" dirty="0"/>
              <a:t> stanovnika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3200" dirty="0"/>
              <a:t>2000. godina preko 6 milijardi</a:t>
            </a:r>
            <a:r>
              <a:rPr lang="hr-HR" sz="3200" dirty="0"/>
              <a:t> stanovnika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2023. godina 8 milijardi stanovnika</a:t>
            </a:r>
          </a:p>
        </p:txBody>
      </p:sp>
    </p:spTree>
    <p:extLst>
      <p:ext uri="{BB962C8B-B14F-4D97-AF65-F5344CB8AC3E}">
        <p14:creationId xmlns:p14="http://schemas.microsoft.com/office/powerpoint/2010/main" val="136018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7BF-9B94-0355-63C4-1771856C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32" y="609600"/>
            <a:ext cx="9760050" cy="709402"/>
          </a:xfrm>
        </p:spPr>
        <p:txBody>
          <a:bodyPr>
            <a:normAutofit fontScale="90000"/>
          </a:bodyPr>
          <a:lstStyle/>
          <a:p>
            <a:r>
              <a:rPr lang="hr-HR" sz="4400" b="1" dirty="0"/>
              <a:t>UVOD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1F74E-CC45-0EC5-2B30-A08560F59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631" y="1319002"/>
            <a:ext cx="10929369" cy="5072562"/>
          </a:xfrm>
        </p:spPr>
        <p:txBody>
          <a:bodyPr>
            <a:normAutofit/>
          </a:bodyPr>
          <a:lstStyle/>
          <a:p>
            <a:pPr marL="127000" indent="0">
              <a:buNone/>
            </a:pPr>
            <a:r>
              <a:rPr lang="hr-HR" sz="3200" dirty="0"/>
              <a:t>Rast broja ljudi na zemlji</a:t>
            </a:r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r>
              <a:rPr lang="hr-HR" dirty="0"/>
              <a:t>(Izvor: </a:t>
            </a:r>
            <a:r>
              <a:rPr lang="pl-PL" dirty="0"/>
              <a:t>Prikaz rasta broja stanovnika na Zemlji (UN, 2022))</a:t>
            </a:r>
            <a:endParaRPr lang="hr-HR" dirty="0"/>
          </a:p>
        </p:txBody>
      </p:sp>
      <p:pic>
        <p:nvPicPr>
          <p:cNvPr id="4" name="image144.png">
            <a:extLst>
              <a:ext uri="{FF2B5EF4-FFF2-40B4-BE49-F238E27FC236}">
                <a16:creationId xmlns:a16="http://schemas.microsoft.com/office/drawing/2014/main" id="{3DFB55B5-D7C1-2355-E097-80E2E9E325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6171" y="2045056"/>
            <a:ext cx="7174230" cy="362045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8763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7BF-9B94-0355-63C4-1771856C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32" y="609600"/>
            <a:ext cx="9760050" cy="709402"/>
          </a:xfrm>
        </p:spPr>
        <p:txBody>
          <a:bodyPr>
            <a:normAutofit fontScale="90000"/>
          </a:bodyPr>
          <a:lstStyle/>
          <a:p>
            <a:r>
              <a:rPr lang="hr-HR" sz="4400" b="1" dirty="0"/>
              <a:t>UVOD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1F74E-CC45-0EC5-2B30-A08560F59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945" y="1319002"/>
            <a:ext cx="11647055" cy="5072562"/>
          </a:xfrm>
        </p:spPr>
        <p:txBody>
          <a:bodyPr>
            <a:normAutofit fontScale="85000" lnSpcReduction="10000"/>
          </a:bodyPr>
          <a:lstStyle/>
          <a:p>
            <a:pPr marL="127000" indent="0">
              <a:buNone/>
            </a:pPr>
            <a:r>
              <a:rPr lang="pl-PL" sz="3200" dirty="0"/>
              <a:t>Rastom broja stanovnika na Zemlji dolazi do mnogobrojnih izazova i problema: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b="1" dirty="0"/>
              <a:t>veća potražnja za prirodnim resursima </a:t>
            </a:r>
            <a:r>
              <a:rPr lang="hr-HR" sz="3200" dirty="0"/>
              <a:t>poput vode, zemlje, šuma, minerala i fosilnih goriva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b="1" dirty="0"/>
              <a:t>povećano zagađenje </a:t>
            </a:r>
            <a:r>
              <a:rPr lang="hr-HR" sz="3200" dirty="0"/>
              <a:t>zraka, vode i zemljišta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b="1" dirty="0"/>
              <a:t>industrijski otpad, plastika, pesticidi i kemikalije </a:t>
            </a:r>
            <a:r>
              <a:rPr lang="hr-HR" sz="3200" dirty="0"/>
              <a:t>zagađuju i štete ekosustavima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uništavanje staništa, krčenje šuma i urbanizacija </a:t>
            </a:r>
            <a:r>
              <a:rPr lang="hr-HR" sz="3200" b="1" dirty="0"/>
              <a:t>smanjuju bioraznolikost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mnoge regije već se suočavaju </a:t>
            </a:r>
            <a:r>
              <a:rPr lang="hr-HR" sz="3200" b="1" dirty="0"/>
              <a:t>s nedostatkom vode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urbanizacija dovodi do </a:t>
            </a:r>
            <a:r>
              <a:rPr lang="hr-HR" sz="3200" b="1" dirty="0"/>
              <a:t>prenatrpanosti u gradovima </a:t>
            </a:r>
            <a:r>
              <a:rPr lang="hr-HR" sz="3200" dirty="0"/>
              <a:t>što stvara probleme sa stanovanjem, transportom, zdravstvenim uslugama i infrastrukturom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utjecaj na </a:t>
            </a:r>
            <a:r>
              <a:rPr lang="hr-HR" sz="3200" b="1" dirty="0"/>
              <a:t>ekonomiju, zapošljavanje, javno zdravlje, društvo i politiku</a:t>
            </a:r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7650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7BF-9B94-0355-63C4-1771856C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32" y="609600"/>
            <a:ext cx="9760050" cy="709402"/>
          </a:xfrm>
        </p:spPr>
        <p:txBody>
          <a:bodyPr>
            <a:normAutofit fontScale="90000"/>
          </a:bodyPr>
          <a:lstStyle/>
          <a:p>
            <a:r>
              <a:rPr lang="hr-HR" sz="4400" b="1" dirty="0"/>
              <a:t>UTJECAJ GRAĐENJA NA OKOLIŠ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1F74E-CC45-0EC5-2B30-A08560F59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473" y="1319002"/>
            <a:ext cx="11665527" cy="5072562"/>
          </a:xfrm>
        </p:spPr>
        <p:txBody>
          <a:bodyPr>
            <a:normAutofit/>
          </a:bodyPr>
          <a:lstStyle/>
          <a:p>
            <a:pPr marL="127000" indent="0">
              <a:buNone/>
            </a:pPr>
            <a:r>
              <a:rPr lang="hr-HR" sz="3200" dirty="0"/>
              <a:t>Građenje zahtijeva iskorištavanje zemljinih resursa, odnosno graditeljstvo koristi sirovine iz Zemlje.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građevinska industrija troši velike količine prirodnih resursa kao što su drvo, kamen, pijesak, voda i minerali za cement i beton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b="1" u="sng" dirty="0"/>
              <a:t>proizvodnja</a:t>
            </a:r>
            <a:r>
              <a:rPr lang="hr-HR" sz="3200" dirty="0"/>
              <a:t> građevinskih materijala, njegov </a:t>
            </a:r>
            <a:r>
              <a:rPr lang="hr-HR" sz="3200" b="1" u="sng" dirty="0"/>
              <a:t>transport</a:t>
            </a:r>
            <a:r>
              <a:rPr lang="hr-HR" sz="3200" dirty="0"/>
              <a:t> do mjesta uporabe i sama </a:t>
            </a:r>
            <a:r>
              <a:rPr lang="hr-HR" sz="3200" b="1" u="sng" dirty="0"/>
              <a:t>gradnja</a:t>
            </a:r>
            <a:r>
              <a:rPr lang="hr-HR" sz="3200" dirty="0"/>
              <a:t> zahtijevaju veliku količinu energije – fosilna goriva (ugljen, nafta, plin)</a:t>
            </a:r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51527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7BF-9B94-0355-63C4-1771856C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32" y="609600"/>
            <a:ext cx="9760050" cy="709402"/>
          </a:xfrm>
        </p:spPr>
        <p:txBody>
          <a:bodyPr>
            <a:normAutofit fontScale="90000"/>
          </a:bodyPr>
          <a:lstStyle/>
          <a:p>
            <a:r>
              <a:rPr lang="hr-HR" sz="4400" b="1" dirty="0"/>
              <a:t>UTJECAJ GRAĐENJA NA OKOLIŠ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1F74E-CC45-0EC5-2B30-A08560F59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419" y="1319002"/>
            <a:ext cx="11628582" cy="5538998"/>
          </a:xfrm>
        </p:spPr>
        <p:txBody>
          <a:bodyPr>
            <a:normAutofit/>
          </a:bodyPr>
          <a:lstStyle/>
          <a:p>
            <a:pPr marL="127000" indent="0">
              <a:buNone/>
            </a:pPr>
            <a:r>
              <a:rPr lang="hr-HR" sz="3200" dirty="0"/>
              <a:t>Do emisije stakleničkih plinova dolazi: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proizvodnjom, transportom i gradnjom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samim korištenjem građevina (održavanje, energija za grijanje, hlađenje)</a:t>
            </a:r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r>
              <a:rPr lang="hr-HR" dirty="0"/>
              <a:t> (Izvor: GUPP project, 2024)</a:t>
            </a:r>
          </a:p>
        </p:txBody>
      </p:sp>
      <p:pic>
        <p:nvPicPr>
          <p:cNvPr id="4" name="image140.png">
            <a:extLst>
              <a:ext uri="{FF2B5EF4-FFF2-40B4-BE49-F238E27FC236}">
                <a16:creationId xmlns:a16="http://schemas.microsoft.com/office/drawing/2014/main" id="{3B042B8A-C380-7EF6-C6EF-9A6795D6A1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13" b="2438"/>
          <a:stretch>
            <a:fillRect/>
          </a:stretch>
        </p:blipFill>
        <p:spPr>
          <a:xfrm>
            <a:off x="812800" y="3693427"/>
            <a:ext cx="8118764" cy="255497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7343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7BF-9B94-0355-63C4-1771856C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32" y="609600"/>
            <a:ext cx="9760050" cy="709402"/>
          </a:xfrm>
        </p:spPr>
        <p:txBody>
          <a:bodyPr>
            <a:normAutofit fontScale="90000"/>
          </a:bodyPr>
          <a:lstStyle/>
          <a:p>
            <a:r>
              <a:rPr lang="hr-HR" sz="4400" b="1" dirty="0"/>
              <a:t>UTJECAJ STAKLENIČKIH PLINOVA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1F74E-CC45-0EC5-2B30-A08560F59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631" y="1319002"/>
            <a:ext cx="10929369" cy="553899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staklenički plinovi su plinovi u Zemljinoj atmosferi koji zadržavaju toplinu sunčevog zračenja i doprinose efektu staklenika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glavni staklenički plinovi su ugljični dioksid (CO</a:t>
            </a:r>
            <a:r>
              <a:rPr lang="hr-HR" sz="3200" baseline="-25000" dirty="0"/>
              <a:t>2</a:t>
            </a:r>
            <a:r>
              <a:rPr lang="hr-HR" sz="3200" dirty="0"/>
              <a:t>), metan (CH</a:t>
            </a:r>
            <a:r>
              <a:rPr lang="hr-HR" sz="3200" baseline="-25000" dirty="0"/>
              <a:t>4</a:t>
            </a:r>
            <a:r>
              <a:rPr lang="hr-HR" sz="3200" dirty="0"/>
              <a:t>), dušikov oksid (N</a:t>
            </a:r>
            <a:r>
              <a:rPr lang="hr-HR" sz="3200" baseline="-25000" dirty="0"/>
              <a:t>2</a:t>
            </a:r>
            <a:r>
              <a:rPr lang="hr-HR" sz="3200" dirty="0"/>
              <a:t>O) te fluorirani plinovi poput fluorougljikovodika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staklenički plinovi doprinose zadržavanju topline u atmosferi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staklenički plinovi povećavaju prosječnu globalnu temperaturu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staklenički plinovi uzrokuju klimatske promjene poput topljenja ledenih pokrova, porasta razine mora i promjene u ponašanju vremena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klimatske promjene mogu negativno utjecati na životinjske i biljne vrste, poremetiti njihove ekosustave i ugroziti njihov opstanak</a:t>
            </a:r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endParaRPr lang="hr-HR" sz="3200" dirty="0"/>
          </a:p>
          <a:p>
            <a:pPr marL="127000" indent="0">
              <a:buNone/>
            </a:pPr>
            <a:r>
              <a:rPr lang="hr-HR" dirty="0"/>
              <a:t>	      (Izvor: GUPP project, 2024)</a:t>
            </a:r>
          </a:p>
        </p:txBody>
      </p:sp>
    </p:spTree>
    <p:extLst>
      <p:ext uri="{BB962C8B-B14F-4D97-AF65-F5344CB8AC3E}">
        <p14:creationId xmlns:p14="http://schemas.microsoft.com/office/powerpoint/2010/main" val="996511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1163</Words>
  <Application>Microsoft Office PowerPoint</Application>
  <PresentationFormat>Widescreen</PresentationFormat>
  <Paragraphs>128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Wingdings</vt:lpstr>
      <vt:lpstr>Office Theme</vt:lpstr>
      <vt:lpstr>Custom Design</vt:lpstr>
      <vt:lpstr>PowerPoint Presentation</vt:lpstr>
      <vt:lpstr>PowerPoint Presentation</vt:lpstr>
      <vt:lpstr>Nakon što proučite ovu prezentaciju moći ćete:</vt:lpstr>
      <vt:lpstr>UVOD</vt:lpstr>
      <vt:lpstr>UVOD</vt:lpstr>
      <vt:lpstr>UVOD</vt:lpstr>
      <vt:lpstr>UTJECAJ GRAĐENJA NA OKOLIŠ</vt:lpstr>
      <vt:lpstr>UTJECAJ GRAĐENJA NA OKOLIŠ</vt:lpstr>
      <vt:lpstr>UTJECAJ STAKLENIČKIH PLINOVA</vt:lpstr>
      <vt:lpstr>UTJECAJ STAKLENIČKIH PLINOVA</vt:lpstr>
      <vt:lpstr>ULOGA ZAŠTITE OKOLIŠA U GRADITELJSTVU</vt:lpstr>
      <vt:lpstr>ULOGA ZAŠTITE OKOLIŠA U GRADITELJSTVU</vt:lpstr>
      <vt:lpstr>LINIJSKO I KRUŽNO GOSPODARSTVO</vt:lpstr>
      <vt:lpstr>LINIJSKO I KRUŽNO GOSPODARSTVO</vt:lpstr>
      <vt:lpstr>ODRŽIVO GRADITELJSTVO</vt:lpstr>
      <vt:lpstr>UN CILJEVI ODRŽIVOG RAZVOJA</vt:lpstr>
      <vt:lpstr>UN CILJEVI ODRŽIVOG RAZVOJA</vt:lpstr>
      <vt:lpstr>PITANJA ZA PONAVLJANJE I UVJEŽBAVANJE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ZAKONODAVNI OKVIR</dc:title>
  <dc:creator>Marijana Serdar</dc:creator>
  <cp:lastModifiedBy>Hrvoje Mostečak</cp:lastModifiedBy>
  <cp:revision>46</cp:revision>
  <dcterms:created xsi:type="dcterms:W3CDTF">2023-02-25T16:37:35Z</dcterms:created>
  <dcterms:modified xsi:type="dcterms:W3CDTF">2024-12-22T13:20:46Z</dcterms:modified>
</cp:coreProperties>
</file>