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61" r:id="rId2"/>
  </p:sldMasterIdLst>
  <p:notesMasterIdLst>
    <p:notesMasterId r:id="rId25"/>
  </p:notesMasterIdLst>
  <p:sldIdLst>
    <p:sldId id="2387" r:id="rId3"/>
    <p:sldId id="256" r:id="rId4"/>
    <p:sldId id="399" r:id="rId5"/>
    <p:sldId id="2390" r:id="rId6"/>
    <p:sldId id="2389" r:id="rId7"/>
    <p:sldId id="2410" r:id="rId8"/>
    <p:sldId id="2391" r:id="rId9"/>
    <p:sldId id="2392" r:id="rId10"/>
    <p:sldId id="2393" r:id="rId11"/>
    <p:sldId id="2394" r:id="rId12"/>
    <p:sldId id="2395" r:id="rId13"/>
    <p:sldId id="2397" r:id="rId14"/>
    <p:sldId id="2412" r:id="rId15"/>
    <p:sldId id="2398" r:id="rId16"/>
    <p:sldId id="2414" r:id="rId17"/>
    <p:sldId id="2402" r:id="rId18"/>
    <p:sldId id="2413" r:id="rId19"/>
    <p:sldId id="2404" r:id="rId20"/>
    <p:sldId id="2407" r:id="rId21"/>
    <p:sldId id="2408" r:id="rId22"/>
    <p:sldId id="2405" r:id="rId23"/>
    <p:sldId id="2406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252" autoAdjust="0"/>
  </p:normalViewPr>
  <p:slideViewPr>
    <p:cSldViewPr snapToGrid="0">
      <p:cViewPr varScale="1">
        <p:scale>
          <a:sx n="67" d="100"/>
          <a:sy n="67" d="100"/>
        </p:scale>
        <p:origin x="9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52B-3082-4A98-A959-D5015E5D9D69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60F34-01B3-4EBD-A9B5-FC2D97E6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449C1E90-F305-DF3E-10E2-9617F79CA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CC2E7DE6-940C-B84D-5424-FE7E3C34B2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614CE077-514A-BB09-99C2-1387E35E5A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04EE70A1-C401-8F8A-1B97-8E33995AAB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465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09A0B318-D12E-1DC4-633E-926538521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958C1B05-8645-E8F3-898E-1E77892A59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C286A390-D501-C922-B370-C5F2D7244B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C49BB3DD-05F9-F892-2237-13E798AB16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3349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C6C1B9BE-D42F-F6C0-5096-DF099A081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96A260C2-BCB5-5BAF-CFF5-3BC39360CC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63002F96-1162-7974-F7AD-8D5B4BBA4F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A87FFB7F-D5E3-5224-596E-9AB41420B1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200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2E3F5834-1D63-8FDC-E892-8A3CFD0E1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2936F7E4-A130-81A5-06C6-EC5504EF9B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804CD776-CA58-2415-3C82-CEC62B5AD3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6E4E3473-F47A-8AF4-D71A-DC90C9C2F4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216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1E0FD608-4C9C-4E14-B354-F258CEDBA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64A92EDC-B03A-343B-31E9-6112B97E5D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FFC42756-16ED-AFF6-D2CF-FC438CD91F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B1C0988A-7F88-0606-1ACD-421B836D2A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242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6ABEAF38-AF5C-A6ED-45C4-4CF79AA9F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14C7C05D-CE29-EDF3-0183-676CD35DCD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2EC4F33F-CFC4-5581-9F3D-6C9304C3E5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F97D449F-D5B5-6A20-0D50-7A61E9A96F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4379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91E2F542-386C-D368-C5E9-D1696A370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033FDD79-871D-72C7-3750-A6E55AEB12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C0D5F850-477A-6F67-64A2-6785FA4C28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43BF0F76-8B5E-DF7F-E200-C0F3A87148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072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91708A9B-BCAE-77DB-D5D8-B90E87FB3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E1CFC1B0-7E48-412D-D9BA-D35E58B30C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31700847-1858-E642-E7E3-E5A66D8992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196BE9F8-CE37-9B48-CED5-0459AE1F3D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218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498BE0B9-C726-3906-3121-5AAFC00FA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C5A20CE9-2CB6-B21D-EE29-71B8FC0142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4BD68C17-9439-6DDA-35FF-66979AA722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B38C98F0-BC6C-715B-38FA-A438C26BA6F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15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5BFCA2FF-913E-680F-6229-292DDCBF8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C79D4160-6A40-18CB-F9FC-C301F7730F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37087130-BFB9-6526-4DC2-18FCD518D9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1CF6F2F4-1C15-6CBA-0AAA-C8F5B4F05A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844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A23CB1CB-3B89-0E99-4722-0B0E1A704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35161171-C356-0CEA-AB44-5BAFE25B06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46F831B7-8B38-C20D-A621-6BF0469436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5BE23F31-E7A9-653C-C464-223F68CBCD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31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FDA8EDB5-EBBF-8A8E-185F-F9497C3B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E35BC58D-C079-23CC-83A4-6133311CCA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A5DA6DD2-D076-CB1D-DFCE-3BA56EEFF5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9B41FED3-F0DB-091D-7E14-BE40C1402E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081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797D8A27-3232-F29F-503F-C3DA4A066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333EA212-FEC7-B0C8-80C9-D677BA0D28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190C97C1-D91C-B773-3994-C555E02BAE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2487C1BC-3820-D21B-5C5F-E426D0E542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88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A8EE1AF6-7102-5B16-3C8F-A5CEEE1F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B86FF058-F9EF-B810-E2F8-EC1B866458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338421B2-07D6-A858-EA30-D8474D4185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3669DBFC-1CF8-7A3C-25AF-756755E28C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409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4AC7E945-CB63-DF06-282C-AB2112625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48DBCBE1-4031-DC38-9D11-C6DF12510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5C52EFDD-B85C-3BD5-8330-461491889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E02DABA4-29E7-A0CB-6FF1-3D9BD6CF86A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8723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1BFA83C6-1EFA-AB2A-DF54-F18D6BC7C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BAA7E94D-3F46-6421-6D70-E39B162561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4B79A59F-4409-E562-B839-D92C5F7AF3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5585D025-40E4-C7D1-33B2-D174FDCC0A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3426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1AB6BAC2-4F3B-A056-8E30-070F5E20B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6AC0EDE0-8124-73FF-6518-F59625B378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C6597DDD-0F11-B49F-55E4-B017C200B9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EF3A986C-36B6-B20E-17CA-03CB34B6EDF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03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C448-1E31-A090-AE05-4F95A756A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2DF5A-5EA9-D64A-90C5-EEF9B8FD2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18D8A-9D22-0A20-456C-41E4AFFB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47551-FDB6-1997-BC51-89FA0F32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641C3-61A8-0197-C439-71B27575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2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F18B6-A140-84B2-D996-BB3216B4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F0586-0921-57A2-3A55-47FFD62C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73FA-81B7-CC8C-8979-5F661714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620A-3B8D-6125-F5AE-2C6B9F5C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0104-716F-D98D-941F-85A21949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5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1F2F8-F06A-E911-7BFC-03740A790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E85D7-067B-A74D-CA2E-183E574DC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9790-75DC-5F2B-7791-61EA2D78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FCE5F-78F2-09B3-AB26-987C78E7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E1F4B-9D7C-CAB7-7CB0-DE06EA3E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3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GC Title and Content 1">
  <p:cSld name="BGC Title and Content 1">
    <p:bg>
      <p:bgPr>
        <a:blipFill dpi="0" rotWithShape="1">
          <a:blip r:embed="rId2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9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fb2f093e2f_0_46"/>
          <p:cNvSpPr txBox="1">
            <a:spLocks noGrp="1"/>
          </p:cNvSpPr>
          <p:nvPr>
            <p:ph type="title"/>
          </p:nvPr>
        </p:nvSpPr>
        <p:spPr>
          <a:xfrm>
            <a:off x="1262632" y="609600"/>
            <a:ext cx="7430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g1fb2f093e2f_0_46"/>
          <p:cNvSpPr txBox="1">
            <a:spLocks noGrp="1"/>
          </p:cNvSpPr>
          <p:nvPr>
            <p:ph type="body" idx="1"/>
          </p:nvPr>
        </p:nvSpPr>
        <p:spPr>
          <a:xfrm>
            <a:off x="2078182" y="1930494"/>
            <a:ext cx="89445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6pPr>
            <a:lvl7pPr marL="320040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7pPr>
            <a:lvl8pPr marL="365760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8pPr>
            <a:lvl9pPr marL="411480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b2f093e2f_0_46"/>
          <p:cNvSpPr txBox="1">
            <a:spLocks noGrp="1"/>
          </p:cNvSpPr>
          <p:nvPr>
            <p:ph type="dt" idx="10"/>
          </p:nvPr>
        </p:nvSpPr>
        <p:spPr>
          <a:xfrm>
            <a:off x="1262623" y="6101803"/>
            <a:ext cx="66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fb2f093e2f_0_46"/>
          <p:cNvSpPr txBox="1">
            <a:spLocks noGrp="1"/>
          </p:cNvSpPr>
          <p:nvPr>
            <p:ph type="sldNum" idx="12"/>
          </p:nvPr>
        </p:nvSpPr>
        <p:spPr>
          <a:xfrm>
            <a:off x="11152130" y="6123061"/>
            <a:ext cx="76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g1fb2f093e2f_0_46"/>
          <p:cNvSpPr txBox="1">
            <a:spLocks noGrp="1"/>
          </p:cNvSpPr>
          <p:nvPr>
            <p:ph type="ftr" idx="11"/>
          </p:nvPr>
        </p:nvSpPr>
        <p:spPr>
          <a:xfrm>
            <a:off x="2078182" y="6101803"/>
            <a:ext cx="89445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03B1-81EC-3C94-2E5A-FF194246C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006E8-BF1B-5213-37CE-BD4E96421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CE6C1-C720-525C-1A2B-A370AF26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27281-06AE-C66E-C9FF-C866C44F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24DED-52FB-28D7-93E4-771EA96B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9E38-2172-A4E0-9C7F-156E64EE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D976-2E61-02B6-5C69-0E9238D3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70561-F418-039A-B694-83A1304C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221BC-664D-03F8-A873-E3F77D9A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DF76F-A7E5-FC56-3D1A-1EBE9B45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F261-8FEB-4E18-CCE5-28881EF9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EB75D-75F0-7AB6-648D-8208EAEA0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8E2E7-CFF3-B580-A4A5-36B5F68E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F16A-71D8-780E-B85F-D911A7B0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A57D7-00C0-3628-7FEC-DB370417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1D09-87F7-A757-22CA-CF8AA252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DEDD3-71C1-B76B-A44A-970650FCA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EBB08-C093-7BF6-DEA7-47BEACD35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E98DE-C2C7-823F-D7A3-D05F8D0C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1090B-A8AA-91C4-0859-EE44AA7D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EEBA9-1326-D73A-B62C-753AF3AA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8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FD21-853F-A820-005D-7EC86F98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48D8A-F073-AC11-C3BB-67877723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0848-F547-9198-43B2-5AE48B342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A6C4C-50DE-E56B-F874-59467040F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F60AB-0477-C5FA-DBDB-75DF4EC5F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F2083-DEA6-FC54-ABB5-F8626EF5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94FB0-5DA9-A273-0341-C03630B6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3549A-8818-41AB-E790-9871BDD2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1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4981-2F37-8696-8A98-D6E33EC1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755B2-E6BC-6BFF-6176-2B6B481C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2A40-6AAC-5EBB-74E1-4FAC05A7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E63BD-0C2A-E418-94F2-DAB492BF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5ED32-0032-C852-3555-3A966192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0A73B-AE6A-1C00-ED63-24883D11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05E6-50DE-DBDF-7081-48BBF805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E51B-20E6-BDF4-7DF3-861B7FCF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C216-0D11-EBBF-7118-A3FEB11B1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5235-2A8F-B9C6-4F7E-5F4C3DA6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47CD-5C31-E99B-4149-D791994B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F156-98E3-5820-D5F4-3EC9F1E4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EB93-5210-DDAA-E674-7473DE9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7AFB-B90B-6B26-F3EF-7837ACC4B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C6671-BDFA-5B60-71A6-6AC61F6DE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4FBB4-BFE8-299A-1E12-19366108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DF284-590C-9A85-547D-2AD7D7D9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4DE51-7304-44A1-FA67-94FED0A8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1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3A14-E8CC-FA16-A376-CE71B49B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F518F-321A-8DA9-26E7-48E2C7162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4647C-6EC8-88AE-DA88-242D18C9B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70743-A40A-E821-2682-9A706D20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C28D1-4A97-A59B-DD63-2D21B875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5164A-C674-5A6B-18D2-626E880A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0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3B5B-0461-DFA1-BD6A-AF7124AC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1CCB3-26DE-BDA7-6D13-965AEB20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581B0-8A19-6B92-B9B3-2BEF870D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5A66-BE3D-7D9B-A518-12EF4374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9A0E4-8EB1-0075-87B2-6C34F8D9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62913-9E0F-90B5-F340-CC146FB3B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5474F-D172-3332-9644-A53FB1BE3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C6D3-A590-A94F-16C4-C7E8188B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6823-D126-E067-3527-9D9E9320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D7796-4C58-D47F-B56B-705CAFD6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5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5D1D-D622-A2A8-CB2C-0450A6B4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C15D9-2B11-B0F9-7CB4-E3A9CB124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2504-AF4A-F62D-193D-80D387D1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D802C-2F50-37D8-A81C-29A56A54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D3E9-A3BA-B2FD-9EBA-C5CA7EB9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1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788E-4158-AA8A-4A20-D2586C4E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37B0-B1D2-C8B2-EA98-A7D1F7E88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03639-6629-7921-7E57-6587F3AEF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FEC01-F3D0-F395-BC27-F619E1F1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CB6E4-3061-7160-271F-8AEA962F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A2477-7747-4D57-5CCF-20B2BAAD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DAAE-F652-C4C0-7481-C68E1456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EB7CB-DBEC-093C-CFDF-307C80D48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FCF30-B9EA-A16F-54F0-5F4BB4B95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3E5BB-B438-A7E1-D27E-F512E5680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D296C-EB8E-2125-343C-D7EEC63B7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8D508-1126-01F1-F9E1-62620EB3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0386F-5277-80AF-6CB2-F7BB832D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84747-F0F7-DCB3-AEB2-87E5F1D1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1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A9D8-F787-5D66-5D35-A824FF21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D0DF5-85E8-67FE-FCB0-F2AE5AC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8D021-458B-EA72-F676-73F226CD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F77F1-D6B3-7CBA-C192-9B878B06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6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7CB72-8247-E6BE-A905-B15D5538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B0876-AF67-CEA2-4EEA-89D6BFBC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3676B-DFBE-B8C6-9954-593F3D8F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69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05BB-6BC9-39FD-D3E4-813BBBB7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B33AD-29ED-02AC-5663-C46ACD12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402DB-38FE-591D-5547-74AE804D7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09A24-9652-DDF1-4719-69AD37CD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DD116-465C-E338-7100-880AF81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62863-0235-682A-0DA2-EC4CB3D8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7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7EF3-9A1F-642E-A7C6-1B717AE3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3F268-C672-62D9-E88B-9F7DA67C6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E35E7-4657-1B9B-96E8-F566CFB1D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B269B-FF9F-52D4-0A42-9B08620C4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FDDF2-AAB6-EBBB-DE2F-0A93C5A9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15846-79E7-2BB5-2C3E-8F86E586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2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42FEF-E55F-E8B5-4C06-C5A83AF9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FFBAC-A0E6-148B-54AD-46B2AB610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FC719-0933-5FC1-7578-F95A05998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50160-1751-3A3D-0B04-43F0278A1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DBE9-A08C-34C3-D76D-A87FC2F68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3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18ABA432-A9D4-3631-BCAA-7B25214360D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9" name="Picture 8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946255FC-91CA-128E-F8CF-D147F3D5D81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AF1C2F-54DB-BFF7-60B4-9E1BCD31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56CC4-A58F-A1E5-A3DC-B608098F7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745AD-B004-8417-D4B4-4A89DDEC8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B75A8-D4BD-1283-63BC-71E318B0A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71F4-833E-D605-63B3-14A36294A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5938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86110A2B-8F6D-952A-25A6-2728FD6E8C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8" name="Picture 7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E31FC275-323F-8F0F-6538-4A8FDF2FE0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  <p:pic>
        <p:nvPicPr>
          <p:cNvPr id="10" name="Picture 9" descr="A red cube with white letters on it&#10;&#10;Description automatically generated">
            <a:extLst>
              <a:ext uri="{FF2B5EF4-FFF2-40B4-BE49-F238E27FC236}">
                <a16:creationId xmlns:a16="http://schemas.microsoft.com/office/drawing/2014/main" id="{3DB45053-5325-5EFD-E50E-00876C45EF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09" y="6219325"/>
            <a:ext cx="515738" cy="5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941B82C-A5CC-5970-E0A8-41F774AAC662}"/>
              </a:ext>
            </a:extLst>
          </p:cNvPr>
          <p:cNvSpPr txBox="1">
            <a:spLocks/>
          </p:cNvSpPr>
          <p:nvPr/>
        </p:nvSpPr>
        <p:spPr>
          <a:xfrm>
            <a:off x="1102208" y="2875952"/>
            <a:ext cx="9835299" cy="1106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56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UPOTREBA SEKUNDARNIH SIROVINA U GRAĐEVINARSTVU</a:t>
            </a:r>
            <a:endParaRPr lang="en-GB" sz="5600" b="1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endParaRPr kumimoji="0" lang="hr-HR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FC185C01-55F8-6875-E8F1-2AC0B674D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b="29828"/>
          <a:stretch/>
        </p:blipFill>
        <p:spPr>
          <a:xfrm>
            <a:off x="3786023" y="1187799"/>
            <a:ext cx="4427447" cy="835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FADC8-D894-0300-1A0E-A94912DF44E4}"/>
              </a:ext>
            </a:extLst>
          </p:cNvPr>
          <p:cNvSpPr txBox="1"/>
          <p:nvPr/>
        </p:nvSpPr>
        <p:spPr>
          <a:xfrm>
            <a:off x="1178350" y="5407023"/>
            <a:ext cx="60976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Nastavnica: Iva Illeš, dipl.ing.</a:t>
            </a:r>
            <a:r>
              <a:rPr lang="hr-HR" dirty="0">
                <a:solidFill>
                  <a:sysClr val="windowText" lastClr="000000"/>
                </a:solidFill>
                <a:latin typeface="Calibri" panose="020F0502020204030204"/>
              </a:rPr>
              <a:t>građ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4DC4D3-CECD-E9B9-A240-28106F49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215" y="6176650"/>
            <a:ext cx="231058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0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1B29515C-7925-7EA4-4C44-6D9D974FE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92ADCC88-6126-5F1F-FD0B-01F730A3B6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4421"/>
            <a:ext cx="10515600" cy="1325563"/>
          </a:xfrm>
        </p:spPr>
        <p:txBody>
          <a:bodyPr spcFirstLastPara="1" lIns="91425" tIns="45700" rIns="91425" bIns="45700" anchor="ctr" anchorCtr="0">
            <a:normAutofit/>
          </a:bodyPr>
          <a:lstStyle/>
          <a:p>
            <a:r>
              <a:rPr lang="hr-HR" b="1" kern="100" dirty="0">
                <a:solidFill>
                  <a:schemeClr val="accent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DRVO</a:t>
            </a:r>
            <a:br>
              <a:rPr lang="en-GB" b="1" kern="100" dirty="0">
                <a:effectLst/>
              </a:rPr>
            </a:br>
            <a:endParaRPr lang="hr-HR" b="1" dirty="0"/>
          </a:p>
        </p:txBody>
      </p:sp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DFE0FC33-F9A1-E21F-63F3-1401AE5AF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560" y="1690688"/>
            <a:ext cx="5063353" cy="490616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800"/>
              </a:spcAft>
              <a:buClr>
                <a:srgbClr val="011855"/>
              </a:buClr>
              <a:buSzPts val="3000"/>
            </a:pPr>
            <a:r>
              <a:rPr lang="hr-HR" kern="0" dirty="0"/>
              <a:t>Drvo u građevnim konstrukcijama traje stotinjak godina, a odbačeno se može lako i jeftino preraditi u nove proizvode. 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Clr>
                <a:srgbClr val="011855"/>
              </a:buClr>
              <a:buSzPts val="3000"/>
            </a:pPr>
            <a:r>
              <a:rPr lang="hr-HR" kern="0" dirty="0"/>
              <a:t>Mekše drvo se može reciklirati i često se koristi za </a:t>
            </a:r>
            <a:r>
              <a:rPr lang="hr-HR" b="1" kern="0" dirty="0"/>
              <a:t>izradu raznih ploča primjerice MDF ili  OSB ploča.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26DAE-7FDB-44EA-A1EA-E992606404A9}"/>
              </a:ext>
            </a:extLst>
          </p:cNvPr>
          <p:cNvSpPr txBox="1"/>
          <p:nvPr/>
        </p:nvSpPr>
        <p:spPr>
          <a:xfrm>
            <a:off x="6096000" y="5012635"/>
            <a:ext cx="5547440" cy="488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600" b="1" i="1" kern="1200" dirty="0" err="1">
                <a:effectLst/>
              </a:rPr>
              <a:t>Slika</a:t>
            </a:r>
            <a:r>
              <a:rPr lang="en-US" sz="1600" b="1" i="1" kern="1200" dirty="0">
                <a:effectLst/>
              </a:rPr>
              <a:t>  </a:t>
            </a:r>
            <a:r>
              <a:rPr lang="hr-HR" sz="1600" b="1" i="1" dirty="0">
                <a:effectLst/>
              </a:rPr>
              <a:t>6</a:t>
            </a:r>
            <a:r>
              <a:rPr lang="en-US" sz="1600" b="1" i="1" kern="1200" dirty="0">
                <a:effectLst/>
              </a:rPr>
              <a:t> </a:t>
            </a:r>
            <a:r>
              <a:rPr lang="en-US" sz="1600" b="1" i="1" kern="1200" dirty="0" err="1">
                <a:effectLst/>
              </a:rPr>
              <a:t>Usitnjavanje</a:t>
            </a:r>
            <a:r>
              <a:rPr lang="en-US" sz="1600" b="1" i="1" kern="1200" dirty="0">
                <a:effectLst/>
              </a:rPr>
              <a:t> </a:t>
            </a:r>
            <a:r>
              <a:rPr lang="en-US" sz="1600" b="1" i="1" kern="1200" dirty="0" err="1">
                <a:effectLst/>
              </a:rPr>
              <a:t>i</a:t>
            </a:r>
            <a:r>
              <a:rPr lang="en-US" sz="1600" b="1" i="1" kern="1200" dirty="0">
                <a:effectLst/>
              </a:rPr>
              <a:t> </a:t>
            </a:r>
            <a:r>
              <a:rPr lang="en-US" sz="1600" b="1" i="1" kern="1200" dirty="0" err="1">
                <a:effectLst/>
              </a:rPr>
              <a:t>separacija</a:t>
            </a:r>
            <a:r>
              <a:rPr lang="en-US" sz="1600" b="1" i="1" kern="1200" dirty="0">
                <a:effectLst/>
              </a:rPr>
              <a:t> </a:t>
            </a:r>
            <a:r>
              <a:rPr lang="en-US" sz="1600" b="1" i="1" kern="1200" dirty="0" err="1">
                <a:effectLst/>
              </a:rPr>
              <a:t>materijala</a:t>
            </a:r>
            <a:r>
              <a:rPr lang="en-US" sz="1600" b="1" i="1" kern="1200" dirty="0">
                <a:effectLst/>
              </a:rPr>
              <a:t> (</a:t>
            </a:r>
            <a:r>
              <a:rPr lang="en-US" sz="1600" b="1" i="1" kern="1200" dirty="0" err="1">
                <a:effectLst/>
              </a:rPr>
              <a:t>Tehneko</a:t>
            </a:r>
            <a:r>
              <a:rPr lang="en-US" sz="1600" b="1" i="1" kern="1200" dirty="0">
                <a:effectLst/>
              </a:rPr>
              <a:t>, 2024)</a:t>
            </a:r>
          </a:p>
        </p:txBody>
      </p:sp>
      <p:pic>
        <p:nvPicPr>
          <p:cNvPr id="6" name="Content Placeholder 5" descr="A machine with conveyor belt&#10;&#10;Description automatically generated">
            <a:extLst>
              <a:ext uri="{FF2B5EF4-FFF2-40B4-BE49-F238E27FC236}">
                <a16:creationId xmlns:a16="http://schemas.microsoft.com/office/drawing/2014/main" id="{E8F62B92-00BD-B7C8-91E4-A7FCB79014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874618" y="1670869"/>
            <a:ext cx="5708597" cy="3467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19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A82922FD-A4E5-3FCD-A02C-FC0199EEA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F629445E-4DB3-1500-F052-3A462CFB50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kern="1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STAKLO</a:t>
            </a:r>
            <a:br>
              <a:rPr lang="en-GB" sz="1800" b="1" kern="10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C3FBA811-5842-5781-92D6-FE48F307EA1C}"/>
              </a:ext>
            </a:extLst>
          </p:cNvPr>
          <p:cNvSpPr txBox="1">
            <a:spLocks/>
          </p:cNvSpPr>
          <p:nvPr/>
        </p:nvSpPr>
        <p:spPr>
          <a:xfrm>
            <a:off x="6187386" y="1636986"/>
            <a:ext cx="5729035" cy="44206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+mn-lt"/>
                <a:ea typeface="+mn-ea"/>
                <a:cs typeface="+mn-cs"/>
              </a:rPr>
              <a:t>reciklaža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prozorskog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stakla</a:t>
            </a:r>
            <a:r>
              <a:rPr lang="en-US" sz="2800" dirty="0">
                <a:latin typeface="+mn-lt"/>
                <a:ea typeface="+mn-ea"/>
                <a:cs typeface="+mn-cs"/>
              </a:rPr>
              <a:t>, koji je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najčešći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otpadni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materijal</a:t>
            </a:r>
            <a:r>
              <a:rPr lang="en-US" sz="2800" dirty="0">
                <a:latin typeface="+mn-lt"/>
                <a:ea typeface="+mn-ea"/>
                <a:cs typeface="+mn-cs"/>
              </a:rPr>
              <a:t> u </a:t>
            </a:r>
            <a:r>
              <a:rPr lang="en-US" sz="2800" dirty="0" err="1">
                <a:latin typeface="+mn-lt"/>
                <a:ea typeface="+mn-ea"/>
                <a:cs typeface="+mn-cs"/>
              </a:rPr>
              <a:t>građevinskoj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industriji</a:t>
            </a:r>
            <a:r>
              <a:rPr lang="en-US" sz="2800" dirty="0">
                <a:latin typeface="+mn-lt"/>
                <a:ea typeface="+mn-ea"/>
                <a:cs typeface="+mn-cs"/>
              </a:rPr>
              <a:t>, je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izazov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jer</a:t>
            </a:r>
            <a:r>
              <a:rPr lang="en-US" sz="2800" dirty="0">
                <a:latin typeface="+mn-lt"/>
                <a:ea typeface="+mn-ea"/>
                <a:cs typeface="+mn-cs"/>
              </a:rPr>
              <a:t> se ne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može</a:t>
            </a:r>
            <a:r>
              <a:rPr lang="en-US" sz="2800" dirty="0">
                <a:latin typeface="+mn-lt"/>
                <a:ea typeface="+mn-ea"/>
                <a:cs typeface="+mn-cs"/>
              </a:rPr>
              <a:t> se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reciklirati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zajedno</a:t>
            </a:r>
            <a:r>
              <a:rPr lang="en-US" sz="2800" dirty="0">
                <a:latin typeface="+mn-lt"/>
                <a:ea typeface="+mn-ea"/>
                <a:cs typeface="+mn-cs"/>
              </a:rPr>
              <a:t> s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ostalim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staklenim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proizvodima</a:t>
            </a:r>
            <a:r>
              <a:rPr lang="en-US" sz="2800" dirty="0"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+mn-ea"/>
                <a:cs typeface="+mn-cs"/>
              </a:rPr>
              <a:t>prozorsko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staklo</a:t>
            </a:r>
            <a:r>
              <a:rPr lang="en-US" sz="2800" dirty="0">
                <a:latin typeface="+mn-lt"/>
                <a:ea typeface="+mn-ea"/>
                <a:cs typeface="+mn-cs"/>
              </a:rPr>
              <a:t> se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nakon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obrade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može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ugraditi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kao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zamjena</a:t>
            </a:r>
            <a:r>
              <a:rPr lang="en-US" sz="2800" b="1" dirty="0">
                <a:latin typeface="+mn-lt"/>
                <a:ea typeface="+mn-ea"/>
                <a:cs typeface="+mn-cs"/>
              </a:rPr>
              <a:t> za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jedan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dio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agregata</a:t>
            </a:r>
            <a:r>
              <a:rPr lang="en-US" sz="2800" b="1" dirty="0">
                <a:latin typeface="+mn-lt"/>
                <a:ea typeface="+mn-ea"/>
                <a:cs typeface="+mn-cs"/>
              </a:rPr>
              <a:t> u 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asfaltu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ili</a:t>
            </a:r>
            <a:r>
              <a:rPr lang="en-US" sz="2800" dirty="0">
                <a:latin typeface="+mn-lt"/>
                <a:ea typeface="+mn-ea"/>
                <a:cs typeface="+mn-cs"/>
              </a:rPr>
              <a:t> u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betonskoj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mješavini</a:t>
            </a:r>
            <a:r>
              <a:rPr lang="en-US" sz="2800" b="1" dirty="0"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 descr="Gospodarenje otpadnim staklom iz postrojenja za obradu otpada - RESUMO  RECIKLIRANJE">
            <a:extLst>
              <a:ext uri="{FF2B5EF4-FFF2-40B4-BE49-F238E27FC236}">
                <a16:creationId xmlns:a16="http://schemas.microsoft.com/office/drawing/2014/main" id="{4F63BB57-16DB-4F10-363F-669341491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30" y="1848634"/>
            <a:ext cx="5077270" cy="30770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655BDCC-C4D1-1DFA-80C6-6CC0884C9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730" y="4905697"/>
            <a:ext cx="4985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600" b="1" i="1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hr-HR" altLang="en-US" sz="1600" b="1" i="1" u="none" strike="noStrike" cap="none" normalizeH="0" baseline="0" dirty="0" bmk="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lika  </a:t>
            </a:r>
            <a:r>
              <a:rPr kumimoji="0" lang="hr-HR" altLang="en-US" sz="1600" b="1" i="1" u="none" strike="noStrike" cap="none" normalizeH="0" baseline="0" dirty="0" bmk="_Toc172202734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 Otpadno staklo (Resumo recikliranje, 2024)</a:t>
            </a:r>
            <a:endParaRPr kumimoji="0" lang="hr-HR" altLang="en-US" sz="1600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614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48B8E45F-5D9A-AC84-E9D8-279CFCFE3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8207A2BA-DDFA-9DAB-1E7E-10FDAB9919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hr-HR" b="1" kern="1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PLASTIKA</a:t>
            </a:r>
            <a:br>
              <a:rPr lang="en-GB" b="1" dirty="0">
                <a:effectLst/>
              </a:rPr>
            </a:br>
            <a:endParaRPr lang="hr-HR" b="1" dirty="0"/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399D6285-F824-8D58-6801-B89A15476A29}"/>
              </a:ext>
            </a:extLst>
          </p:cNvPr>
          <p:cNvSpPr txBox="1">
            <a:spLocks/>
          </p:cNvSpPr>
          <p:nvPr/>
        </p:nvSpPr>
        <p:spPr>
          <a:xfrm>
            <a:off x="542925" y="1825624"/>
            <a:ext cx="10810875" cy="440372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latin typeface="+mn-lt"/>
                <a:ea typeface="+mn-ea"/>
                <a:cs typeface="+mn-cs"/>
              </a:rPr>
              <a:t>Danas se u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svijetu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reciklira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otprilike</a:t>
            </a:r>
            <a:r>
              <a:rPr lang="en-US" sz="2800" b="1" dirty="0">
                <a:latin typeface="+mn-lt"/>
                <a:ea typeface="+mn-ea"/>
                <a:cs typeface="+mn-cs"/>
              </a:rPr>
              <a:t> 18%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plastike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što</a:t>
            </a:r>
            <a:r>
              <a:rPr lang="en-US" sz="2800" dirty="0">
                <a:latin typeface="+mn-lt"/>
                <a:ea typeface="+mn-ea"/>
                <a:cs typeface="+mn-cs"/>
              </a:rPr>
              <a:t> je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malo</a:t>
            </a:r>
            <a:r>
              <a:rPr lang="en-US" sz="2800" dirty="0"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latin typeface="+mn-lt"/>
                <a:ea typeface="+mn-ea"/>
                <a:cs typeface="+mn-cs"/>
              </a:rPr>
              <a:t>ali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ipak</a:t>
            </a:r>
            <a:r>
              <a:rPr lang="en-US" sz="2800" dirty="0">
                <a:latin typeface="+mn-lt"/>
                <a:ea typeface="+mn-ea"/>
                <a:cs typeface="+mn-cs"/>
              </a:rPr>
              <a:t> je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veliki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pomak</a:t>
            </a:r>
            <a:r>
              <a:rPr lang="en-US" sz="2800" dirty="0"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latin typeface="+mn-lt"/>
                <a:ea typeface="+mn-ea"/>
                <a:cs typeface="+mn-cs"/>
              </a:rPr>
              <a:t>jer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osamdesetih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godina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prošlog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stoljeća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recikliranje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nije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postojalo</a:t>
            </a:r>
            <a:r>
              <a:rPr lang="en-US" sz="2800" dirty="0">
                <a:latin typeface="+mn-lt"/>
                <a:ea typeface="+mn-ea"/>
                <a:cs typeface="+mn-cs"/>
              </a:rPr>
              <a:t>.  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 err="1">
                <a:latin typeface="+mn-lt"/>
                <a:ea typeface="+mn-ea"/>
                <a:cs typeface="+mn-cs"/>
              </a:rPr>
              <a:t>Plastični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materijali</a:t>
            </a:r>
            <a:r>
              <a:rPr lang="en-US" sz="2800" dirty="0">
                <a:latin typeface="+mn-lt"/>
                <a:ea typeface="+mn-ea"/>
                <a:cs typeface="+mn-cs"/>
              </a:rPr>
              <a:t> koji se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koriste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>
                <a:latin typeface="+mn-lt"/>
                <a:ea typeface="+mn-ea"/>
                <a:cs typeface="+mn-cs"/>
              </a:rPr>
              <a:t>u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građevinarstvu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spadaju</a:t>
            </a:r>
            <a:r>
              <a:rPr lang="en-US" sz="2800" dirty="0">
                <a:latin typeface="+mn-lt"/>
                <a:ea typeface="+mn-ea"/>
                <a:cs typeface="+mn-cs"/>
              </a:rPr>
              <a:t> u </a:t>
            </a:r>
            <a:r>
              <a:rPr lang="en-US" sz="2800" dirty="0" err="1">
                <a:latin typeface="+mn-lt"/>
                <a:ea typeface="+mn-ea"/>
                <a:cs typeface="+mn-cs"/>
              </a:rPr>
              <a:t>kategoriju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materijala</a:t>
            </a:r>
            <a:r>
              <a:rPr lang="en-US" sz="2800" dirty="0">
                <a:latin typeface="+mn-lt"/>
                <a:ea typeface="+mn-ea"/>
                <a:cs typeface="+mn-cs"/>
              </a:rPr>
              <a:t> koji </a:t>
            </a:r>
            <a:r>
              <a:rPr lang="en-US" sz="2800" b="1" dirty="0">
                <a:latin typeface="+mn-lt"/>
                <a:ea typeface="+mn-ea"/>
                <a:cs typeface="+mn-cs"/>
              </a:rPr>
              <a:t>se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vrlo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teško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recikliraju</a:t>
            </a:r>
            <a:r>
              <a:rPr lang="en-US" sz="2800" dirty="0"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 err="1">
                <a:latin typeface="+mn-lt"/>
                <a:ea typeface="+mn-ea"/>
                <a:cs typeface="+mn-cs"/>
              </a:rPr>
              <a:t>Jedan</a:t>
            </a:r>
            <a:r>
              <a:rPr lang="en-US" sz="2800" dirty="0">
                <a:latin typeface="+mn-lt"/>
                <a:ea typeface="+mn-ea"/>
                <a:cs typeface="+mn-cs"/>
              </a:rPr>
              <a:t> od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najpopularnijih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materijala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iz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ove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kategorije</a:t>
            </a:r>
            <a:r>
              <a:rPr lang="en-US" sz="2800" dirty="0">
                <a:latin typeface="+mn-lt"/>
                <a:ea typeface="+mn-ea"/>
                <a:cs typeface="+mn-cs"/>
              </a:rPr>
              <a:t> je </a:t>
            </a:r>
            <a:r>
              <a:rPr lang="en-US" sz="2800" b="1" dirty="0">
                <a:latin typeface="+mn-lt"/>
                <a:ea typeface="+mn-ea"/>
                <a:cs typeface="+mn-cs"/>
              </a:rPr>
              <a:t>PVC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kojeg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nalazimo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većinom</a:t>
            </a:r>
            <a:r>
              <a:rPr lang="en-US" sz="2800" b="1" dirty="0">
                <a:latin typeface="+mn-lt"/>
                <a:ea typeface="+mn-ea"/>
                <a:cs typeface="+mn-cs"/>
              </a:rPr>
              <a:t> u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stolariji</a:t>
            </a:r>
            <a:r>
              <a:rPr lang="en-US" sz="2800" b="1" dirty="0"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 err="1">
                <a:latin typeface="+mn-lt"/>
                <a:ea typeface="+mn-ea"/>
                <a:cs typeface="+mn-cs"/>
              </a:rPr>
              <a:t>Samo</a:t>
            </a:r>
            <a:r>
              <a:rPr lang="en-US" sz="2800" b="1" dirty="0">
                <a:latin typeface="+mn-lt"/>
                <a:ea typeface="+mn-ea"/>
                <a:cs typeface="+mn-cs"/>
              </a:rPr>
              <a:t> 5% PVC-a se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reciklira</a:t>
            </a:r>
            <a:r>
              <a:rPr lang="en-US" sz="2800" dirty="0">
                <a:latin typeface="+mn-lt"/>
                <a:ea typeface="+mn-ea"/>
                <a:cs typeface="+mn-cs"/>
              </a:rPr>
              <a:t>, a to </a:t>
            </a:r>
            <a:r>
              <a:rPr lang="en-US" sz="2800" dirty="0" err="1">
                <a:latin typeface="+mn-lt"/>
                <a:ea typeface="+mn-ea"/>
                <a:cs typeface="+mn-cs"/>
              </a:rPr>
              <a:t>uključuje</a:t>
            </a:r>
            <a:r>
              <a:rPr lang="en-US" sz="2800" dirty="0">
                <a:latin typeface="+mn-lt"/>
                <a:ea typeface="+mn-ea"/>
                <a:cs typeface="+mn-cs"/>
              </a:rPr>
              <a:t> s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okvire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prozora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vrata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ostalu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građevinsku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opremu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poput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kabela</a:t>
            </a:r>
            <a:r>
              <a:rPr lang="en-US" sz="2800" dirty="0">
                <a:latin typeface="+mn-lt"/>
                <a:ea typeface="+mn-ea"/>
                <a:cs typeface="+mn-cs"/>
              </a:rPr>
              <a:t>, PVC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obloga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slično</a:t>
            </a:r>
            <a:r>
              <a:rPr lang="en-US" sz="2800" dirty="0"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019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0EC306F7-D405-66A5-9168-30BF284D1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C09A625B-279D-CFA1-FE02-6D450B6145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kern="1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PLASTIKA</a:t>
            </a:r>
            <a:br>
              <a:rPr lang="en-GB" sz="1800" b="1" kern="10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8DD54ED2-63CC-7FE6-7DD3-74A2BF1BB8BA}"/>
              </a:ext>
            </a:extLst>
          </p:cNvPr>
          <p:cNvSpPr txBox="1">
            <a:spLocks/>
          </p:cNvSpPr>
          <p:nvPr/>
        </p:nvSpPr>
        <p:spPr>
          <a:xfrm>
            <a:off x="4543425" y="1514474"/>
            <a:ext cx="7429500" cy="47339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55000" lnSpcReduction="2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228600" indent="-228600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5500" dirty="0">
                <a:latin typeface="+mn-lt"/>
                <a:ea typeface="+mn-ea"/>
                <a:cs typeface="+mn-cs"/>
              </a:rPr>
              <a:t>Stari prozori se </a:t>
            </a:r>
            <a:r>
              <a:rPr lang="hr-HR" sz="5500" b="1" dirty="0">
                <a:latin typeface="+mn-lt"/>
                <a:ea typeface="+mn-ea"/>
                <a:cs typeface="+mn-cs"/>
              </a:rPr>
              <a:t>prerađuju u plastične granule </a:t>
            </a:r>
            <a:r>
              <a:rPr lang="hr-HR" sz="5500" dirty="0">
                <a:latin typeface="+mn-lt"/>
                <a:ea typeface="+mn-ea"/>
                <a:cs typeface="+mn-cs"/>
              </a:rPr>
              <a:t>u postrojenjima za preradu. 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5500" dirty="0">
                <a:latin typeface="+mn-lt"/>
                <a:ea typeface="+mn-ea"/>
                <a:cs typeface="+mn-cs"/>
              </a:rPr>
              <a:t> Drobe se u drobilici, te se pomoću sustava sortiranja, strani materijali odvajaju od PVC-a, a samljeveni materijal se prerađuje u granule u i podvrgava različitim postupcima odvajanja i pripreme.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5500" dirty="0">
                <a:latin typeface="+mn-lt"/>
                <a:ea typeface="+mn-ea"/>
                <a:cs typeface="+mn-cs"/>
              </a:rPr>
              <a:t>Stari PVC prozori mogu se reciklirati </a:t>
            </a:r>
            <a:r>
              <a:rPr lang="hr-HR" sz="5500" b="1" dirty="0">
                <a:latin typeface="+mn-lt"/>
                <a:ea typeface="+mn-ea"/>
                <a:cs typeface="+mn-cs"/>
              </a:rPr>
              <a:t>najviše sedam puta</a:t>
            </a:r>
            <a:r>
              <a:rPr lang="hr-HR" sz="5500" dirty="0">
                <a:latin typeface="+mn-lt"/>
                <a:ea typeface="+mn-ea"/>
                <a:cs typeface="+mn-cs"/>
              </a:rPr>
              <a:t>!</a:t>
            </a:r>
            <a:endParaRPr lang="en-GB" sz="55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875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GB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diagram of different types of waste&#10;&#10;Description automatically generated">
            <a:extLst>
              <a:ext uri="{FF2B5EF4-FFF2-40B4-BE49-F238E27FC236}">
                <a16:creationId xmlns:a16="http://schemas.microsoft.com/office/drawing/2014/main" id="{464E33C9-6524-6DAB-F9E4-4EB463105E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726" r="11218" b="3116"/>
          <a:stretch/>
        </p:blipFill>
        <p:spPr bwMode="auto">
          <a:xfrm>
            <a:off x="356134" y="1743164"/>
            <a:ext cx="4046282" cy="4182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B65423-8ABF-697F-5F2D-7150DEF49C0E}"/>
              </a:ext>
            </a:extLst>
          </p:cNvPr>
          <p:cNvSpPr txBox="1"/>
          <p:nvPr/>
        </p:nvSpPr>
        <p:spPr>
          <a:xfrm>
            <a:off x="485732" y="6017934"/>
            <a:ext cx="37931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hr-HR" sz="1600" b="1" i="1" dirty="0" bmk="_Toc172202734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Slika  8 Postupak recikliranja PVC stolarije (MR PVC sistem, 2024)</a:t>
            </a:r>
            <a:endParaRPr lang="en-GB" sz="1600" b="1" i="1" dirty="0" bmk="_Toc172202734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0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22521E1A-B065-283C-5B74-FD14510CB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1C9482A2-30FB-B816-4307-0A0D4C6870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hr-HR" b="1" kern="1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GIPS KARTONSKE PLOČE</a:t>
            </a:r>
            <a:br>
              <a:rPr lang="en-GB" b="1" dirty="0">
                <a:effectLst/>
              </a:rPr>
            </a:br>
            <a:endParaRPr lang="hr-HR" b="1" dirty="0"/>
          </a:p>
        </p:txBody>
      </p:sp>
      <p:pic>
        <p:nvPicPr>
          <p:cNvPr id="3" name="Picture 2" descr="A person holding a pile of rubble&#10;&#10;Description automatically generated">
            <a:extLst>
              <a:ext uri="{FF2B5EF4-FFF2-40B4-BE49-F238E27FC236}">
                <a16:creationId xmlns:a16="http://schemas.microsoft.com/office/drawing/2014/main" id="{ADFCF0EF-B486-4344-3F2E-49CB5892B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3" y="1874763"/>
            <a:ext cx="5157787" cy="349643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F144EA-201E-8F85-74B4-CE3185C970AD}"/>
              </a:ext>
            </a:extLst>
          </p:cNvPr>
          <p:cNvSpPr txBox="1"/>
          <p:nvPr/>
        </p:nvSpPr>
        <p:spPr>
          <a:xfrm>
            <a:off x="1090197" y="5004833"/>
            <a:ext cx="5183188" cy="7327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Slika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 </a:t>
            </a:r>
            <a:r>
              <a:rPr lang="hr-HR" sz="1600" b="1" i="1" dirty="0">
                <a:effectLst/>
              </a:rPr>
              <a:t>9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Otpadni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gips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(Horvat, 2016)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359640C3-3942-0488-5E44-9BE00F6DE0C1}"/>
              </a:ext>
            </a:extLst>
          </p:cNvPr>
          <p:cNvSpPr txBox="1">
            <a:spLocks/>
          </p:cNvSpPr>
          <p:nvPr/>
        </p:nvSpPr>
        <p:spPr>
          <a:xfrm>
            <a:off x="5955127" y="1850951"/>
            <a:ext cx="6236873" cy="431006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+mn-lt"/>
                <a:ea typeface="+mn-ea"/>
                <a:cs typeface="+mn-cs"/>
              </a:rPr>
              <a:t>Veći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komadi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gips-kartonskih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ploča</a:t>
            </a:r>
            <a:r>
              <a:rPr lang="en-US" sz="2800" dirty="0">
                <a:latin typeface="+mn-lt"/>
                <a:ea typeface="+mn-ea"/>
                <a:cs typeface="+mn-cs"/>
              </a:rPr>
              <a:t> 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mogu</a:t>
            </a:r>
            <a:r>
              <a:rPr lang="en-US" sz="2800" b="1" dirty="0">
                <a:latin typeface="+mn-lt"/>
                <a:ea typeface="+mn-ea"/>
                <a:cs typeface="+mn-cs"/>
              </a:rPr>
              <a:t> se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ponovno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upotrijebiti</a:t>
            </a:r>
            <a:r>
              <a:rPr lang="en-US" sz="2800" dirty="0">
                <a:latin typeface="+mn-lt"/>
                <a:ea typeface="+mn-ea"/>
                <a:cs typeface="+mn-cs"/>
              </a:rPr>
              <a:t>, </a:t>
            </a:r>
            <a:r>
              <a:rPr lang="hr-HR" sz="2800" dirty="0">
                <a:latin typeface="+mn-lt"/>
                <a:ea typeface="+mn-ea"/>
                <a:cs typeface="+mn-cs"/>
              </a:rPr>
              <a:t>ostali se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prerađuju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</a:t>
            </a:r>
            <a:r>
              <a:rPr lang="en-US" sz="2800" dirty="0">
                <a:latin typeface="+mn-lt"/>
                <a:ea typeface="+mn-ea"/>
                <a:cs typeface="+mn-cs"/>
              </a:rPr>
              <a:t>  </a:t>
            </a:r>
            <a:r>
              <a:rPr lang="en-US" sz="2800" dirty="0" err="1">
                <a:latin typeface="+mn-lt"/>
                <a:ea typeface="+mn-ea"/>
                <a:cs typeface="+mn-cs"/>
              </a:rPr>
              <a:t>koriste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kod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nove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izgradnje</a:t>
            </a:r>
            <a:r>
              <a:rPr lang="en-US" sz="2800" dirty="0"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Kao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posljedica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odlaganja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gips-karton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ploča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odlagalištima</a:t>
            </a:r>
            <a:r>
              <a:rPr lang="en-US" sz="2800" dirty="0">
                <a:latin typeface="+mn-lt"/>
                <a:ea typeface="+mn-ea"/>
                <a:cs typeface="+mn-cs"/>
              </a:rPr>
              <a:t> s </a:t>
            </a:r>
            <a:r>
              <a:rPr lang="en-US" sz="2800" dirty="0" err="1">
                <a:latin typeface="+mn-lt"/>
                <a:ea typeface="+mn-ea"/>
                <a:cs typeface="+mn-cs"/>
              </a:rPr>
              <a:t>anaerobnim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uvjetima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života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javljaju</a:t>
            </a:r>
            <a:r>
              <a:rPr lang="en-US" sz="2800" b="1" dirty="0">
                <a:latin typeface="+mn-lt"/>
                <a:ea typeface="+mn-ea"/>
                <a:cs typeface="+mn-cs"/>
              </a:rPr>
              <a:t> se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kisele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kiše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koje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su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štetne</a:t>
            </a:r>
            <a:r>
              <a:rPr lang="en-US" sz="2800" dirty="0">
                <a:latin typeface="+mn-lt"/>
                <a:ea typeface="+mn-ea"/>
                <a:cs typeface="+mn-cs"/>
              </a:rPr>
              <a:t> za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okoliš</a:t>
            </a:r>
            <a:r>
              <a:rPr lang="en-US" sz="2800" dirty="0"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077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DAD08499-E35C-BFB1-2664-3A9B31696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03C12D67-EC87-46C2-FB2B-8583AE2619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hr-HR" b="1" kern="1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GIPS</a:t>
            </a:r>
            <a:r>
              <a:rPr lang="hr-HR" b="1" dirty="0">
                <a:effectLst/>
              </a:rPr>
              <a:t> </a:t>
            </a:r>
            <a:r>
              <a:rPr lang="hr-HR" b="1" kern="1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KARTONSKE PLOČE</a:t>
            </a:r>
            <a:br>
              <a:rPr lang="en-GB" b="1" dirty="0">
                <a:effectLst/>
              </a:rPr>
            </a:br>
            <a:endParaRPr lang="hr-HR" b="1" dirty="0"/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2983CF61-3A8F-BCDD-1A47-10D583A725E2}"/>
              </a:ext>
            </a:extLst>
          </p:cNvPr>
          <p:cNvSpPr txBox="1">
            <a:spLocks/>
          </p:cNvSpPr>
          <p:nvPr/>
        </p:nvSpPr>
        <p:spPr>
          <a:xfrm>
            <a:off x="196124" y="1407994"/>
            <a:ext cx="6659233" cy="452098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+mn-ea"/>
                <a:cs typeface="+mn-cs"/>
              </a:rPr>
              <a:t>Proces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recikliranja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sastoji</a:t>
            </a:r>
            <a:r>
              <a:rPr lang="en-US" sz="2800" dirty="0">
                <a:latin typeface="+mn-lt"/>
                <a:ea typeface="+mn-ea"/>
                <a:cs typeface="+mn-cs"/>
              </a:rPr>
              <a:t> se </a:t>
            </a:r>
            <a:r>
              <a:rPr lang="en-US" sz="2800" b="1" dirty="0">
                <a:latin typeface="+mn-lt"/>
                <a:ea typeface="+mn-ea"/>
                <a:cs typeface="+mn-cs"/>
              </a:rPr>
              <a:t>od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mljevenja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i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spaljivanja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otpada</a:t>
            </a:r>
            <a:r>
              <a:rPr lang="en-US" sz="2800" b="1" dirty="0">
                <a:latin typeface="+mn-lt"/>
                <a:ea typeface="+mn-ea"/>
                <a:cs typeface="+mn-cs"/>
              </a:rPr>
              <a:t>. </a:t>
            </a:r>
            <a:endParaRPr lang="hr-HR" sz="2800" b="1" dirty="0"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+mn-ea"/>
                <a:cs typeface="+mn-cs"/>
              </a:rPr>
              <a:t>Mljevenje</a:t>
            </a:r>
            <a:r>
              <a:rPr lang="en-US" sz="2800" dirty="0">
                <a:latin typeface="+mn-lt"/>
                <a:ea typeface="+mn-ea"/>
                <a:cs typeface="+mn-cs"/>
              </a:rPr>
              <a:t> se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može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provoditi</a:t>
            </a:r>
            <a:r>
              <a:rPr lang="en-US" sz="2800" dirty="0">
                <a:latin typeface="+mn-lt"/>
                <a:ea typeface="+mn-ea"/>
                <a:cs typeface="+mn-cs"/>
              </a:rPr>
              <a:t> u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mlinovima</a:t>
            </a:r>
            <a:r>
              <a:rPr lang="en-US" sz="2800" dirty="0"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latin typeface="+mn-lt"/>
                <a:ea typeface="+mn-ea"/>
                <a:cs typeface="+mn-cs"/>
              </a:rPr>
              <a:t>dok</a:t>
            </a:r>
            <a:r>
              <a:rPr lang="en-US" sz="2800" dirty="0">
                <a:latin typeface="+mn-lt"/>
                <a:ea typeface="+mn-ea"/>
                <a:cs typeface="+mn-cs"/>
              </a:rPr>
              <a:t> se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spaljivanje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odvija</a:t>
            </a:r>
            <a:r>
              <a:rPr lang="en-US" sz="2800" dirty="0">
                <a:latin typeface="+mn-lt"/>
                <a:ea typeface="+mn-ea"/>
                <a:cs typeface="+mn-cs"/>
              </a:rPr>
              <a:t> u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pećnicama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pri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temperaturama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oko</a:t>
            </a:r>
            <a:r>
              <a:rPr lang="en-US" sz="2800" dirty="0">
                <a:latin typeface="+mn-lt"/>
                <a:ea typeface="+mn-ea"/>
                <a:cs typeface="+mn-cs"/>
              </a:rPr>
              <a:t> 150 ° C u </a:t>
            </a:r>
            <a:r>
              <a:rPr lang="en-US" sz="2800" dirty="0" err="1">
                <a:latin typeface="+mn-lt"/>
                <a:ea typeface="+mn-ea"/>
                <a:cs typeface="+mn-cs"/>
              </a:rPr>
              <a:t>vremenskom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trajanju</a:t>
            </a:r>
            <a:r>
              <a:rPr lang="en-US" sz="2800" dirty="0">
                <a:latin typeface="+mn-lt"/>
                <a:ea typeface="+mn-ea"/>
                <a:cs typeface="+mn-cs"/>
              </a:rPr>
              <a:t> od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nekoliko</a:t>
            </a:r>
            <a:r>
              <a:rPr lang="en-US" sz="2800" dirty="0">
                <a:latin typeface="+mn-lt"/>
                <a:ea typeface="+mn-ea"/>
                <a:cs typeface="+mn-cs"/>
              </a:rPr>
              <a:t> sati.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+mn-ea"/>
                <a:cs typeface="+mn-cs"/>
              </a:rPr>
              <a:t>Otpadni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gips</a:t>
            </a:r>
            <a:r>
              <a:rPr lang="en-US" sz="2800" dirty="0">
                <a:latin typeface="+mn-lt"/>
                <a:ea typeface="+mn-ea"/>
                <a:cs typeface="+mn-cs"/>
              </a:rPr>
              <a:t> se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može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reciklirati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kroz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više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ciklusa</a:t>
            </a:r>
            <a:r>
              <a:rPr lang="en-US" sz="2800" b="1" dirty="0">
                <a:latin typeface="+mn-lt"/>
                <a:ea typeface="+mn-ea"/>
                <a:cs typeface="+mn-cs"/>
              </a:rPr>
              <a:t> za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istu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svrhu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te</a:t>
            </a:r>
            <a:r>
              <a:rPr lang="en-US" sz="2800" b="1" dirty="0">
                <a:latin typeface="+mn-lt"/>
                <a:ea typeface="+mn-ea"/>
                <a:cs typeface="+mn-cs"/>
              </a:rPr>
              <a:t> da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su</a:t>
            </a:r>
            <a:r>
              <a:rPr lang="en-US" sz="2800" b="1" dirty="0">
                <a:latin typeface="+mn-lt"/>
                <a:ea typeface="+mn-ea"/>
                <a:cs typeface="+mn-cs"/>
              </a:rPr>
              <a:t> mu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svojstva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približna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komercijalnom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gipsu</a:t>
            </a:r>
            <a:r>
              <a:rPr lang="en-US" sz="2800" dirty="0"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34C13-A667-A2F5-DFED-DECFA0BF9E10}"/>
              </a:ext>
            </a:extLst>
          </p:cNvPr>
          <p:cNvSpPr txBox="1"/>
          <p:nvPr/>
        </p:nvSpPr>
        <p:spPr>
          <a:xfrm>
            <a:off x="3771900" y="6166426"/>
            <a:ext cx="5758077" cy="474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200" b="1" i="1" kern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Slika</a:t>
            </a:r>
            <a:r>
              <a:rPr lang="en-US" sz="1200" b="1" i="1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r-HR" sz="1200" b="1" i="1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en-US" sz="1200" b="1" i="1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US" sz="1200" b="1" i="1" kern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Strojevi</a:t>
            </a:r>
            <a:r>
              <a:rPr lang="en-US" sz="1200" b="1" i="1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za </a:t>
            </a:r>
            <a:r>
              <a:rPr lang="en-US" sz="1200" b="1" i="1" kern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proces</a:t>
            </a:r>
            <a:r>
              <a:rPr lang="en-US" sz="1200" b="1" i="1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i="1" kern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recikliranje</a:t>
            </a:r>
            <a:r>
              <a:rPr lang="en-US" sz="1200" b="1" i="1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i="1" kern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gipsa</a:t>
            </a:r>
            <a:r>
              <a:rPr lang="en-US" sz="1200" b="1" i="1" kern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(Horvat, 2016)</a:t>
            </a:r>
          </a:p>
        </p:txBody>
      </p:sp>
      <p:pic>
        <p:nvPicPr>
          <p:cNvPr id="3" name="Picture 2" descr="Several images of a building&#10;&#10;Description automatically generated">
            <a:extLst>
              <a:ext uri="{FF2B5EF4-FFF2-40B4-BE49-F238E27FC236}">
                <a16:creationId xmlns:a16="http://schemas.microsoft.com/office/drawing/2014/main" id="{B0D9C8EA-70DA-7E42-844C-62E2629D8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066" y="987758"/>
            <a:ext cx="4220613" cy="5178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02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5504CAB9-9210-5E90-95CB-ACFB714A1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4DF655B1-C0DF-A04A-4212-139A301DC6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hr-HR" b="1" kern="1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OPEKA</a:t>
            </a:r>
            <a:br>
              <a:rPr lang="en-GB" b="1" dirty="0">
                <a:effectLst/>
              </a:rPr>
            </a:br>
            <a:endParaRPr lang="hr-HR" b="1" dirty="0"/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F3B3A9D9-BBEB-FE4D-90AF-2F99C01F31E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+mn-ea"/>
                <a:cs typeface="+mn-cs"/>
              </a:rPr>
              <a:t>Jedan</a:t>
            </a:r>
            <a:r>
              <a:rPr lang="en-US" sz="2800" dirty="0">
                <a:latin typeface="+mn-lt"/>
                <a:ea typeface="+mn-ea"/>
                <a:cs typeface="+mn-cs"/>
              </a:rPr>
              <a:t> od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načina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ponovne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upotrebe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opeke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dobivene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rušenjem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neke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građevine</a:t>
            </a:r>
            <a:r>
              <a:rPr lang="en-US" sz="2800" dirty="0">
                <a:latin typeface="+mn-lt"/>
                <a:ea typeface="+mn-ea"/>
                <a:cs typeface="+mn-cs"/>
              </a:rPr>
              <a:t> jest </a:t>
            </a:r>
            <a:r>
              <a:rPr lang="en-US" sz="2800" b="1" dirty="0">
                <a:latin typeface="+mn-lt"/>
                <a:ea typeface="+mn-ea"/>
                <a:cs typeface="+mn-cs"/>
              </a:rPr>
              <a:t>da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rušenjem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građevine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odvajamo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komade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opeke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>
                <a:latin typeface="+mn-lt"/>
                <a:ea typeface="+mn-ea"/>
                <a:cs typeface="+mn-cs"/>
              </a:rPr>
              <a:t>(</a:t>
            </a:r>
            <a:r>
              <a:rPr lang="en-US" sz="2800" dirty="0" err="1">
                <a:latin typeface="+mn-lt"/>
                <a:ea typeface="+mn-ea"/>
                <a:cs typeface="+mn-cs"/>
              </a:rPr>
              <a:t>ili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crijepa</a:t>
            </a:r>
            <a:r>
              <a:rPr lang="en-US" sz="2800" dirty="0">
                <a:latin typeface="+mn-lt"/>
                <a:ea typeface="+mn-ea"/>
                <a:cs typeface="+mn-cs"/>
              </a:rPr>
              <a:t>) </a:t>
            </a:r>
            <a:r>
              <a:rPr lang="en-US" sz="2800" dirty="0" err="1">
                <a:latin typeface="+mn-lt"/>
                <a:ea typeface="+mn-ea"/>
                <a:cs typeface="+mn-cs"/>
              </a:rPr>
              <a:t>te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ih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ponovno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upotrijebljavamo</a:t>
            </a:r>
            <a:r>
              <a:rPr lang="en-US" sz="2800" dirty="0">
                <a:latin typeface="+mn-lt"/>
                <a:ea typeface="+mn-ea"/>
                <a:cs typeface="+mn-cs"/>
              </a:rPr>
              <a:t> za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izgradnju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nove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građevine</a:t>
            </a:r>
            <a:r>
              <a:rPr lang="en-US" sz="2800" dirty="0">
                <a:latin typeface="+mn-lt"/>
                <a:ea typeface="+mn-ea"/>
                <a:cs typeface="+mn-cs"/>
              </a:rPr>
              <a:t>.  </a:t>
            </a:r>
            <a:r>
              <a:rPr lang="en-US" sz="2800" b="1" dirty="0">
                <a:latin typeface="+mn-lt"/>
                <a:ea typeface="+mn-ea"/>
                <a:cs typeface="+mn-cs"/>
              </a:rPr>
              <a:t>OPORABA!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+mn-ea"/>
                <a:cs typeface="+mn-cs"/>
              </a:rPr>
              <a:t>Drugi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način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upotrebe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opeke</a:t>
            </a:r>
            <a:r>
              <a:rPr lang="en-US" sz="2800" dirty="0">
                <a:latin typeface="+mn-lt"/>
                <a:ea typeface="+mn-ea"/>
                <a:cs typeface="+mn-cs"/>
              </a:rPr>
              <a:t> je da je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drobimo</a:t>
            </a:r>
            <a:r>
              <a:rPr lang="en-US" sz="2800" b="1" dirty="0">
                <a:latin typeface="+mn-lt"/>
                <a:ea typeface="+mn-ea"/>
                <a:cs typeface="+mn-cs"/>
              </a:rPr>
              <a:t> u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sitnije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komade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koristimo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kao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reciklirani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agregat</a:t>
            </a:r>
            <a:r>
              <a:rPr lang="en-US" sz="2800" dirty="0">
                <a:latin typeface="+mn-lt"/>
                <a:ea typeface="+mn-ea"/>
                <a:cs typeface="+mn-cs"/>
              </a:rPr>
              <a:t>. </a:t>
            </a:r>
            <a:r>
              <a:rPr lang="en-US" sz="2800" b="1" dirty="0">
                <a:latin typeface="+mn-lt"/>
                <a:ea typeface="+mn-ea"/>
                <a:cs typeface="+mn-cs"/>
              </a:rPr>
              <a:t>RECIKLIRANJE!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+mn-ea"/>
                <a:cs typeface="+mn-cs"/>
              </a:rPr>
              <a:t>Takav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reciklirani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agregat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može</a:t>
            </a:r>
            <a:r>
              <a:rPr lang="en-US" sz="2800" dirty="0">
                <a:latin typeface="+mn-lt"/>
                <a:ea typeface="+mn-ea"/>
                <a:cs typeface="+mn-cs"/>
              </a:rPr>
              <a:t> se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upotrijebiti</a:t>
            </a:r>
            <a:r>
              <a:rPr lang="en-US" sz="2800" dirty="0">
                <a:latin typeface="+mn-lt"/>
                <a:ea typeface="+mn-ea"/>
                <a:cs typeface="+mn-cs"/>
              </a:rPr>
              <a:t> u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proizvodnji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novih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betonskih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mješavina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sa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osjetno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smanjenim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negativnim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utjecajem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okoliš</a:t>
            </a:r>
            <a:r>
              <a:rPr lang="en-US" sz="2800" dirty="0"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36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D84546F1-7314-DC95-9AB2-7A13F976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A9BC52EE-C34F-EF12-C5EF-65070781B5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hr-HR" b="1" kern="1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OPEKA</a:t>
            </a:r>
            <a:br>
              <a:rPr lang="en-GB" b="1" dirty="0">
                <a:effectLst/>
              </a:rPr>
            </a:br>
            <a:endParaRPr lang="hr-HR" b="1" dirty="0"/>
          </a:p>
        </p:txBody>
      </p:sp>
      <p:pic>
        <p:nvPicPr>
          <p:cNvPr id="3" name="Picture 2" descr="A group of white and pink stones&#10;&#10;Description automatically generated with medium confidence">
            <a:extLst>
              <a:ext uri="{FF2B5EF4-FFF2-40B4-BE49-F238E27FC236}">
                <a16:creationId xmlns:a16="http://schemas.microsoft.com/office/drawing/2014/main" id="{5A4A67C7-2EFA-0F5A-604C-AB7707C17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48" y="1179819"/>
            <a:ext cx="5287402" cy="502391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83A3B5-48BC-716E-F9D1-55FC953BBD62}"/>
              </a:ext>
            </a:extLst>
          </p:cNvPr>
          <p:cNvSpPr txBox="1"/>
          <p:nvPr/>
        </p:nvSpPr>
        <p:spPr>
          <a:xfrm>
            <a:off x="434216" y="6173403"/>
            <a:ext cx="5661784" cy="638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600" b="1" i="1" kern="1200" dirty="0" err="1">
                <a:effectLst/>
                <a:ea typeface="+mn-ea"/>
                <a:cs typeface="+mn-cs"/>
              </a:rPr>
              <a:t>Slika</a:t>
            </a:r>
            <a:r>
              <a:rPr lang="en-US" sz="1600" b="1" i="1" kern="1200" dirty="0">
                <a:effectLst/>
                <a:ea typeface="+mn-ea"/>
                <a:cs typeface="+mn-cs"/>
              </a:rPr>
              <a:t>  </a:t>
            </a:r>
            <a:r>
              <a:rPr lang="hr-HR" sz="1600" b="1" i="1" dirty="0">
                <a:effectLst/>
              </a:rPr>
              <a:t>11</a:t>
            </a:r>
            <a:r>
              <a:rPr lang="en-US" sz="1600" b="1" i="1" kern="1200" dirty="0">
                <a:effectLst/>
                <a:ea typeface="+mn-ea"/>
                <a:cs typeface="+mn-cs"/>
              </a:rPr>
              <a:t> </a:t>
            </a:r>
            <a:r>
              <a:rPr lang="en-US" sz="1600" b="1" i="1" kern="1200" dirty="0" err="1">
                <a:effectLst/>
                <a:ea typeface="+mn-ea"/>
                <a:cs typeface="+mn-cs"/>
              </a:rPr>
              <a:t>Ponovna</a:t>
            </a:r>
            <a:r>
              <a:rPr lang="en-US" sz="1600" b="1" i="1" kern="1200" dirty="0">
                <a:effectLst/>
                <a:ea typeface="+mn-ea"/>
                <a:cs typeface="+mn-cs"/>
              </a:rPr>
              <a:t> </a:t>
            </a:r>
            <a:r>
              <a:rPr lang="en-US" sz="1600" b="1" i="1" kern="1200" dirty="0" err="1">
                <a:effectLst/>
                <a:ea typeface="+mn-ea"/>
                <a:cs typeface="+mn-cs"/>
              </a:rPr>
              <a:t>upotreba</a:t>
            </a:r>
            <a:r>
              <a:rPr lang="en-US" sz="1600" b="1" i="1" kern="1200" dirty="0">
                <a:effectLst/>
                <a:ea typeface="+mn-ea"/>
                <a:cs typeface="+mn-cs"/>
              </a:rPr>
              <a:t> </a:t>
            </a:r>
            <a:r>
              <a:rPr lang="en-US" sz="1600" b="1" i="1" kern="1200" dirty="0" err="1">
                <a:effectLst/>
                <a:ea typeface="+mn-ea"/>
                <a:cs typeface="+mn-cs"/>
              </a:rPr>
              <a:t>opeke</a:t>
            </a:r>
            <a:r>
              <a:rPr lang="en-US" sz="1600" b="1" i="1" kern="1200" dirty="0">
                <a:effectLst/>
                <a:ea typeface="+mn-ea"/>
                <a:cs typeface="+mn-cs"/>
              </a:rPr>
              <a:t> </a:t>
            </a:r>
            <a:r>
              <a:rPr lang="en-US" sz="1600" b="1" i="1" kern="1200" dirty="0" err="1">
                <a:effectLst/>
                <a:ea typeface="+mn-ea"/>
                <a:cs typeface="+mn-cs"/>
              </a:rPr>
              <a:t>kao</a:t>
            </a:r>
            <a:r>
              <a:rPr lang="en-US" sz="1600" b="1" i="1" kern="1200" dirty="0">
                <a:effectLst/>
                <a:ea typeface="+mn-ea"/>
                <a:cs typeface="+mn-cs"/>
              </a:rPr>
              <a:t> </a:t>
            </a:r>
            <a:r>
              <a:rPr lang="en-US" sz="1600" b="1" i="1" kern="1200" dirty="0" err="1">
                <a:effectLst/>
                <a:ea typeface="+mn-ea"/>
                <a:cs typeface="+mn-cs"/>
              </a:rPr>
              <a:t>građevinskog</a:t>
            </a:r>
            <a:r>
              <a:rPr lang="en-US" sz="1600" b="1" i="1" kern="1200" dirty="0">
                <a:effectLst/>
                <a:ea typeface="+mn-ea"/>
                <a:cs typeface="+mn-cs"/>
              </a:rPr>
              <a:t> </a:t>
            </a:r>
            <a:r>
              <a:rPr lang="en-US" sz="1600" b="1" i="1" kern="1200" dirty="0" err="1">
                <a:effectLst/>
                <a:ea typeface="+mn-ea"/>
                <a:cs typeface="+mn-cs"/>
              </a:rPr>
              <a:t>materijala</a:t>
            </a:r>
            <a:r>
              <a:rPr lang="en-US" sz="1600" b="1" i="1" kern="1200" dirty="0">
                <a:effectLst/>
                <a:ea typeface="+mn-ea"/>
                <a:cs typeface="+mn-cs"/>
              </a:rPr>
              <a:t> (Ivana </a:t>
            </a:r>
            <a:r>
              <a:rPr lang="en-US" sz="1600" b="1" i="1" kern="1200" dirty="0" err="1">
                <a:effectLst/>
                <a:ea typeface="+mn-ea"/>
                <a:cs typeface="+mn-cs"/>
              </a:rPr>
              <a:t>Kesegić</a:t>
            </a:r>
            <a:r>
              <a:rPr lang="en-US" sz="1600" b="1" i="1" kern="1200" dirty="0">
                <a:effectLst/>
                <a:ea typeface="+mn-ea"/>
                <a:cs typeface="+mn-cs"/>
              </a:rPr>
              <a:t>, 2008</a:t>
            </a:r>
            <a:r>
              <a:rPr lang="en-US" sz="1200" b="1" i="1" kern="1200" dirty="0">
                <a:effectLst/>
                <a:ea typeface="+mn-ea"/>
                <a:cs typeface="+mn-cs"/>
              </a:rPr>
              <a:t>)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9E0F6B25-23E9-5A2C-5DFC-B8625EC35A66}"/>
              </a:ext>
            </a:extLst>
          </p:cNvPr>
          <p:cNvSpPr txBox="1">
            <a:spLocks/>
          </p:cNvSpPr>
          <p:nvPr/>
        </p:nvSpPr>
        <p:spPr>
          <a:xfrm>
            <a:off x="6096000" y="1774378"/>
            <a:ext cx="5870209" cy="429168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+mn-ea"/>
                <a:cs typeface="+mn-cs"/>
              </a:rPr>
              <a:t>Otprilike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>
                <a:latin typeface="+mn-lt"/>
                <a:ea typeface="+mn-ea"/>
                <a:cs typeface="+mn-cs"/>
              </a:rPr>
              <a:t>35 % u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ukupnoj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količini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otpada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nastalog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rušenjem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stambenih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građevina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čini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opeka</a:t>
            </a:r>
            <a:r>
              <a:rPr lang="hr-HR" sz="2800" dirty="0">
                <a:latin typeface="+mn-lt"/>
                <a:ea typeface="+mn-ea"/>
                <a:cs typeface="+mn-cs"/>
              </a:rPr>
              <a:t>.</a:t>
            </a:r>
            <a:endParaRPr lang="en-US" sz="2800" dirty="0"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+mn-ea"/>
                <a:cs typeface="+mn-cs"/>
              </a:rPr>
              <a:t>Recikliranjem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opeke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moguće</a:t>
            </a:r>
            <a:r>
              <a:rPr lang="en-US" sz="2800" dirty="0">
                <a:latin typeface="+mn-lt"/>
                <a:ea typeface="+mn-ea"/>
                <a:cs typeface="+mn-cs"/>
              </a:rPr>
              <a:t> je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dobiti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materijal</a:t>
            </a:r>
            <a:r>
              <a:rPr lang="en-US" sz="2800" dirty="0">
                <a:latin typeface="+mn-lt"/>
                <a:ea typeface="+mn-ea"/>
                <a:cs typeface="+mn-cs"/>
              </a:rPr>
              <a:t> za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proizvodnju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zidnih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elemenata</a:t>
            </a:r>
            <a:r>
              <a:rPr lang="en-US" sz="2800" b="1" dirty="0">
                <a:latin typeface="+mn-lt"/>
                <a:ea typeface="+mn-ea"/>
                <a:cs typeface="+mn-cs"/>
              </a:rPr>
              <a:t>,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betona</a:t>
            </a:r>
            <a:r>
              <a:rPr lang="en-US" sz="2800" b="1" dirty="0">
                <a:latin typeface="+mn-lt"/>
                <a:ea typeface="+mn-ea"/>
                <a:cs typeface="+mn-cs"/>
              </a:rPr>
              <a:t>,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laganog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betona</a:t>
            </a:r>
            <a:r>
              <a:rPr lang="en-US" sz="2800" b="1" dirty="0">
                <a:latin typeface="+mn-lt"/>
                <a:ea typeface="+mn-ea"/>
                <a:cs typeface="+mn-cs"/>
              </a:rPr>
              <a:t>,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stabiliziranje</a:t>
            </a:r>
            <a:r>
              <a:rPr lang="en-US" sz="2800" b="1" dirty="0">
                <a:latin typeface="+mn-lt"/>
                <a:ea typeface="+mn-ea"/>
                <a:cs typeface="+mn-cs"/>
              </a:rPr>
              <a:t>,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drenažne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slojeve</a:t>
            </a:r>
            <a:r>
              <a:rPr lang="en-US" sz="2800" b="1" dirty="0">
                <a:latin typeface="+mn-lt"/>
                <a:ea typeface="+mn-ea"/>
                <a:cs typeface="+mn-cs"/>
              </a:rPr>
              <a:t>,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ispune</a:t>
            </a:r>
            <a:r>
              <a:rPr lang="en-US" sz="2800" b="1" dirty="0">
                <a:latin typeface="+mn-lt"/>
                <a:ea typeface="+mn-ea"/>
                <a:cs typeface="+mn-cs"/>
              </a:rPr>
              <a:t>,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nasipavanje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terena</a:t>
            </a:r>
            <a:r>
              <a:rPr lang="en-US" sz="2800" b="1" dirty="0"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600" dirty="0"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37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3914FDE4-BAC1-4007-2D79-DC156FA1D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B8B43594-0753-09F7-47B8-2528FF0942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00062"/>
            <a:ext cx="11049000" cy="1325563"/>
          </a:xfr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r>
              <a:rPr lang="hr-HR" b="1" kern="1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UPORABA RECIKLIRANIH MATERIJALA</a:t>
            </a:r>
            <a:br>
              <a:rPr lang="en-GB" b="1" dirty="0">
                <a:effectLst/>
              </a:rPr>
            </a:br>
            <a:endParaRPr lang="hr-HR" b="1" dirty="0"/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6F42D128-AD01-0FBF-3B0B-41AC57790E55}"/>
              </a:ext>
            </a:extLst>
          </p:cNvPr>
          <p:cNvSpPr txBox="1">
            <a:spLocks/>
          </p:cNvSpPr>
          <p:nvPr/>
        </p:nvSpPr>
        <p:spPr>
          <a:xfrm>
            <a:off x="195264" y="1825625"/>
            <a:ext cx="5900736" cy="519970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342900" indent="-34290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+mn-ea"/>
                <a:cs typeface="+mn-cs"/>
              </a:rPr>
              <a:t>RUCONBAR </a:t>
            </a:r>
            <a:r>
              <a:rPr lang="en-US" sz="2400" dirty="0">
                <a:latin typeface="+mn-lt"/>
                <a:ea typeface="+mn-ea"/>
                <a:cs typeface="+mn-cs"/>
              </a:rPr>
              <a:t>je </a:t>
            </a:r>
            <a:r>
              <a:rPr lang="en-US" sz="2400" dirty="0" err="1">
                <a:latin typeface="+mn-lt"/>
                <a:ea typeface="+mn-ea"/>
                <a:cs typeface="+mn-cs"/>
              </a:rPr>
              <a:t>betonski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zid</a:t>
            </a:r>
            <a:r>
              <a:rPr lang="en-US" sz="2400" dirty="0">
                <a:latin typeface="+mn-lt"/>
                <a:ea typeface="+mn-ea"/>
                <a:cs typeface="+mn-cs"/>
              </a:rPr>
              <a:t> za </a:t>
            </a:r>
            <a:r>
              <a:rPr lang="en-US" sz="2400" dirty="0" err="1">
                <a:latin typeface="+mn-lt"/>
                <a:ea typeface="+mn-ea"/>
                <a:cs typeface="+mn-cs"/>
              </a:rPr>
              <a:t>zaštitu</a:t>
            </a:r>
            <a:r>
              <a:rPr lang="en-US" sz="2400" dirty="0">
                <a:latin typeface="+mn-lt"/>
                <a:ea typeface="+mn-ea"/>
                <a:cs typeface="+mn-cs"/>
              </a:rPr>
              <a:t> od buke </a:t>
            </a:r>
            <a:r>
              <a:rPr lang="en-US" sz="2400" dirty="0" err="1">
                <a:latin typeface="+mn-lt"/>
                <a:ea typeface="+mn-ea"/>
                <a:cs typeface="+mn-cs"/>
              </a:rPr>
              <a:t>čiji</a:t>
            </a:r>
            <a:r>
              <a:rPr lang="en-US" sz="2400" dirty="0">
                <a:latin typeface="+mn-lt"/>
                <a:ea typeface="+mn-ea"/>
                <a:cs typeface="+mn-cs"/>
              </a:rPr>
              <a:t> je </a:t>
            </a:r>
            <a:r>
              <a:rPr lang="en-US" sz="2400" dirty="0" err="1">
                <a:latin typeface="+mn-lt"/>
                <a:ea typeface="+mn-ea"/>
                <a:cs typeface="+mn-cs"/>
              </a:rPr>
              <a:t>apsorpcijski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sloj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izrađen</a:t>
            </a:r>
            <a:r>
              <a:rPr lang="en-US" sz="2400" dirty="0">
                <a:latin typeface="+mn-lt"/>
                <a:ea typeface="+mn-ea"/>
                <a:cs typeface="+mn-cs"/>
              </a:rPr>
              <a:t> od </a:t>
            </a:r>
            <a:r>
              <a:rPr lang="en-US" sz="2400" dirty="0" err="1">
                <a:latin typeface="+mn-lt"/>
                <a:ea typeface="+mn-ea"/>
                <a:cs typeface="+mn-cs"/>
              </a:rPr>
              <a:t>laganog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betona</a:t>
            </a:r>
            <a:r>
              <a:rPr lang="en-US" sz="2400" dirty="0">
                <a:latin typeface="+mn-lt"/>
                <a:ea typeface="+mn-ea"/>
                <a:cs typeface="+mn-cs"/>
              </a:rPr>
              <a:t> koji </a:t>
            </a:r>
            <a:r>
              <a:rPr lang="en-US" sz="2400" dirty="0" err="1">
                <a:latin typeface="+mn-lt"/>
                <a:ea typeface="+mn-ea"/>
                <a:cs typeface="+mn-cs"/>
              </a:rPr>
              <a:t>sadrži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gumene</a:t>
            </a:r>
            <a:r>
              <a:rPr lang="en-US" sz="2400" dirty="0">
                <a:latin typeface="+mn-lt"/>
                <a:ea typeface="+mn-ea"/>
                <a:cs typeface="+mn-cs"/>
              </a:rPr>
              <a:t> granule </a:t>
            </a:r>
            <a:r>
              <a:rPr lang="en-US" sz="2400" dirty="0" err="1">
                <a:latin typeface="+mn-lt"/>
                <a:ea typeface="+mn-ea"/>
                <a:cs typeface="+mn-cs"/>
              </a:rPr>
              <a:t>dobivene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recikliranjem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istrošenih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automobilskih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guma</a:t>
            </a:r>
            <a:r>
              <a:rPr lang="en-US" sz="2400" dirty="0">
                <a:latin typeface="+mn-lt"/>
                <a:ea typeface="+mn-ea"/>
                <a:cs typeface="+mn-cs"/>
              </a:rPr>
              <a:t>.</a:t>
            </a:r>
          </a:p>
          <a:p>
            <a:pPr marL="342900" indent="-34290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+mn-ea"/>
                <a:cs typeface="+mn-cs"/>
              </a:rPr>
              <a:t> ECO-SANDWICH </a:t>
            </a:r>
            <a:r>
              <a:rPr lang="en-US" sz="2400" dirty="0">
                <a:latin typeface="+mn-lt"/>
                <a:ea typeface="+mn-ea"/>
                <a:cs typeface="+mn-cs"/>
              </a:rPr>
              <a:t>je </a:t>
            </a:r>
            <a:r>
              <a:rPr lang="en-US" sz="2400" dirty="0" err="1">
                <a:latin typeface="+mn-lt"/>
                <a:ea typeface="+mn-ea"/>
                <a:cs typeface="+mn-cs"/>
              </a:rPr>
              <a:t>višeslojni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zidni</a:t>
            </a:r>
            <a:r>
              <a:rPr lang="en-US" sz="2400" dirty="0">
                <a:latin typeface="+mn-lt"/>
                <a:ea typeface="+mn-ea"/>
                <a:cs typeface="+mn-cs"/>
              </a:rPr>
              <a:t> panel </a:t>
            </a:r>
            <a:r>
              <a:rPr lang="en-US" sz="2400" dirty="0" err="1">
                <a:latin typeface="+mn-lt"/>
                <a:ea typeface="+mn-ea"/>
                <a:cs typeface="+mn-cs"/>
              </a:rPr>
              <a:t>izrađen</a:t>
            </a:r>
            <a:r>
              <a:rPr lang="en-US" sz="2400" dirty="0">
                <a:latin typeface="+mn-lt"/>
                <a:ea typeface="+mn-ea"/>
                <a:cs typeface="+mn-cs"/>
              </a:rPr>
              <a:t> od </a:t>
            </a:r>
            <a:r>
              <a:rPr lang="en-US" sz="2400" dirty="0" err="1">
                <a:latin typeface="+mn-lt"/>
                <a:ea typeface="+mn-ea"/>
                <a:cs typeface="+mn-cs"/>
              </a:rPr>
              <a:t>betona</a:t>
            </a:r>
            <a:r>
              <a:rPr lang="en-US" sz="2400" dirty="0">
                <a:latin typeface="+mn-lt"/>
                <a:ea typeface="+mn-ea"/>
                <a:cs typeface="+mn-cs"/>
              </a:rPr>
              <a:t> s </a:t>
            </a:r>
            <a:r>
              <a:rPr lang="en-US" sz="2400" dirty="0" err="1">
                <a:latin typeface="+mn-lt"/>
                <a:ea typeface="+mn-ea"/>
                <a:cs typeface="+mn-cs"/>
              </a:rPr>
              <a:t>recikliranim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agregatom</a:t>
            </a:r>
            <a:r>
              <a:rPr lang="en-US" sz="2400" dirty="0">
                <a:latin typeface="+mn-lt"/>
                <a:ea typeface="+mn-ea"/>
                <a:cs typeface="+mn-cs"/>
              </a:rPr>
              <a:t> od </a:t>
            </a:r>
            <a:r>
              <a:rPr lang="en-US" sz="2400" dirty="0" err="1">
                <a:latin typeface="+mn-lt"/>
                <a:ea typeface="+mn-ea"/>
                <a:cs typeface="+mn-cs"/>
              </a:rPr>
              <a:t>betona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i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reciklirane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opeke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te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sloja</a:t>
            </a:r>
            <a:r>
              <a:rPr lang="en-US" sz="2400" dirty="0">
                <a:latin typeface="+mn-lt"/>
                <a:ea typeface="+mn-ea"/>
                <a:cs typeface="+mn-cs"/>
              </a:rPr>
              <a:t> ECOSE® </a:t>
            </a:r>
            <a:r>
              <a:rPr lang="en-US" sz="2400" dirty="0" err="1">
                <a:latin typeface="+mn-lt"/>
                <a:ea typeface="+mn-ea"/>
                <a:cs typeface="+mn-cs"/>
              </a:rPr>
              <a:t>mineralne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vune</a:t>
            </a:r>
            <a:r>
              <a:rPr lang="en-US" sz="2400" dirty="0"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 descr="Prva primjena – Prva ECO-SANDWICH® kuća">
            <a:extLst>
              <a:ext uri="{FF2B5EF4-FFF2-40B4-BE49-F238E27FC236}">
                <a16:creationId xmlns:a16="http://schemas.microsoft.com/office/drawing/2014/main" id="{171B6B5C-AB46-22A8-810C-4FC617E21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r="23577" b="-1"/>
          <a:stretch/>
        </p:blipFill>
        <p:spPr bwMode="auto">
          <a:xfrm>
            <a:off x="6172200" y="1825625"/>
            <a:ext cx="3165026" cy="28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43-korak-otpad-01-300">
            <a:extLst>
              <a:ext uri="{FF2B5EF4-FFF2-40B4-BE49-F238E27FC236}">
                <a16:creationId xmlns:a16="http://schemas.microsoft.com/office/drawing/2014/main" id="{9AADF63A-F752-4C5A-CDF7-A4BBA67C3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233" y="1825625"/>
            <a:ext cx="2145030" cy="28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1D2127-CEE1-36A8-0C66-3E7D17B3A2AD}"/>
              </a:ext>
            </a:extLst>
          </p:cNvPr>
          <p:cNvSpPr txBox="1"/>
          <p:nvPr/>
        </p:nvSpPr>
        <p:spPr>
          <a:xfrm>
            <a:off x="9610233" y="4685665"/>
            <a:ext cx="21450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hr-HR" sz="1600" b="1" i="1" dirty="0"/>
              <a:t>Slika 13  RUCONBAR - Zidni panel za zaštitu od buke (2024, str. https://www.betonlucko.hr/ruconbar.h)</a:t>
            </a:r>
            <a:endParaRPr lang="en-GB" sz="16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1F478-3C4C-6964-77DE-BA2553C59493}"/>
              </a:ext>
            </a:extLst>
          </p:cNvPr>
          <p:cNvSpPr txBox="1"/>
          <p:nvPr/>
        </p:nvSpPr>
        <p:spPr>
          <a:xfrm>
            <a:off x="6172201" y="4820602"/>
            <a:ext cx="3165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hr-HR" sz="1600" b="1" i="1" dirty="0"/>
              <a:t>Slika 12 ECO-SANDWICH- predgotovljeni sendvič panel (Prva ECO-SANDWICH® kuća, 2015)</a:t>
            </a:r>
            <a:endParaRPr lang="en-GB" sz="1600" b="1" i="1" dirty="0"/>
          </a:p>
        </p:txBody>
      </p:sp>
    </p:spTree>
    <p:extLst>
      <p:ext uri="{BB962C8B-B14F-4D97-AF65-F5344CB8AC3E}">
        <p14:creationId xmlns:p14="http://schemas.microsoft.com/office/powerpoint/2010/main" val="3862934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85237B9C-18C1-7F17-AA4B-CB0A82492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48052DE3-62D3-1145-F11B-D14B93A270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8212" y="491200"/>
            <a:ext cx="10767444" cy="11120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000" b="1" kern="1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UPORABA RECIKLIRANIH MATERIJALA</a:t>
            </a:r>
            <a:br>
              <a:rPr lang="en-GB" sz="1800" b="1" kern="10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FA74D9B-735B-88D1-7442-CFB3580AD6AA}"/>
              </a:ext>
            </a:extLst>
          </p:cNvPr>
          <p:cNvSpPr txBox="1">
            <a:spLocks/>
          </p:cNvSpPr>
          <p:nvPr/>
        </p:nvSpPr>
        <p:spPr>
          <a:xfrm>
            <a:off x="693220" y="1877788"/>
            <a:ext cx="5950468" cy="48373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342900" indent="-34290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800" dirty="0">
                <a:latin typeface="+mn-lt"/>
                <a:ea typeface="+mn-ea"/>
                <a:cs typeface="+mn-cs"/>
              </a:rPr>
              <a:t>Za izradu betona, može se koristiti i reciklirano staklo. </a:t>
            </a:r>
          </a:p>
          <a:p>
            <a:pPr marL="342900" indent="-34290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800" dirty="0">
                <a:latin typeface="+mn-lt"/>
                <a:ea typeface="+mn-ea"/>
                <a:cs typeface="+mn-cs"/>
              </a:rPr>
              <a:t>Kombinacijom odgovarajućeg cementa, boje i vrste stakla dobivamo atraktivne proizvode.</a:t>
            </a:r>
            <a:endParaRPr lang="en-GB" sz="2800" dirty="0">
              <a:latin typeface="+mn-lt"/>
              <a:ea typeface="+mn-ea"/>
              <a:cs typeface="+mn-cs"/>
            </a:endParaRPr>
          </a:p>
          <a:p>
            <a:pPr marL="342900" indent="-342900" algn="just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800" dirty="0">
                <a:latin typeface="+mn-lt"/>
                <a:ea typeface="+mn-ea"/>
                <a:cs typeface="+mn-cs"/>
              </a:rPr>
              <a:t>Prozirni beton </a:t>
            </a:r>
            <a:r>
              <a:rPr lang="hr-HR" sz="2800" b="1" dirty="0">
                <a:latin typeface="+mn-lt"/>
                <a:ea typeface="+mn-ea"/>
                <a:cs typeface="+mn-cs"/>
              </a:rPr>
              <a:t>LiTraCon</a:t>
            </a:r>
            <a:r>
              <a:rPr lang="hr-HR" sz="2800" dirty="0">
                <a:latin typeface="+mn-lt"/>
                <a:ea typeface="+mn-ea"/>
                <a:cs typeface="+mn-cs"/>
              </a:rPr>
              <a:t> (Light-transmitting concrete) je beton koji propušta svjetlost, a izrađuje se uz dodatak staklenih optičkih vlakana. </a:t>
            </a:r>
            <a:endParaRPr lang="en-GB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Litracon - Light Transmitting Concrete - World Construction Network">
            <a:extLst>
              <a:ext uri="{FF2B5EF4-FFF2-40B4-BE49-F238E27FC236}">
                <a16:creationId xmlns:a16="http://schemas.microsoft.com/office/drawing/2014/main" id="{82461795-9B56-6E69-55CA-66BA6864F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05" y="1840040"/>
            <a:ext cx="4473575" cy="36436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52B6E2-F322-734E-C7F4-3544127BA44C}"/>
              </a:ext>
            </a:extLst>
          </p:cNvPr>
          <p:cNvSpPr txBox="1"/>
          <p:nvPr/>
        </p:nvSpPr>
        <p:spPr>
          <a:xfrm>
            <a:off x="7025205" y="5602069"/>
            <a:ext cx="4473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hr-HR" sz="1600" b="1" i="1" dirty="0"/>
              <a:t>Slika 14 LiTraCon, beton sa izloženim agregatom (Worldconstructionnetwork.com, 2024)</a:t>
            </a:r>
            <a:endParaRPr lang="en-GB" sz="1600" b="1" i="1" dirty="0"/>
          </a:p>
        </p:txBody>
      </p:sp>
    </p:spTree>
    <p:extLst>
      <p:ext uri="{BB962C8B-B14F-4D97-AF65-F5344CB8AC3E}">
        <p14:creationId xmlns:p14="http://schemas.microsoft.com/office/powerpoint/2010/main" val="58416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5" name="Rectangle 1024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49155-471B-0AAE-F21B-228F7AD68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3235" y="1328084"/>
            <a:ext cx="4711745" cy="4201831"/>
          </a:xfrm>
        </p:spPr>
        <p:txBody>
          <a:bodyPr anchor="b">
            <a:normAutofit/>
          </a:bodyPr>
          <a:lstStyle/>
          <a:p>
            <a:pPr algn="l"/>
            <a:r>
              <a:rPr lang="hr-HR" sz="2800" b="1" i="1" dirty="0"/>
              <a:t>Ova nastavna tema je nastala kao rezultat izrade priručnika za potrebe fakultativnog predmeta Zelena gradnja koji se izvodi u Graditeljskoj tehničkoj školi Zagreb u okviru GREENCO projekta.</a:t>
            </a:r>
            <a:endParaRPr lang="en-GB" sz="2800" b="1" i="1" dirty="0"/>
          </a:p>
        </p:txBody>
      </p:sp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B0A10B5A-315F-4751-BA35-34556B5D2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10250" name="Freeform: Shape 10249">
              <a:extLst>
                <a:ext uri="{FF2B5EF4-FFF2-40B4-BE49-F238E27FC236}">
                  <a16:creationId xmlns:a16="http://schemas.microsoft.com/office/drawing/2014/main" id="{4A5DAC55-04A1-4AB4-A2C6-C859A915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1" name="Freeform: Shape 10250">
              <a:extLst>
                <a:ext uri="{FF2B5EF4-FFF2-40B4-BE49-F238E27FC236}">
                  <a16:creationId xmlns:a16="http://schemas.microsoft.com/office/drawing/2014/main" id="{A7370387-C8AA-4FC4-B636-C83BA7921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2" name="Freeform: Shape 10251">
              <a:extLst>
                <a:ext uri="{FF2B5EF4-FFF2-40B4-BE49-F238E27FC236}">
                  <a16:creationId xmlns:a16="http://schemas.microsoft.com/office/drawing/2014/main" id="{4E3C2B3B-4414-484B-8914-7CB1873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3" name="Freeform: Shape 10252">
              <a:extLst>
                <a:ext uri="{FF2B5EF4-FFF2-40B4-BE49-F238E27FC236}">
                  <a16:creationId xmlns:a16="http://schemas.microsoft.com/office/drawing/2014/main" id="{AFB69BCB-EE83-44E6-8C11-3344C73D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4" name="Freeform: Shape 10253">
              <a:extLst>
                <a:ext uri="{FF2B5EF4-FFF2-40B4-BE49-F238E27FC236}">
                  <a16:creationId xmlns:a16="http://schemas.microsoft.com/office/drawing/2014/main" id="{98E9BA58-2C07-4CA1-99C2-7738FBA37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pic>
        <p:nvPicPr>
          <p:cNvPr id="5" name="Picture 4" descr="A green letter with an arrow&#10;&#10;Description automatically generated">
            <a:extLst>
              <a:ext uri="{FF2B5EF4-FFF2-40B4-BE49-F238E27FC236}">
                <a16:creationId xmlns:a16="http://schemas.microsoft.com/office/drawing/2014/main" id="{03CC5D75-0536-F774-552F-E39BE595B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88" y="1328084"/>
            <a:ext cx="3974903" cy="4201831"/>
          </a:xfrm>
          <a:prstGeom prst="rect">
            <a:avLst/>
          </a:prstGeom>
        </p:spPr>
      </p:pic>
      <p:pic>
        <p:nvPicPr>
          <p:cNvPr id="8" name="Picture 7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352EC2B0-B838-FD1A-F800-2FDDD59C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96" y="6143280"/>
            <a:ext cx="2308814" cy="4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38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CEAB-3CA8-91E0-DA99-4D4AAF5D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r-HR" sz="4000" b="1" kern="1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UPORABA RECIKLIRANIH MATERIJALA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BFA8B-5DC5-4688-B28C-2F0A57366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8415" y="2050568"/>
            <a:ext cx="6645947" cy="435133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800"/>
              </a:spcAft>
              <a:buClr>
                <a:srgbClr val="011855"/>
              </a:buClr>
              <a:buSzPts val="3000"/>
            </a:pPr>
            <a:r>
              <a:rPr lang="hr-HR" dirty="0"/>
              <a:t>Standardni cement zamijenjujemo ekološki prihvatljivijim materijalom – biopepelom 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Clr>
                <a:srgbClr val="011855"/>
              </a:buClr>
              <a:buSzPts val="3000"/>
            </a:pPr>
            <a:r>
              <a:rPr lang="hr-HR" dirty="0"/>
              <a:t>Primijenjuje se  u proizvodnji predgotovljenih betonskih elemenata (cestovni rubnjak, kanalica). 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Clr>
                <a:srgbClr val="011855"/>
              </a:buClr>
              <a:buSzPts val="3000"/>
            </a:pPr>
            <a:r>
              <a:rPr lang="hr-HR" dirty="0"/>
              <a:t>Takva kombinacija daje rješenje problema odlaganja pepela iz drvne biomase i ekoloških problema emisija stakleničkih plinova.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2ADF15-079B-4224-D9FF-B8A5BF6B021E}"/>
              </a:ext>
            </a:extLst>
          </p:cNvPr>
          <p:cNvSpPr txBox="1"/>
          <p:nvPr/>
        </p:nvSpPr>
        <p:spPr>
          <a:xfrm>
            <a:off x="4851268" y="6171073"/>
            <a:ext cx="6055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i="1" dirty="0"/>
              <a:t>Slika 15  Biopepeo iz suncokretovih ljuski </a:t>
            </a:r>
          </a:p>
          <a:p>
            <a:r>
              <a:rPr lang="hr-HR" sz="1600" b="1" i="1" dirty="0"/>
              <a:t>(https://hrcak.srce.hr/file/299403)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CC03B-925A-BA23-AA06-75F73B818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44" y="1797345"/>
            <a:ext cx="3415388" cy="485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30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58460841-C7BF-77AE-4438-0CFB2133D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2CF621AD-9ED0-36AE-1CC6-99D1AAC424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879475"/>
            <a:ext cx="10515600" cy="1325563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hr-HR" sz="4000" b="1" kern="1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PITANJA ZA PONAVLJANJE</a:t>
            </a:r>
            <a:br>
              <a:rPr lang="en-GB" b="1" dirty="0">
                <a:effectLst/>
              </a:rPr>
            </a:br>
            <a:endParaRPr lang="hr-HR" b="1" dirty="0"/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82FDA02A-9EC8-1B68-7E73-A738C3EB555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+mn-ea"/>
                <a:cs typeface="+mn-cs"/>
              </a:rPr>
              <a:t>Objasni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pojam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recikliranje</a:t>
            </a:r>
            <a:r>
              <a:rPr lang="en-US" sz="2800" dirty="0"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+mn-ea"/>
                <a:cs typeface="+mn-cs"/>
              </a:rPr>
              <a:t>Navedi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materijale</a:t>
            </a:r>
            <a:r>
              <a:rPr lang="en-US" sz="2800" dirty="0">
                <a:latin typeface="+mn-lt"/>
                <a:ea typeface="+mn-ea"/>
                <a:cs typeface="+mn-cs"/>
              </a:rPr>
              <a:t> u </a:t>
            </a:r>
            <a:r>
              <a:rPr lang="en-US" sz="2800" dirty="0" err="1">
                <a:latin typeface="+mn-lt"/>
                <a:ea typeface="+mn-ea"/>
                <a:cs typeface="+mn-cs"/>
              </a:rPr>
              <a:t>građevinarstvu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koje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možemo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oporabiti</a:t>
            </a:r>
            <a:r>
              <a:rPr lang="en-US" sz="2800" dirty="0"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+mn-ea"/>
                <a:cs typeface="+mn-cs"/>
              </a:rPr>
              <a:t>Navedi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materijale</a:t>
            </a:r>
            <a:r>
              <a:rPr lang="en-US" sz="2800" dirty="0">
                <a:latin typeface="+mn-lt"/>
                <a:ea typeface="+mn-ea"/>
                <a:cs typeface="+mn-cs"/>
              </a:rPr>
              <a:t> koji se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koriste</a:t>
            </a:r>
            <a:r>
              <a:rPr lang="en-US" sz="2800" dirty="0">
                <a:latin typeface="+mn-lt"/>
                <a:ea typeface="+mn-ea"/>
                <a:cs typeface="+mn-cs"/>
              </a:rPr>
              <a:t> u </a:t>
            </a:r>
            <a:r>
              <a:rPr lang="en-US" sz="2800" dirty="0" err="1">
                <a:latin typeface="+mn-lt"/>
                <a:ea typeface="+mn-ea"/>
                <a:cs typeface="+mn-cs"/>
              </a:rPr>
              <a:t>građevinskoj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industriji,a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koje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možemo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reciklirati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ponovno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ih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upotrijebiti</a:t>
            </a:r>
            <a:r>
              <a:rPr lang="en-US" sz="2800" dirty="0"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+mn-ea"/>
                <a:cs typeface="+mn-cs"/>
              </a:rPr>
              <a:t>Navedi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materijale</a:t>
            </a:r>
            <a:r>
              <a:rPr lang="en-US" sz="2800" dirty="0">
                <a:latin typeface="+mn-lt"/>
                <a:ea typeface="+mn-ea"/>
                <a:cs typeface="+mn-cs"/>
              </a:rPr>
              <a:t> koji se ne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koriste</a:t>
            </a:r>
            <a:r>
              <a:rPr lang="en-US" sz="2800" dirty="0">
                <a:latin typeface="+mn-lt"/>
                <a:ea typeface="+mn-ea"/>
                <a:cs typeface="+mn-cs"/>
              </a:rPr>
              <a:t> u </a:t>
            </a:r>
            <a:r>
              <a:rPr lang="en-US" sz="2800" dirty="0" err="1">
                <a:latin typeface="+mn-lt"/>
                <a:ea typeface="+mn-ea"/>
                <a:cs typeface="+mn-cs"/>
              </a:rPr>
              <a:t>građevinskoj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industriji,a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koje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možemo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reciklirati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ponovno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ih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upotrijebiti</a:t>
            </a:r>
            <a:r>
              <a:rPr lang="en-US" sz="2800" dirty="0">
                <a:latin typeface="+mn-lt"/>
                <a:ea typeface="+mn-ea"/>
                <a:cs typeface="+mn-cs"/>
              </a:rPr>
              <a:t> u </a:t>
            </a:r>
            <a:r>
              <a:rPr lang="en-US" sz="2800" dirty="0" err="1">
                <a:latin typeface="+mn-lt"/>
                <a:ea typeface="+mn-ea"/>
                <a:cs typeface="+mn-cs"/>
              </a:rPr>
              <a:t>građevinskoj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industriji</a:t>
            </a:r>
            <a:r>
              <a:rPr lang="en-US" sz="2800" dirty="0"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440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EF5A-0B25-C43F-B07E-C3FF24CA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67" y="847839"/>
            <a:ext cx="8752906" cy="1320900"/>
          </a:xfrm>
        </p:spPr>
        <p:txBody>
          <a:bodyPr wrap="square" anchor="t">
            <a:normAutofit fontScale="90000"/>
          </a:bodyPr>
          <a:lstStyle/>
          <a:p>
            <a:r>
              <a:rPr lang="hr-HR" sz="4000" b="1" kern="1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ZADACI ZA SAMOSTALAN RAD </a:t>
            </a:r>
            <a:br>
              <a:rPr lang="en-GB" dirty="0">
                <a:effectLst/>
              </a:rPr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89F65-6C87-6289-ADDA-0EC9EE80C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267" y="1508289"/>
            <a:ext cx="10378910" cy="4496585"/>
          </a:xfrm>
        </p:spPr>
        <p:txBody>
          <a:bodyPr wrap="square" anchor="t">
            <a:normAutofit fontScale="92500" lnSpcReduction="20000"/>
          </a:bodyPr>
          <a:lstStyle/>
          <a:p>
            <a:pPr marL="457200" indent="-457200" fontAlgn="base">
              <a:spcBef>
                <a:spcPts val="0"/>
              </a:spcBef>
              <a:spcAft>
                <a:spcPts val="1000"/>
              </a:spcAft>
              <a:buClr>
                <a:srgbClr val="011855"/>
              </a:buClr>
              <a:buSzPct val="100000"/>
              <a:buFont typeface="+mj-lt"/>
              <a:buAutoNum type="arabicPeriod"/>
            </a:pPr>
            <a:endParaRPr lang="en-GB" kern="0" dirty="0"/>
          </a:p>
          <a:p>
            <a:pPr marL="514350" indent="-514350" fontAlgn="base">
              <a:lnSpc>
                <a:spcPct val="90000"/>
              </a:lnSpc>
              <a:spcAft>
                <a:spcPts val="1000"/>
              </a:spcAft>
              <a:buClr>
                <a:srgbClr val="011855"/>
              </a:buClr>
              <a:buSzPct val="100000"/>
              <a:buFont typeface="+mj-lt"/>
              <a:buAutoNum type="arabicPeriod"/>
            </a:pPr>
            <a:r>
              <a:rPr lang="hr-HR" sz="3000" dirty="0"/>
              <a:t>Istraži kako ti možeš utjecati na smanjenje otpada.</a:t>
            </a:r>
          </a:p>
          <a:p>
            <a:pPr marL="514350" indent="-514350" fontAlgn="base">
              <a:lnSpc>
                <a:spcPct val="90000"/>
              </a:lnSpc>
              <a:spcAft>
                <a:spcPts val="1000"/>
              </a:spcAft>
              <a:buClr>
                <a:srgbClr val="011855"/>
              </a:buClr>
              <a:buSzPct val="100000"/>
              <a:buFont typeface="+mj-lt"/>
              <a:buAutoNum type="arabicPeriod"/>
            </a:pPr>
            <a:r>
              <a:rPr lang="hr-HR" sz="3000" dirty="0"/>
              <a:t>Primjerice: kupovina rabljenih proizvoda, kupovina proizvoda koji koriste manje pakiranja, kupovina proizvoda za višekratnu upotrebu umjesto jednokratnih, popravak proizvoda te posuđivanje, iznajmljivanje ili dijeljenje rijetko korištenih predmeta itd.</a:t>
            </a:r>
          </a:p>
          <a:p>
            <a:pPr marL="514350" indent="-514350" fontAlgn="base">
              <a:lnSpc>
                <a:spcPct val="90000"/>
              </a:lnSpc>
              <a:spcAft>
                <a:spcPts val="1000"/>
              </a:spcAft>
              <a:buClr>
                <a:srgbClr val="011855"/>
              </a:buClr>
              <a:buSzPct val="100000"/>
              <a:buFont typeface="+mj-lt"/>
              <a:buAutoNum type="arabicPeriod"/>
            </a:pPr>
            <a:r>
              <a:rPr lang="hr-HR" sz="3000" dirty="0"/>
              <a:t>Istraži što se dešava s dotrajalim PVC prozorima kad ih odlučimo zamijeniti?</a:t>
            </a:r>
          </a:p>
          <a:p>
            <a:pPr marL="514350" indent="-514350" fontAlgn="base">
              <a:lnSpc>
                <a:spcPct val="90000"/>
              </a:lnSpc>
              <a:spcAft>
                <a:spcPts val="1000"/>
              </a:spcAft>
              <a:buClr>
                <a:srgbClr val="011855"/>
              </a:buClr>
              <a:buSzPct val="100000"/>
              <a:buFont typeface="+mj-lt"/>
              <a:buAutoNum type="arabicPeriod"/>
            </a:pPr>
            <a:r>
              <a:rPr lang="hr-HR" sz="3000" dirty="0"/>
              <a:t>Razmisli što bi se od građevnog otpada još moglo iskoristi kao sirovina za izradu novog materijala?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26570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838200" y="681038"/>
            <a:ext cx="10515600" cy="1144588"/>
          </a:xfr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r>
              <a:rPr lang="hr-HR" b="1" dirty="0">
                <a:solidFill>
                  <a:schemeClr val="accent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KORISNI POJMOVI</a:t>
            </a:r>
            <a:br>
              <a:rPr lang="en-GB" b="1" dirty="0">
                <a:effectLst/>
              </a:rPr>
            </a:br>
            <a:endParaRPr lang="hr-HR" b="1" dirty="0"/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228600" indent="-228600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+mn-lt"/>
                <a:ea typeface="+mn-ea"/>
                <a:cs typeface="+mn-cs"/>
              </a:rPr>
              <a:t>OPORABA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svaki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postupak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čiji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glavni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rezultat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uporaba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otpada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korisne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svrhe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kada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otpad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zamjenjuje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druge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materijale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bi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inače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trebalo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uporabiti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svrhu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otpad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koji se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priprema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kako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bi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ispunio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svrhu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primjerice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prerada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dotrajalog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drva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drvena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vlakanca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čijom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daljnjom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obradom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dobiva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potpuno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novi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materijal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iverica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+mn-lt"/>
                <a:ea typeface="+mn-ea"/>
                <a:cs typeface="+mn-cs"/>
              </a:rPr>
              <a:t>PONOVNA UPORABA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postupak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gospodarenja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otpadom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kojim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proizvod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ponovno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koristi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istu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svrhu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primjerice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prozor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crijep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koji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dobrom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stanju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građevini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koju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rušimo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iznova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koristimo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kod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izgradnje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nove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građevine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24EF3BB5-E1BF-7259-7197-788901F68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CFBFD8F6-E968-5A91-7731-597D8D80E5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hr-HR" b="1" dirty="0">
                <a:solidFill>
                  <a:schemeClr val="accent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KORISNI POJMOVI</a:t>
            </a:r>
            <a:br>
              <a:rPr lang="en-GB" b="1" dirty="0">
                <a:effectLst/>
              </a:rPr>
            </a:br>
            <a:endParaRPr lang="hr-HR" b="1" dirty="0"/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AB1681F2-FC24-6278-1615-4BC69D4E34F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+mn-lt"/>
                <a:ea typeface="+mn-ea"/>
                <a:cs typeface="+mn-cs"/>
              </a:rPr>
              <a:t>RECIKLIRANJE -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svaki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postupak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oporabe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uključujući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ponovnu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preradu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organskog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materijala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kojim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otpadni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materijali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prerađuju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proizvode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materijale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tvari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izvornu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drugu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svrhu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. </a:t>
            </a:r>
            <a:endParaRPr lang="hr-HR" sz="2800" dirty="0"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hr-HR" sz="2800" b="1" dirty="0">
              <a:latin typeface="+mn-lt"/>
              <a:ea typeface="+mn-ea"/>
              <a:cs typeface="+mn-cs"/>
            </a:endParaRPr>
          </a:p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+mn-lt"/>
                <a:ea typeface="+mn-ea"/>
                <a:cs typeface="+mn-cs"/>
              </a:rPr>
              <a:t>ZBRINJAVANJE 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svaki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postupak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koji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nije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oporaba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čak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kad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postupak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ima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sekundarnu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posljedicu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obnovu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tvari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energije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Najčešći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postupci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zbrinjavanja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građevinskog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otpada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odlaganje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odlagališta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odlaganje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otpada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kasete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primjer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azbest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effectLst/>
                <a:latin typeface="+mn-lt"/>
                <a:ea typeface="+mn-ea"/>
                <a:cs typeface="+mn-cs"/>
              </a:rPr>
              <a:t>spaljivanje</a:t>
            </a:r>
            <a:r>
              <a:rPr lang="en-US" sz="2800" dirty="0"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67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E5BCFC42-515F-A0A9-940F-622BE238D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30BB07CC-E121-933A-402E-825F2D0B3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7238" y="684213"/>
            <a:ext cx="10515600" cy="1006475"/>
          </a:xfr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r>
              <a:rPr lang="hr-HR" b="1" dirty="0">
                <a:solidFill>
                  <a:schemeClr val="accent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VAŽNOST RECIKLIRANJA</a:t>
            </a:r>
            <a:br>
              <a:rPr lang="en-GB" b="1" dirty="0">
                <a:effectLst/>
              </a:rPr>
            </a:br>
            <a:endParaRPr lang="hr-HR" b="1" dirty="0"/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07718DBC-7649-2A4F-481C-FBE63BADC668}"/>
              </a:ext>
            </a:extLst>
          </p:cNvPr>
          <p:cNvSpPr txBox="1">
            <a:spLocks/>
          </p:cNvSpPr>
          <p:nvPr/>
        </p:nvSpPr>
        <p:spPr>
          <a:xfrm>
            <a:off x="330560" y="1500188"/>
            <a:ext cx="5765440" cy="548640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ea typeface="+mn-ea"/>
                <a:cs typeface="+mn-cs"/>
              </a:rPr>
              <a:t>Otpad</a:t>
            </a:r>
            <a:r>
              <a:rPr lang="en-US" dirty="0">
                <a:latin typeface="+mn-lt"/>
                <a:ea typeface="+mn-ea"/>
                <a:cs typeface="+mn-cs"/>
              </a:rPr>
              <a:t> koji </a:t>
            </a:r>
            <a:r>
              <a:rPr lang="en-US" dirty="0" err="1">
                <a:latin typeface="+mn-lt"/>
                <a:ea typeface="+mn-ea"/>
                <a:cs typeface="+mn-cs"/>
              </a:rPr>
              <a:t>nastaje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pri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rušenju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zgrada</a:t>
            </a:r>
            <a:r>
              <a:rPr lang="en-US" dirty="0">
                <a:latin typeface="+mn-lt"/>
                <a:ea typeface="+mn-ea"/>
                <a:cs typeface="+mn-cs"/>
              </a:rPr>
              <a:t> je </a:t>
            </a:r>
            <a:r>
              <a:rPr lang="en-US" b="1" dirty="0" err="1">
                <a:latin typeface="+mn-lt"/>
                <a:ea typeface="+mn-ea"/>
                <a:cs typeface="+mn-cs"/>
              </a:rPr>
              <a:t>veliko</a:t>
            </a:r>
            <a:r>
              <a:rPr lang="en-US" b="1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opterećenje</a:t>
            </a:r>
            <a:r>
              <a:rPr lang="en-US" b="1" dirty="0">
                <a:latin typeface="+mn-lt"/>
                <a:ea typeface="+mn-ea"/>
                <a:cs typeface="+mn-cs"/>
              </a:rPr>
              <a:t> za </a:t>
            </a:r>
            <a:r>
              <a:rPr lang="en-US" b="1" dirty="0" err="1">
                <a:latin typeface="+mn-lt"/>
                <a:ea typeface="+mn-ea"/>
                <a:cs typeface="+mn-cs"/>
              </a:rPr>
              <a:t>okoliš</a:t>
            </a:r>
            <a:r>
              <a:rPr lang="en-US" b="1" dirty="0">
                <a:latin typeface="+mn-lt"/>
                <a:ea typeface="+mn-ea"/>
                <a:cs typeface="+mn-cs"/>
              </a:rPr>
              <a:t>,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jer</a:t>
            </a:r>
            <a:r>
              <a:rPr lang="en-US" dirty="0">
                <a:latin typeface="+mn-lt"/>
                <a:ea typeface="+mn-ea"/>
                <a:cs typeface="+mn-cs"/>
              </a:rPr>
              <a:t> se </a:t>
            </a:r>
            <a:r>
              <a:rPr lang="en-US" dirty="0" err="1">
                <a:latin typeface="+mn-lt"/>
                <a:ea typeface="+mn-ea"/>
                <a:cs typeface="+mn-cs"/>
              </a:rPr>
              <a:t>ponovno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iskoristi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samo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trećina</a:t>
            </a:r>
            <a:r>
              <a:rPr lang="en-US" dirty="0"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ea typeface="+mn-ea"/>
                <a:cs typeface="+mn-cs"/>
              </a:rPr>
              <a:t>Kako</a:t>
            </a:r>
            <a:r>
              <a:rPr lang="en-US" dirty="0">
                <a:latin typeface="+mn-lt"/>
                <a:ea typeface="+mn-ea"/>
                <a:cs typeface="+mn-cs"/>
              </a:rPr>
              <a:t> je </a:t>
            </a:r>
            <a:r>
              <a:rPr lang="en-US" dirty="0" err="1">
                <a:latin typeface="+mn-lt"/>
                <a:ea typeface="+mn-ea"/>
                <a:cs typeface="+mn-cs"/>
              </a:rPr>
              <a:t>potražnja</a:t>
            </a:r>
            <a:r>
              <a:rPr lang="en-US" dirty="0">
                <a:latin typeface="+mn-lt"/>
                <a:ea typeface="+mn-ea"/>
                <a:cs typeface="+mn-cs"/>
              </a:rPr>
              <a:t> za </a:t>
            </a:r>
            <a:r>
              <a:rPr lang="en-US" dirty="0" err="1">
                <a:latin typeface="+mn-lt"/>
                <a:ea typeface="+mn-ea"/>
                <a:cs typeface="+mn-cs"/>
              </a:rPr>
              <a:t>sirovinama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sve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veća</a:t>
            </a:r>
            <a:r>
              <a:rPr lang="en-US" dirty="0">
                <a:latin typeface="+mn-lt"/>
                <a:ea typeface="+mn-ea"/>
                <a:cs typeface="+mn-cs"/>
              </a:rPr>
              <a:t>, a </a:t>
            </a:r>
            <a:r>
              <a:rPr lang="en-US" b="1" dirty="0" err="1">
                <a:latin typeface="+mn-lt"/>
                <a:ea typeface="+mn-ea"/>
                <a:cs typeface="+mn-cs"/>
              </a:rPr>
              <a:t>prirodni</a:t>
            </a:r>
            <a:r>
              <a:rPr lang="en-US" b="1" dirty="0">
                <a:latin typeface="+mn-lt"/>
                <a:ea typeface="+mn-ea"/>
                <a:cs typeface="+mn-cs"/>
              </a:rPr>
              <a:t> se </a:t>
            </a:r>
            <a:r>
              <a:rPr lang="en-US" b="1" dirty="0" err="1">
                <a:latin typeface="+mn-lt"/>
                <a:ea typeface="+mn-ea"/>
                <a:cs typeface="+mn-cs"/>
              </a:rPr>
              <a:t>resursi</a:t>
            </a:r>
            <a:r>
              <a:rPr lang="en-US" b="1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ubrzano</a:t>
            </a:r>
            <a:r>
              <a:rPr lang="en-US" b="1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iscrpljuju</a:t>
            </a:r>
            <a:r>
              <a:rPr lang="en-US" dirty="0"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latin typeface="+mn-lt"/>
                <a:ea typeface="+mn-ea"/>
                <a:cs typeface="+mn-cs"/>
              </a:rPr>
              <a:t>recikliranje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ima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dvostruki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učinak</a:t>
            </a:r>
            <a:r>
              <a:rPr lang="en-US" dirty="0"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Kada se </a:t>
            </a:r>
            <a:r>
              <a:rPr lang="en-US" b="1" dirty="0" err="1">
                <a:latin typeface="+mn-lt"/>
                <a:ea typeface="+mn-ea"/>
                <a:cs typeface="+mn-cs"/>
              </a:rPr>
              <a:t>otpad</a:t>
            </a:r>
            <a:r>
              <a:rPr lang="en-US" b="1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usmjeri</a:t>
            </a:r>
            <a:r>
              <a:rPr lang="en-US" b="1" dirty="0">
                <a:latin typeface="+mn-lt"/>
                <a:ea typeface="+mn-ea"/>
                <a:cs typeface="+mn-cs"/>
              </a:rPr>
              <a:t> u </a:t>
            </a:r>
            <a:r>
              <a:rPr lang="en-US" b="1" dirty="0" err="1">
                <a:latin typeface="+mn-lt"/>
                <a:ea typeface="+mn-ea"/>
                <a:cs typeface="+mn-cs"/>
              </a:rPr>
              <a:t>proizvodne</a:t>
            </a:r>
            <a:r>
              <a:rPr lang="en-US" b="1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pogone</a:t>
            </a:r>
            <a:r>
              <a:rPr lang="en-US" b="1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dobivaju</a:t>
            </a:r>
            <a:r>
              <a:rPr lang="en-US" b="1" dirty="0">
                <a:latin typeface="+mn-lt"/>
                <a:ea typeface="+mn-ea"/>
                <a:cs typeface="+mn-cs"/>
              </a:rPr>
              <a:t> se </a:t>
            </a:r>
            <a:r>
              <a:rPr lang="en-US" b="1" dirty="0" err="1">
                <a:latin typeface="+mn-lt"/>
                <a:ea typeface="+mn-ea"/>
                <a:cs typeface="+mn-cs"/>
              </a:rPr>
              <a:t>sekundarne</a:t>
            </a:r>
            <a:r>
              <a:rPr lang="en-US" b="1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sirovine</a:t>
            </a:r>
            <a:r>
              <a:rPr lang="en-US" dirty="0">
                <a:latin typeface="+mn-lt"/>
                <a:ea typeface="+mn-ea"/>
                <a:cs typeface="+mn-cs"/>
              </a:rPr>
              <a:t>, a </a:t>
            </a:r>
            <a:r>
              <a:rPr lang="en-US" dirty="0" err="1">
                <a:latin typeface="+mn-lt"/>
                <a:ea typeface="+mn-ea"/>
                <a:cs typeface="+mn-cs"/>
              </a:rPr>
              <a:t>istodobno</a:t>
            </a:r>
            <a:r>
              <a:rPr lang="en-US" dirty="0">
                <a:latin typeface="+mn-lt"/>
                <a:ea typeface="+mn-ea"/>
                <a:cs typeface="+mn-cs"/>
              </a:rPr>
              <a:t> se </a:t>
            </a:r>
            <a:r>
              <a:rPr lang="en-US" dirty="0" err="1">
                <a:latin typeface="+mn-lt"/>
                <a:ea typeface="+mn-ea"/>
                <a:cs typeface="+mn-cs"/>
              </a:rPr>
              <a:t>značajno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smanjuju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zagađenja</a:t>
            </a:r>
            <a:r>
              <a:rPr lang="en-US" sz="2600" dirty="0"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Slika 5">
            <a:extLst>
              <a:ext uri="{FF2B5EF4-FFF2-40B4-BE49-F238E27FC236}">
                <a16:creationId xmlns:a16="http://schemas.microsoft.com/office/drawing/2014/main" id="{A912434F-1845-7AF3-A4CC-55DAD2DDA9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4567" t="17530" r="16625" b="19638"/>
          <a:stretch/>
        </p:blipFill>
        <p:spPr bwMode="auto">
          <a:xfrm>
            <a:off x="6172202" y="1825625"/>
            <a:ext cx="5181600" cy="3752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2AE55D-9046-F360-D7AD-464B0E7CEFC8}"/>
              </a:ext>
            </a:extLst>
          </p:cNvPr>
          <p:cNvSpPr txBox="1"/>
          <p:nvPr/>
        </p:nvSpPr>
        <p:spPr>
          <a:xfrm>
            <a:off x="6459176" y="5712678"/>
            <a:ext cx="5402263" cy="28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Slika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600" b="1" i="1" kern="1200" dirty="0">
                <a:latin typeface="+mn-lt"/>
                <a:ea typeface="+mn-ea"/>
                <a:cs typeface="+mn-cs"/>
              </a:rPr>
              <a:t>1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Životni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ciklus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betonske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konstrukcije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Ignjatović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, 2024)</a:t>
            </a:r>
          </a:p>
        </p:txBody>
      </p:sp>
    </p:spTree>
    <p:extLst>
      <p:ext uri="{BB962C8B-B14F-4D97-AF65-F5344CB8AC3E}">
        <p14:creationId xmlns:p14="http://schemas.microsoft.com/office/powerpoint/2010/main" val="391880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7396D588-458D-C0F1-0707-6CC36230E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519C002E-BA00-7876-9928-585265588E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681037"/>
            <a:ext cx="10515600" cy="1325563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hr-HR" b="1" dirty="0">
                <a:solidFill>
                  <a:schemeClr val="accent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VAŽNOST RECIKLIRANJA</a:t>
            </a:r>
            <a:br>
              <a:rPr lang="en-GB" b="1" dirty="0">
                <a:effectLst/>
              </a:rPr>
            </a:br>
            <a:endParaRPr lang="hr-HR" b="1" dirty="0"/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D063C9C6-FFE4-C576-6790-F24B1EE0E71D}"/>
              </a:ext>
            </a:extLst>
          </p:cNvPr>
          <p:cNvSpPr txBox="1">
            <a:spLocks/>
          </p:cNvSpPr>
          <p:nvPr/>
        </p:nvSpPr>
        <p:spPr>
          <a:xfrm>
            <a:off x="5443538" y="1725612"/>
            <a:ext cx="6529388" cy="435133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+mn-lt"/>
                <a:ea typeface="+mn-ea"/>
                <a:cs typeface="+mn-cs"/>
              </a:rPr>
              <a:t>Sve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latin typeface="+mn-lt"/>
                <a:ea typeface="+mn-ea"/>
                <a:cs typeface="+mn-cs"/>
              </a:rPr>
              <a:t>više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latin typeface="+mn-lt"/>
                <a:ea typeface="+mn-ea"/>
                <a:cs typeface="+mn-cs"/>
              </a:rPr>
              <a:t>zemalja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zakonski</a:t>
            </a:r>
            <a:r>
              <a:rPr lang="en-US" sz="3200" b="1" dirty="0">
                <a:latin typeface="+mn-lt"/>
                <a:ea typeface="+mn-ea"/>
                <a:cs typeface="+mn-cs"/>
              </a:rPr>
              <a:t> se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obvezuje</a:t>
            </a:r>
            <a:r>
              <a:rPr lang="en-US" sz="3200" b="1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latin typeface="+mn-lt"/>
                <a:ea typeface="+mn-ea"/>
                <a:cs typeface="+mn-cs"/>
              </a:rPr>
              <a:t>na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latin typeface="+mn-lt"/>
                <a:ea typeface="+mn-ea"/>
                <a:cs typeface="+mn-cs"/>
              </a:rPr>
              <a:t>primjenu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latin typeface="+mn-lt"/>
                <a:ea typeface="+mn-ea"/>
                <a:cs typeface="+mn-cs"/>
              </a:rPr>
              <a:t>održivih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latin typeface="+mn-lt"/>
                <a:ea typeface="+mn-ea"/>
                <a:cs typeface="+mn-cs"/>
              </a:rPr>
              <a:t>građevinskih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latin typeface="+mn-lt"/>
                <a:ea typeface="+mn-ea"/>
                <a:cs typeface="+mn-cs"/>
              </a:rPr>
              <a:t>materijala</a:t>
            </a:r>
            <a:r>
              <a:rPr lang="en-US" sz="3200" dirty="0"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+mn-lt"/>
                <a:ea typeface="+mn-ea"/>
                <a:cs typeface="+mn-cs"/>
              </a:rPr>
              <a:t>Propisi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latin typeface="+mn-lt"/>
                <a:ea typeface="+mn-ea"/>
                <a:cs typeface="+mn-cs"/>
              </a:rPr>
              <a:t>su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latin typeface="+mn-lt"/>
                <a:ea typeface="+mn-ea"/>
                <a:cs typeface="+mn-cs"/>
              </a:rPr>
              <a:t>sve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latin typeface="+mn-lt"/>
                <a:ea typeface="+mn-ea"/>
                <a:cs typeface="+mn-cs"/>
              </a:rPr>
              <a:t>stroži</a:t>
            </a:r>
            <a:r>
              <a:rPr lang="en-US" sz="3200" dirty="0">
                <a:latin typeface="+mn-lt"/>
                <a:ea typeface="+mn-ea"/>
                <a:cs typeface="+mn-cs"/>
              </a:rPr>
              <a:t>, </a:t>
            </a:r>
            <a:r>
              <a:rPr lang="en-US" sz="3200" dirty="0" err="1">
                <a:latin typeface="+mn-lt"/>
                <a:ea typeface="+mn-ea"/>
                <a:cs typeface="+mn-cs"/>
              </a:rPr>
              <a:t>već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latin typeface="+mn-lt"/>
                <a:ea typeface="+mn-ea"/>
                <a:cs typeface="+mn-cs"/>
              </a:rPr>
              <a:t>postoje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latin typeface="+mn-lt"/>
                <a:ea typeface="+mn-ea"/>
                <a:cs typeface="+mn-cs"/>
              </a:rPr>
              <a:t>softveri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latin typeface="+mn-lt"/>
                <a:ea typeface="+mn-ea"/>
                <a:cs typeface="+mn-cs"/>
              </a:rPr>
              <a:t>i</a:t>
            </a:r>
            <a:r>
              <a:rPr lang="en-US" sz="3200" dirty="0"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latin typeface="+mn-lt"/>
                <a:ea typeface="+mn-ea"/>
                <a:cs typeface="+mn-cs"/>
              </a:rPr>
              <a:t>alati</a:t>
            </a:r>
            <a:r>
              <a:rPr lang="en-US" sz="3200" dirty="0">
                <a:latin typeface="+mn-lt"/>
                <a:ea typeface="+mn-ea"/>
                <a:cs typeface="+mn-cs"/>
              </a:rPr>
              <a:t> za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procjenu</a:t>
            </a:r>
            <a:r>
              <a:rPr lang="en-US" sz="3200" b="1" dirty="0"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životnog</a:t>
            </a:r>
            <a:r>
              <a:rPr lang="en-US" sz="3200" b="1" dirty="0"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ciklusa</a:t>
            </a:r>
            <a:r>
              <a:rPr lang="en-US" sz="3200" b="1" dirty="0"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zgrade</a:t>
            </a:r>
            <a:r>
              <a:rPr lang="en-US" sz="3200" b="1" dirty="0"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i</a:t>
            </a:r>
            <a:r>
              <a:rPr lang="en-US" sz="3200" b="1" dirty="0"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njenog</a:t>
            </a:r>
            <a:r>
              <a:rPr lang="en-US" sz="3200" b="1" dirty="0"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utjecaja</a:t>
            </a:r>
            <a:r>
              <a:rPr lang="en-US" sz="3200" b="1" dirty="0">
                <a:latin typeface="+mn-lt"/>
                <a:ea typeface="+mn-ea"/>
                <a:cs typeface="+mn-cs"/>
              </a:rPr>
              <a:t> 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na</a:t>
            </a:r>
            <a:r>
              <a:rPr lang="en-US" sz="3200" b="1" dirty="0"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okoliš</a:t>
            </a:r>
            <a:r>
              <a:rPr lang="en-US" sz="3200" b="1" dirty="0"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sakupljanje papira - recikliranje">
            <a:extLst>
              <a:ext uri="{FF2B5EF4-FFF2-40B4-BE49-F238E27FC236}">
                <a16:creationId xmlns:a16="http://schemas.microsoft.com/office/drawing/2014/main" id="{84553CF5-1306-3868-08E8-9F109582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1664106"/>
            <a:ext cx="4193769" cy="41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058249-E020-5AC0-D235-5703718AB371}"/>
              </a:ext>
            </a:extLst>
          </p:cNvPr>
          <p:cNvSpPr txBox="1"/>
          <p:nvPr/>
        </p:nvSpPr>
        <p:spPr>
          <a:xfrm>
            <a:off x="838199" y="6076950"/>
            <a:ext cx="6093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Slika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 </a:t>
            </a:r>
            <a:r>
              <a:rPr lang="hr-HR" sz="1600" b="1" i="1" dirty="0">
                <a:effectLst/>
              </a:rPr>
              <a:t>2 Recikliranje, </a:t>
            </a:r>
            <a:r>
              <a:rPr lang="hr-HR" sz="1600" b="1" dirty="0"/>
              <a:t>https://sakupljanje-papira.hr/image-aligned-right</a:t>
            </a:r>
            <a:r>
              <a:rPr lang="hr-HR" sz="1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8513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5FBE69DA-507C-15DE-6782-9B52DE3D1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9EF8C2BF-83C0-EA11-EE89-1ADE0B04E5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5101" y="497714"/>
            <a:ext cx="10515600" cy="1325563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hr-HR" b="1" dirty="0">
                <a:solidFill>
                  <a:schemeClr val="accent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VAŽNOST RECIKLIRANJA</a:t>
            </a:r>
            <a:br>
              <a:rPr lang="en-GB" b="1" dirty="0">
                <a:effectLst/>
              </a:rPr>
            </a:br>
            <a:endParaRPr lang="hr-HR" b="1" dirty="0"/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CDBF1302-CAD5-9A16-82C0-DFE4AFC02323}"/>
              </a:ext>
            </a:extLst>
          </p:cNvPr>
          <p:cNvSpPr txBox="1">
            <a:spLocks/>
          </p:cNvSpPr>
          <p:nvPr/>
        </p:nvSpPr>
        <p:spPr>
          <a:xfrm>
            <a:off x="446049" y="1725730"/>
            <a:ext cx="5819169" cy="431923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228600" indent="-2286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+mn-ea"/>
                <a:cs typeface="+mn-cs"/>
              </a:rPr>
              <a:t>Recikliranjem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smanjujemo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stvaranje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divljih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odlagališta</a:t>
            </a:r>
            <a:r>
              <a:rPr lang="en-US" sz="2800" dirty="0">
                <a:latin typeface="+mn-lt"/>
                <a:ea typeface="+mn-ea"/>
                <a:cs typeface="+mn-cs"/>
              </a:rPr>
              <a:t>, </a:t>
            </a:r>
            <a:r>
              <a:rPr lang="en-US" sz="2800" dirty="0" err="1">
                <a:latin typeface="+mn-lt"/>
                <a:ea typeface="+mn-ea"/>
                <a:cs typeface="+mn-cs"/>
              </a:rPr>
              <a:t>ali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troškova</a:t>
            </a: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latin typeface="+mn-lt"/>
                <a:ea typeface="+mn-ea"/>
                <a:cs typeface="+mn-cs"/>
              </a:rPr>
              <a:t>izgradnje</a:t>
            </a:r>
            <a:r>
              <a:rPr lang="en-US" sz="2800" dirty="0">
                <a:latin typeface="+mn-lt"/>
                <a:ea typeface="+mn-ea"/>
                <a:cs typeface="+mn-cs"/>
              </a:rPr>
              <a:t>, no za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ispravno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upravljanje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procesom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recikliranja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nužan</a:t>
            </a:r>
            <a:r>
              <a:rPr lang="en-US" sz="2800" dirty="0">
                <a:latin typeface="+mn-lt"/>
                <a:ea typeface="+mn-ea"/>
                <a:cs typeface="+mn-cs"/>
              </a:rPr>
              <a:t> je </a:t>
            </a:r>
            <a:r>
              <a:rPr lang="en-US" sz="2800" dirty="0" err="1">
                <a:latin typeface="+mn-lt"/>
                <a:ea typeface="+mn-ea"/>
                <a:cs typeface="+mn-cs"/>
              </a:rPr>
              <a:t>učinkovit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sustav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zbrinjavanja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i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prikupljanja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građevinskog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materijala</a:t>
            </a:r>
            <a:r>
              <a:rPr lang="en-US" sz="2800" dirty="0"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0D0AD-AA04-F1EC-41F8-C703938FD5EA}"/>
              </a:ext>
            </a:extLst>
          </p:cNvPr>
          <p:cNvSpPr txBox="1"/>
          <p:nvPr/>
        </p:nvSpPr>
        <p:spPr>
          <a:xfrm>
            <a:off x="6520946" y="5425309"/>
            <a:ext cx="5438917" cy="6196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Slika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 </a:t>
            </a:r>
            <a:r>
              <a:rPr lang="hr-HR" sz="1600" b="1" i="1" dirty="0">
                <a:effectLst/>
              </a:rPr>
              <a:t>3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Prikaz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primijene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čelika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u 2014.godini (</a:t>
            </a:r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Rajković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, 2020</a:t>
            </a:r>
            <a:r>
              <a:rPr lang="en-US" sz="1400" b="1" i="1" kern="1200" dirty="0"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3" name="Picture 2" descr="A diagram of a diagram with different types of objects&#10;&#10;Description automatically generated with medium confidence">
            <a:extLst>
              <a:ext uri="{FF2B5EF4-FFF2-40B4-BE49-F238E27FC236}">
                <a16:creationId xmlns:a16="http://schemas.microsoft.com/office/drawing/2014/main" id="{9F7A7550-8D07-44BD-96EB-775F239BD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9100" y="1160496"/>
            <a:ext cx="5566881" cy="453700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138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C3B14BF5-147C-6399-B7A8-D8B9C4D1E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DC5A967D-D058-372A-D811-2245C7BF2E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235819"/>
            <a:ext cx="6821487" cy="1600200"/>
          </a:xfr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r>
              <a:rPr lang="hr-HR" sz="4000" b="1" dirty="0">
                <a:solidFill>
                  <a:schemeClr val="accent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ČELIK</a:t>
            </a:r>
            <a:br>
              <a:rPr lang="en-GB" b="1" dirty="0">
                <a:effectLst/>
              </a:rPr>
            </a:br>
            <a:endParaRPr lang="hr-HR" b="1" dirty="0"/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A68CF552-86CA-C716-FC53-B2C628E096C0}"/>
              </a:ext>
            </a:extLst>
          </p:cNvPr>
          <p:cNvSpPr txBox="1">
            <a:spLocks/>
          </p:cNvSpPr>
          <p:nvPr/>
        </p:nvSpPr>
        <p:spPr>
          <a:xfrm>
            <a:off x="536575" y="1836019"/>
            <a:ext cx="11118849" cy="392184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spcBef>
                <a:spcPts val="100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kern="1200" dirty="0">
              <a:latin typeface="+mn-lt"/>
              <a:ea typeface="+mn-ea"/>
              <a:cs typeface="+mn-cs"/>
            </a:endParaRP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kern="1200" dirty="0" err="1">
                <a:latin typeface="+mn-lt"/>
                <a:ea typeface="+mn-ea"/>
                <a:cs typeface="+mn-cs"/>
              </a:rPr>
              <a:t>Čelični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otpad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se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koristi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kao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sekundarna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sirovina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za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proizvodnju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novog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čelika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u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čeličanama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i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lijevanih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željeza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u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ljevaonicama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. </a:t>
            </a:r>
            <a:endParaRPr lang="hr-HR" sz="2800" kern="1200" dirty="0">
              <a:latin typeface="+mn-lt"/>
              <a:ea typeface="+mn-ea"/>
              <a:cs typeface="+mn-cs"/>
            </a:endParaRP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hr-HR" sz="2800" dirty="0">
              <a:latin typeface="+mn-lt"/>
              <a:ea typeface="+mn-ea"/>
              <a:cs typeface="+mn-cs"/>
            </a:endParaRP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kern="1200" dirty="0" err="1">
                <a:latin typeface="+mn-lt"/>
                <a:ea typeface="+mn-ea"/>
                <a:cs typeface="+mn-cs"/>
              </a:rPr>
              <a:t>Prosječno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se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oko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2/3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gotovih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čeličnih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proizvoda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vrati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u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ciklus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(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recikliranje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)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nakon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što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su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bili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u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uporabi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tijekom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20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godina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dok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se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gubitak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od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oko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1/3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uglavnom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događa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zbog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korozije</a:t>
            </a:r>
            <a:r>
              <a:rPr lang="en-US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latin typeface="+mn-lt"/>
                <a:ea typeface="+mn-ea"/>
                <a:cs typeface="+mn-cs"/>
              </a:rPr>
              <a:t>čelika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500" kern="1200" dirty="0"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500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500" kern="1200" dirty="0"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5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84080FF5-1F9D-1F16-406C-2101A3760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A7157B14-60B6-A44D-AFD3-E666D63064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hr-HR" sz="4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BETON</a:t>
            </a:r>
            <a:br>
              <a:rPr lang="en-GB" b="1" dirty="0">
                <a:effectLst/>
              </a:rPr>
            </a:br>
            <a:endParaRPr lang="hr-HR" b="1" dirty="0"/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ABEF38E7-1247-EAED-5277-7F5A654B7AA4}"/>
              </a:ext>
            </a:extLst>
          </p:cNvPr>
          <p:cNvSpPr txBox="1">
            <a:spLocks/>
          </p:cNvSpPr>
          <p:nvPr/>
        </p:nvSpPr>
        <p:spPr>
          <a:xfrm>
            <a:off x="171450" y="1586705"/>
            <a:ext cx="5237949" cy="4804469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 lnSpcReduction="2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latin typeface="+mn-lt"/>
                <a:ea typeface="+mn-ea"/>
                <a:cs typeface="+mn-cs"/>
              </a:rPr>
              <a:t>Recikliranjem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betona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smanjuje</a:t>
            </a:r>
            <a:r>
              <a:rPr lang="en-US" b="1" dirty="0">
                <a:latin typeface="+mn-lt"/>
                <a:ea typeface="+mn-ea"/>
                <a:cs typeface="+mn-cs"/>
              </a:rPr>
              <a:t> se </a:t>
            </a:r>
            <a:r>
              <a:rPr lang="en-US" b="1" dirty="0" err="1">
                <a:latin typeface="+mn-lt"/>
                <a:ea typeface="+mn-ea"/>
                <a:cs typeface="+mn-cs"/>
              </a:rPr>
              <a:t>značajna</a:t>
            </a:r>
            <a:r>
              <a:rPr lang="en-US" b="1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količina</a:t>
            </a:r>
            <a:r>
              <a:rPr lang="en-US" b="1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građevinskog</a:t>
            </a:r>
            <a:r>
              <a:rPr lang="en-US" b="1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otpada</a:t>
            </a:r>
            <a:r>
              <a:rPr lang="en-US" dirty="0"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latin typeface="+mn-lt"/>
                <a:ea typeface="+mn-ea"/>
                <a:cs typeface="+mn-cs"/>
              </a:rPr>
              <a:t>smanjuju</a:t>
            </a:r>
            <a:r>
              <a:rPr lang="en-US" dirty="0">
                <a:latin typeface="+mn-lt"/>
                <a:ea typeface="+mn-ea"/>
                <a:cs typeface="+mn-cs"/>
              </a:rPr>
              <a:t> se </a:t>
            </a:r>
            <a:r>
              <a:rPr lang="en-US" dirty="0" err="1">
                <a:latin typeface="+mn-lt"/>
                <a:ea typeface="+mn-ea"/>
                <a:cs typeface="+mn-cs"/>
              </a:rPr>
              <a:t>troškovi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gradnje</a:t>
            </a:r>
            <a:r>
              <a:rPr lang="en-US" dirty="0"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latin typeface="+mn-lt"/>
                <a:ea typeface="+mn-ea"/>
                <a:cs typeface="+mn-cs"/>
              </a:rPr>
              <a:t>ali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količina</a:t>
            </a:r>
            <a:r>
              <a:rPr lang="en-US" b="1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emisije</a:t>
            </a:r>
            <a:r>
              <a:rPr lang="en-US" b="1" dirty="0">
                <a:latin typeface="+mn-lt"/>
                <a:ea typeface="+mn-ea"/>
                <a:cs typeface="+mn-cs"/>
              </a:rPr>
              <a:t> CO2 </a:t>
            </a:r>
            <a:r>
              <a:rPr lang="en-US" dirty="0" err="1">
                <a:latin typeface="+mn-lt"/>
                <a:ea typeface="+mn-ea"/>
                <a:cs typeface="+mn-cs"/>
              </a:rPr>
              <a:t>pri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izradi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novog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betona</a:t>
            </a:r>
            <a:r>
              <a:rPr lang="en-US" dirty="0"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latin typeface="+mn-lt"/>
                <a:ea typeface="+mn-ea"/>
                <a:cs typeface="+mn-cs"/>
              </a:rPr>
              <a:t>Posebna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drobilica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koristi</a:t>
            </a:r>
            <a:r>
              <a:rPr lang="en-US" dirty="0">
                <a:latin typeface="+mn-lt"/>
                <a:ea typeface="+mn-ea"/>
                <a:cs typeface="+mn-cs"/>
              </a:rPr>
              <a:t> se za </a:t>
            </a:r>
            <a:r>
              <a:rPr lang="en-US" dirty="0" err="1">
                <a:latin typeface="+mn-lt"/>
                <a:ea typeface="+mn-ea"/>
                <a:cs typeface="+mn-cs"/>
              </a:rPr>
              <a:t>recikliranje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čvrstog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betona</a:t>
            </a:r>
            <a:r>
              <a:rPr lang="en-US" dirty="0"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latin typeface="+mn-lt"/>
                <a:ea typeface="+mn-ea"/>
                <a:cs typeface="+mn-cs"/>
              </a:rPr>
              <a:t>čime</a:t>
            </a:r>
            <a:r>
              <a:rPr lang="en-US" dirty="0">
                <a:latin typeface="+mn-lt"/>
                <a:ea typeface="+mn-ea"/>
                <a:cs typeface="+mn-cs"/>
              </a:rPr>
              <a:t> se </a:t>
            </a:r>
            <a:r>
              <a:rPr lang="en-US" dirty="0" err="1">
                <a:latin typeface="+mn-lt"/>
                <a:ea typeface="+mn-ea"/>
                <a:cs typeface="+mn-cs"/>
              </a:rPr>
              <a:t>proizvodi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materijal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poznat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kao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b="1" dirty="0">
                <a:latin typeface="+mn-lt"/>
                <a:ea typeface="+mn-ea"/>
                <a:cs typeface="+mn-cs"/>
              </a:rPr>
              <a:t>"</a:t>
            </a:r>
            <a:r>
              <a:rPr lang="en-US" b="1" dirty="0" err="1">
                <a:latin typeface="+mn-lt"/>
                <a:ea typeface="+mn-ea"/>
                <a:cs typeface="+mn-cs"/>
              </a:rPr>
              <a:t>reciklirani</a:t>
            </a:r>
            <a:r>
              <a:rPr lang="en-US" b="1" dirty="0"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latin typeface="+mn-lt"/>
                <a:ea typeface="+mn-ea"/>
                <a:cs typeface="+mn-cs"/>
              </a:rPr>
              <a:t>agregat</a:t>
            </a:r>
            <a:r>
              <a:rPr lang="en-US" b="1" dirty="0">
                <a:latin typeface="+mn-lt"/>
                <a:ea typeface="+mn-ea"/>
                <a:cs typeface="+mn-cs"/>
              </a:rPr>
              <a:t>".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B9F5A-47A3-87FE-59B0-3A9F6871CC2E}"/>
              </a:ext>
            </a:extLst>
          </p:cNvPr>
          <p:cNvSpPr txBox="1"/>
          <p:nvPr/>
        </p:nvSpPr>
        <p:spPr>
          <a:xfrm>
            <a:off x="5558682" y="4741750"/>
            <a:ext cx="6633318" cy="9875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600" b="1" i="1" kern="1200" dirty="0" err="1">
                <a:effectLst/>
                <a:latin typeface="+mn-lt"/>
                <a:ea typeface="+mn-ea"/>
                <a:cs typeface="+mn-cs"/>
              </a:rPr>
              <a:t>Slika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600" b="1" i="1" kern="1200" dirty="0"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6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Poprečni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presjek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čeljusne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drobilice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: 1.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Lijevak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punjenje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hranilica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2. “By-pass” 3.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Čeljusna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drobilica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4.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Ploča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zaštitu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remena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5.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Glavna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transportna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traka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hidrauličkim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kontrolama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ojačanim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remenom6.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Magnetski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separator 7. Motor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generator 8.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Spremnici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goriva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, 9. </a:t>
            </a:r>
            <a:r>
              <a:rPr lang="en-US" sz="1600" i="1" kern="1200" dirty="0" err="1">
                <a:effectLst/>
                <a:latin typeface="+mn-lt"/>
                <a:ea typeface="+mn-ea"/>
                <a:cs typeface="+mn-cs"/>
              </a:rPr>
              <a:t>Gusjenice</a:t>
            </a:r>
            <a:r>
              <a:rPr lang="en-US" sz="1600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i="0" kern="1200" dirty="0"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600" i="0" kern="1200" dirty="0" err="1">
                <a:effectLst/>
                <a:latin typeface="+mn-lt"/>
                <a:ea typeface="+mn-ea"/>
                <a:cs typeface="+mn-cs"/>
              </a:rPr>
              <a:t>Rajković</a:t>
            </a:r>
            <a:r>
              <a:rPr lang="en-US" sz="1600" i="0" kern="1200" dirty="0">
                <a:effectLst/>
                <a:latin typeface="+mn-lt"/>
                <a:ea typeface="+mn-ea"/>
                <a:cs typeface="+mn-cs"/>
              </a:rPr>
              <a:t>, 2020)</a:t>
            </a:r>
            <a:endParaRPr lang="en-US" sz="1600" kern="1200" dirty="0"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374B4-E97B-C096-282F-74B574D5A4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71" t="15893" r="357" b="3624"/>
          <a:stretch/>
        </p:blipFill>
        <p:spPr bwMode="auto">
          <a:xfrm>
            <a:off x="5558682" y="1981744"/>
            <a:ext cx="6394583" cy="2468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495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1434</Words>
  <Application>Microsoft Office PowerPoint</Application>
  <PresentationFormat>Widescreen</PresentationFormat>
  <Paragraphs>113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Verdana</vt:lpstr>
      <vt:lpstr>Office Theme</vt:lpstr>
      <vt:lpstr>Custom Design</vt:lpstr>
      <vt:lpstr>PowerPoint Presentation</vt:lpstr>
      <vt:lpstr>PowerPoint Presentation</vt:lpstr>
      <vt:lpstr>KORISNI POJMOVI </vt:lpstr>
      <vt:lpstr>KORISNI POJMOVI </vt:lpstr>
      <vt:lpstr>VAŽNOST RECIKLIRANJA </vt:lpstr>
      <vt:lpstr>VAŽNOST RECIKLIRANJA </vt:lpstr>
      <vt:lpstr>VAŽNOST RECIKLIRANJA </vt:lpstr>
      <vt:lpstr>ČELIK </vt:lpstr>
      <vt:lpstr>BETON </vt:lpstr>
      <vt:lpstr>DRVO </vt:lpstr>
      <vt:lpstr>STAKLO </vt:lpstr>
      <vt:lpstr>PLASTIKA </vt:lpstr>
      <vt:lpstr>PLASTIKA </vt:lpstr>
      <vt:lpstr>GIPS KARTONSKE PLOČE </vt:lpstr>
      <vt:lpstr>GIPS KARTONSKE PLOČE </vt:lpstr>
      <vt:lpstr>OPEKA </vt:lpstr>
      <vt:lpstr>OPEKA </vt:lpstr>
      <vt:lpstr>UPORABA RECIKLIRANIH MATERIJALA </vt:lpstr>
      <vt:lpstr>UPORABA RECIKLIRANIH MATERIJALA </vt:lpstr>
      <vt:lpstr>UPORABA RECIKLIRANIH MATERIJALA</vt:lpstr>
      <vt:lpstr>PITANJA ZA PONAVLJANJE </vt:lpstr>
      <vt:lpstr>ZADACI ZA SAMOSTALAN RAD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ZAKONODAVNI OKVIR</dc:title>
  <dc:creator>Marijana Serdar</dc:creator>
  <cp:lastModifiedBy>Iva Illeš</cp:lastModifiedBy>
  <cp:revision>27</cp:revision>
  <dcterms:created xsi:type="dcterms:W3CDTF">2023-02-25T16:37:35Z</dcterms:created>
  <dcterms:modified xsi:type="dcterms:W3CDTF">2024-12-23T10:21:42Z</dcterms:modified>
</cp:coreProperties>
</file>