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sldIdLst>
    <p:sldId id="2387" r:id="rId3"/>
    <p:sldId id="256" r:id="rId4"/>
    <p:sldId id="2390" r:id="rId5"/>
    <p:sldId id="399" r:id="rId6"/>
    <p:sldId id="2414" r:id="rId7"/>
    <p:sldId id="2389" r:id="rId8"/>
    <p:sldId id="2416" r:id="rId9"/>
    <p:sldId id="2415" r:id="rId10"/>
    <p:sldId id="2417" r:id="rId11"/>
    <p:sldId id="2418" r:id="rId12"/>
    <p:sldId id="2419" r:id="rId13"/>
    <p:sldId id="2420" r:id="rId14"/>
    <p:sldId id="2392" r:id="rId15"/>
    <p:sldId id="2421" r:id="rId16"/>
    <p:sldId id="2422" r:id="rId17"/>
    <p:sldId id="2423" r:id="rId18"/>
    <p:sldId id="2424" r:id="rId19"/>
    <p:sldId id="2425" r:id="rId20"/>
    <p:sldId id="2426" r:id="rId21"/>
    <p:sldId id="2427" r:id="rId22"/>
    <p:sldId id="2400" r:id="rId23"/>
    <p:sldId id="2410" r:id="rId24"/>
    <p:sldId id="2409" r:id="rId25"/>
    <p:sldId id="2411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vod" id="{210BF581-8D0F-4F62-B62A-EC41A819E541}">
          <p14:sldIdLst>
            <p14:sldId id="2387"/>
            <p14:sldId id="256"/>
            <p14:sldId id="2390"/>
          </p14:sldIdLst>
        </p14:section>
        <p14:section name="Definicija" id="{6648E5B0-70B3-4DB9-AA46-435E6C17305C}">
          <p14:sldIdLst>
            <p14:sldId id="399"/>
            <p14:sldId id="2414"/>
          </p14:sldIdLst>
        </p14:section>
        <p14:section name="Metode 3D skeniranja" id="{0AF2F421-722A-4AAB-B2E7-94558CDC9FA1}">
          <p14:sldIdLst>
            <p14:sldId id="2389"/>
            <p14:sldId id="2416"/>
            <p14:sldId id="2415"/>
            <p14:sldId id="2417"/>
            <p14:sldId id="2418"/>
            <p14:sldId id="2419"/>
            <p14:sldId id="2420"/>
          </p14:sldIdLst>
        </p14:section>
        <p14:section name="Izrada 3D snimki" id="{ACB34CBA-F7E0-42E1-AEF3-60BECCF7F3BD}">
          <p14:sldIdLst>
            <p14:sldId id="2392"/>
            <p14:sldId id="2421"/>
            <p14:sldId id="2422"/>
            <p14:sldId id="2423"/>
            <p14:sldId id="2424"/>
          </p14:sldIdLst>
        </p14:section>
        <p14:section name="Obrada podataka i izrada modela" id="{A55F1996-91C9-4D48-80C9-DFD45E8A6B02}">
          <p14:sldIdLst>
            <p14:sldId id="2425"/>
            <p14:sldId id="2426"/>
            <p14:sldId id="2427"/>
          </p14:sldIdLst>
        </p14:section>
        <p14:section name="Primjena" id="{7B85080A-4E26-4C37-9CC6-3653BD46ACA1}">
          <p14:sldIdLst>
            <p14:sldId id="2400"/>
          </p14:sldIdLst>
        </p14:section>
        <p14:section name="Ponavljanje i pojmovnik" id="{ECC708AB-5C36-460C-805E-AD895F2D67CF}">
          <p14:sldIdLst>
            <p14:sldId id="2410"/>
            <p14:sldId id="2409"/>
          </p14:sldIdLst>
        </p14:section>
        <p14:section name="Domaća zadaća" id="{93F39C46-6C89-49A2-B770-2311F5E2598F}">
          <p14:sldIdLst>
            <p14:sldId id="24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AB2368-8116-BDCB-C025-113E2D8C8EBB}" name="Marko Štuhec" initials="MŠ" userId="00095d959bceb16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06" autoAdjust="0"/>
  </p:normalViewPr>
  <p:slideViewPr>
    <p:cSldViewPr snapToGrid="0">
      <p:cViewPr varScale="1">
        <p:scale>
          <a:sx n="103" d="100"/>
          <a:sy n="103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DD52B-3082-4A98-A959-D5015E5D9D69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60F34-01B3-4EBD-A9B5-FC2D97E61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433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Naslovni slajd</a:t>
            </a:r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60F34-01B3-4EBD-A9B5-FC2D97E61B5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689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C6D04B2A-8FB0-CA94-0923-761BC4036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A0B60BE3-AEE3-A1D1-8BE3-09C8500586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FB2E2172-5D87-2EB7-12BA-9700019A68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en-GB" b="1" dirty="0"/>
              <a:t>LiDAR </a:t>
            </a:r>
            <a:r>
              <a:rPr lang="en-GB" b="1" dirty="0" err="1"/>
              <a:t>tehnologija</a:t>
            </a:r>
            <a:endParaRPr lang="hr-HR" b="1" dirty="0"/>
          </a:p>
          <a:p>
            <a:r>
              <a:rPr lang="hr-HR" dirty="0"/>
              <a:t>Na slici je snimka sobe obrađena u računalnom programu – oblaci točaka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4 minute.</a:t>
            </a:r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D69A8AE0-BE5E-BDFE-8A37-D63398991A8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013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4C709CB4-E772-01FE-9DCF-BFAC38A8B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1132342F-2961-DE22-1E79-7B08B187E1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681F12CE-686F-21B8-C660-9B85B6A513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en-GB" b="1" dirty="0"/>
              <a:t>FOTOGRAMETRIJA</a:t>
            </a:r>
            <a:endParaRPr lang="hr-HR" b="1" dirty="0"/>
          </a:p>
          <a:p>
            <a:r>
              <a:rPr lang="en-GB" dirty="0" err="1"/>
              <a:t>Objasnite</a:t>
            </a:r>
            <a:r>
              <a:rPr lang="en-GB" dirty="0"/>
              <a:t> da je </a:t>
            </a:r>
            <a:r>
              <a:rPr lang="en-GB" dirty="0" err="1"/>
              <a:t>fotogrametrija</a:t>
            </a:r>
            <a:r>
              <a:rPr lang="en-GB" dirty="0"/>
              <a:t> </a:t>
            </a:r>
            <a:r>
              <a:rPr lang="en-GB" dirty="0" err="1"/>
              <a:t>pristupačnija</a:t>
            </a:r>
            <a:r>
              <a:rPr lang="en-GB" dirty="0"/>
              <a:t> </a:t>
            </a:r>
            <a:r>
              <a:rPr lang="en-GB" dirty="0" err="1"/>
              <a:t>metoda</a:t>
            </a:r>
            <a:r>
              <a:rPr lang="en-GB" dirty="0"/>
              <a:t>, </a:t>
            </a:r>
            <a:r>
              <a:rPr lang="en-GB" dirty="0" err="1"/>
              <a:t>pogodna</a:t>
            </a:r>
            <a:r>
              <a:rPr lang="en-GB" dirty="0"/>
              <a:t> za </a:t>
            </a:r>
            <a:r>
              <a:rPr lang="en-GB" dirty="0" err="1"/>
              <a:t>projekte</a:t>
            </a:r>
            <a:r>
              <a:rPr lang="en-GB" dirty="0"/>
              <a:t> </a:t>
            </a:r>
            <a:r>
              <a:rPr lang="en-GB" dirty="0" err="1"/>
              <a:t>gdje</a:t>
            </a:r>
            <a:r>
              <a:rPr lang="en-GB" dirty="0"/>
              <a:t> </a:t>
            </a:r>
            <a:r>
              <a:rPr lang="en-GB" dirty="0" err="1"/>
              <a:t>nije</a:t>
            </a:r>
            <a:r>
              <a:rPr lang="en-GB" dirty="0"/>
              <a:t> </a:t>
            </a:r>
            <a:r>
              <a:rPr lang="en-GB" dirty="0" err="1"/>
              <a:t>potrebna</a:t>
            </a:r>
            <a:r>
              <a:rPr lang="en-GB" dirty="0"/>
              <a:t> </a:t>
            </a:r>
            <a:r>
              <a:rPr lang="en-GB" dirty="0" err="1"/>
              <a:t>maksimalna</a:t>
            </a:r>
            <a:r>
              <a:rPr lang="en-GB" dirty="0"/>
              <a:t> </a:t>
            </a:r>
            <a:r>
              <a:rPr lang="en-GB" dirty="0" err="1"/>
              <a:t>preciznost</a:t>
            </a:r>
            <a:r>
              <a:rPr lang="en-GB" dirty="0"/>
              <a:t>. </a:t>
            </a:r>
            <a:endParaRPr lang="hr-HR" dirty="0"/>
          </a:p>
          <a:p>
            <a:r>
              <a:rPr lang="en-GB" dirty="0" err="1"/>
              <a:t>Istaknite</a:t>
            </a:r>
            <a:r>
              <a:rPr lang="en-GB" dirty="0"/>
              <a:t> </a:t>
            </a:r>
            <a:r>
              <a:rPr lang="en-GB" dirty="0" err="1"/>
              <a:t>njenu</a:t>
            </a:r>
            <a:r>
              <a:rPr lang="en-GB" dirty="0"/>
              <a:t> </a:t>
            </a:r>
            <a:r>
              <a:rPr lang="en-GB" dirty="0" err="1"/>
              <a:t>primjenu</a:t>
            </a:r>
            <a:r>
              <a:rPr lang="en-GB" dirty="0"/>
              <a:t> u </a:t>
            </a:r>
            <a:r>
              <a:rPr lang="en-GB" dirty="0" err="1"/>
              <a:t>restauraciji</a:t>
            </a:r>
            <a:r>
              <a:rPr lang="en-GB" dirty="0"/>
              <a:t> </a:t>
            </a:r>
            <a:r>
              <a:rPr lang="en-GB" dirty="0" err="1"/>
              <a:t>fasada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detaljnom</a:t>
            </a:r>
            <a:r>
              <a:rPr lang="en-GB" dirty="0"/>
              <a:t> </a:t>
            </a:r>
            <a:r>
              <a:rPr lang="en-GB" dirty="0" err="1"/>
              <a:t>mapiranju</a:t>
            </a:r>
            <a:r>
              <a:rPr lang="en-GB" dirty="0"/>
              <a:t> </a:t>
            </a:r>
            <a:r>
              <a:rPr lang="en-GB" dirty="0" err="1"/>
              <a:t>objekata</a:t>
            </a:r>
            <a:r>
              <a:rPr lang="en-GB" dirty="0"/>
              <a:t>.</a:t>
            </a:r>
            <a:endParaRPr lang="hr-HR" dirty="0"/>
          </a:p>
          <a:p>
            <a:r>
              <a:rPr lang="en-GB" b="1" dirty="0" err="1"/>
              <a:t>Pitanje</a:t>
            </a:r>
            <a:r>
              <a:rPr lang="en-GB" b="1" dirty="0"/>
              <a:t> za </a:t>
            </a:r>
            <a:r>
              <a:rPr lang="en-GB" b="1" dirty="0" err="1"/>
              <a:t>učenike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Što</a:t>
            </a:r>
            <a:r>
              <a:rPr lang="en-GB" dirty="0"/>
              <a:t> </a:t>
            </a:r>
            <a:r>
              <a:rPr lang="en-GB" dirty="0" err="1"/>
              <a:t>mislite</a:t>
            </a:r>
            <a:r>
              <a:rPr lang="en-GB" dirty="0"/>
              <a:t>, koji bi </a:t>
            </a:r>
            <a:r>
              <a:rPr lang="en-GB" dirty="0" err="1"/>
              <a:t>objekti</a:t>
            </a:r>
            <a:r>
              <a:rPr lang="en-GB" dirty="0"/>
              <a:t> </a:t>
            </a:r>
            <a:r>
              <a:rPr lang="en-GB" dirty="0" err="1"/>
              <a:t>mogli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najpogodniji</a:t>
            </a:r>
            <a:r>
              <a:rPr lang="en-GB" dirty="0"/>
              <a:t> za </a:t>
            </a:r>
            <a:r>
              <a:rPr lang="en-GB" dirty="0" err="1"/>
              <a:t>snimanje</a:t>
            </a:r>
            <a:r>
              <a:rPr lang="en-GB" dirty="0"/>
              <a:t> </a:t>
            </a:r>
            <a:r>
              <a:rPr lang="en-GB" dirty="0" err="1"/>
              <a:t>ovom</a:t>
            </a:r>
            <a:r>
              <a:rPr lang="en-GB" dirty="0"/>
              <a:t> </a:t>
            </a:r>
            <a:r>
              <a:rPr lang="en-GB" dirty="0" err="1"/>
              <a:t>metodom</a:t>
            </a:r>
            <a:r>
              <a:rPr lang="en-GB" dirty="0"/>
              <a:t>?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4 minute.</a:t>
            </a:r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92AB680E-8821-BF7C-0A26-D1F1EB35338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3483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672E86A6-83ED-D8CB-BD2A-6037F60E6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EE2989CD-A04B-05A4-DF7B-17ADFDD789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6CA45636-81F9-E92C-6256-61C8D9CA3C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en-GB" b="1" dirty="0"/>
              <a:t>FOTOGRAMETRIJA</a:t>
            </a:r>
            <a:endParaRPr lang="hr-HR" b="1" dirty="0"/>
          </a:p>
          <a:p>
            <a:r>
              <a:rPr lang="pl-PL" dirty="0"/>
              <a:t>Slika procesa slikanja u svrhu izrade fotogrametrijske snimke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4 minute.</a:t>
            </a:r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73E6B934-AF78-F363-7820-E91417DAFFB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522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37639DA5-5256-F388-5C67-576F7A4FB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AA5CD143-FB5C-87F2-881C-B3DF5E38D0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CC050014-CDCD-7E83-63AF-939C56986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hr-HR" b="1" dirty="0"/>
              <a:t>IZRADA 3D SNIMKI UZ POMOĆ BESPILOTNIH LETJELICA - PLANIRANJE I SNIMANJE</a:t>
            </a:r>
          </a:p>
          <a:p>
            <a:r>
              <a:rPr lang="en-GB" dirty="0" err="1"/>
              <a:t>Detaljno</a:t>
            </a:r>
            <a:r>
              <a:rPr lang="en-GB" dirty="0"/>
              <a:t> </a:t>
            </a:r>
            <a:r>
              <a:rPr lang="en-GB" dirty="0" err="1"/>
              <a:t>objasnite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se </a:t>
            </a:r>
            <a:r>
              <a:rPr lang="en-GB" dirty="0" err="1"/>
              <a:t>planira</a:t>
            </a:r>
            <a:r>
              <a:rPr lang="en-GB" dirty="0"/>
              <a:t> </a:t>
            </a:r>
            <a:r>
              <a:rPr lang="en-GB" dirty="0" err="1"/>
              <a:t>snimanje</a:t>
            </a:r>
            <a:r>
              <a:rPr lang="en-GB" dirty="0"/>
              <a:t>, </a:t>
            </a:r>
            <a:r>
              <a:rPr lang="en-GB" dirty="0" err="1"/>
              <a:t>uključujući</a:t>
            </a:r>
            <a:r>
              <a:rPr lang="en-GB" dirty="0"/>
              <a:t> </a:t>
            </a:r>
            <a:r>
              <a:rPr lang="en-GB" dirty="0" err="1"/>
              <a:t>rute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preklapanje</a:t>
            </a:r>
            <a:r>
              <a:rPr lang="en-GB" dirty="0"/>
              <a:t> </a:t>
            </a:r>
            <a:r>
              <a:rPr lang="en-GB" dirty="0" err="1"/>
              <a:t>slika</a:t>
            </a:r>
            <a:r>
              <a:rPr lang="en-GB" dirty="0"/>
              <a:t>. </a:t>
            </a:r>
            <a:endParaRPr lang="hr-HR" dirty="0"/>
          </a:p>
          <a:p>
            <a:r>
              <a:rPr lang="en-GB" dirty="0" err="1"/>
              <a:t>Učinite</a:t>
            </a:r>
            <a:r>
              <a:rPr lang="en-GB" dirty="0"/>
              <a:t> </a:t>
            </a:r>
            <a:r>
              <a:rPr lang="en-GB" dirty="0" err="1"/>
              <a:t>učenicima</a:t>
            </a:r>
            <a:r>
              <a:rPr lang="en-GB" dirty="0"/>
              <a:t> </a:t>
            </a:r>
            <a:r>
              <a:rPr lang="en-GB" dirty="0" err="1"/>
              <a:t>jasnim</a:t>
            </a:r>
            <a:r>
              <a:rPr lang="en-GB" dirty="0"/>
              <a:t> </a:t>
            </a:r>
            <a:r>
              <a:rPr lang="en-GB" dirty="0" err="1"/>
              <a:t>zašto</a:t>
            </a:r>
            <a:r>
              <a:rPr lang="en-GB" dirty="0"/>
              <a:t> je </a:t>
            </a:r>
            <a:r>
              <a:rPr lang="en-GB" dirty="0" err="1"/>
              <a:t>dron</a:t>
            </a:r>
            <a:r>
              <a:rPr lang="en-GB" dirty="0"/>
              <a:t> </a:t>
            </a:r>
            <a:r>
              <a:rPr lang="en-GB" dirty="0" err="1"/>
              <a:t>ključan</a:t>
            </a:r>
            <a:r>
              <a:rPr lang="en-GB" dirty="0"/>
              <a:t> </a:t>
            </a:r>
            <a:r>
              <a:rPr lang="en-GB" dirty="0" err="1"/>
              <a:t>alat</a:t>
            </a:r>
            <a:r>
              <a:rPr lang="en-GB" dirty="0"/>
              <a:t> za </a:t>
            </a:r>
            <a:r>
              <a:rPr lang="en-GB" dirty="0" err="1"/>
              <a:t>prikupljanje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nepristupačnim</a:t>
            </a:r>
            <a:r>
              <a:rPr lang="en-GB" dirty="0"/>
              <a:t> </a:t>
            </a:r>
            <a:r>
              <a:rPr lang="en-GB" dirty="0" err="1"/>
              <a:t>lokacijama</a:t>
            </a:r>
            <a:r>
              <a:rPr lang="en-GB" dirty="0"/>
              <a:t>.</a:t>
            </a:r>
            <a:endParaRPr lang="hr-HR" dirty="0"/>
          </a:p>
          <a:p>
            <a:r>
              <a:rPr lang="en-GB" b="1" dirty="0" err="1"/>
              <a:t>Pitanje</a:t>
            </a:r>
            <a:r>
              <a:rPr lang="en-GB" b="1" dirty="0"/>
              <a:t> za </a:t>
            </a:r>
            <a:r>
              <a:rPr lang="en-GB" b="1" dirty="0" err="1"/>
              <a:t>učenike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Zašto</a:t>
            </a:r>
            <a:r>
              <a:rPr lang="en-GB" dirty="0"/>
              <a:t> je </a:t>
            </a:r>
            <a:r>
              <a:rPr lang="en-GB" dirty="0" err="1"/>
              <a:t>precizno</a:t>
            </a:r>
            <a:r>
              <a:rPr lang="en-GB" dirty="0"/>
              <a:t> </a:t>
            </a:r>
            <a:r>
              <a:rPr lang="en-GB" dirty="0" err="1"/>
              <a:t>planiranje</a:t>
            </a:r>
            <a:r>
              <a:rPr lang="en-GB" dirty="0"/>
              <a:t> </a:t>
            </a:r>
            <a:r>
              <a:rPr lang="en-GB" dirty="0" err="1"/>
              <a:t>leta</a:t>
            </a:r>
            <a:r>
              <a:rPr lang="en-GB" dirty="0"/>
              <a:t> </a:t>
            </a:r>
            <a:r>
              <a:rPr lang="en-GB" dirty="0" err="1"/>
              <a:t>dronom</a:t>
            </a:r>
            <a:r>
              <a:rPr lang="en-GB" dirty="0"/>
              <a:t> </a:t>
            </a:r>
            <a:r>
              <a:rPr lang="en-GB" dirty="0" err="1"/>
              <a:t>presudno</a:t>
            </a:r>
            <a:r>
              <a:rPr lang="en-GB" dirty="0"/>
              <a:t> za </a:t>
            </a:r>
            <a:r>
              <a:rPr lang="en-GB" dirty="0" err="1"/>
              <a:t>kvalitetu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?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hr-HR" dirty="0"/>
              <a:t>7</a:t>
            </a:r>
            <a:r>
              <a:rPr lang="en-GB" dirty="0"/>
              <a:t> minute.</a:t>
            </a:r>
            <a:endParaRPr lang="hr-HR" dirty="0"/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F65DA1A1-15BB-719B-FF5E-CC420E5B905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0796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4447B6E1-D35F-4A9A-2A10-D20DD0B51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06CF2261-4480-E92D-585C-98D71FBEB4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26BC3574-8823-79D8-59B4-298A9F37E7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hr-HR" b="1" dirty="0"/>
              <a:t>IZRADA 3D SNIMKI UZ POMOĆ BESPILOTNIH LETJELICA - PLANIRANJE I SNIMANJE</a:t>
            </a:r>
          </a:p>
          <a:p>
            <a:r>
              <a:rPr lang="en-GB" dirty="0" err="1"/>
              <a:t>Detaljno</a:t>
            </a:r>
            <a:r>
              <a:rPr lang="en-GB" dirty="0"/>
              <a:t> </a:t>
            </a:r>
            <a:r>
              <a:rPr lang="en-GB" dirty="0" err="1"/>
              <a:t>objasnite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se </a:t>
            </a:r>
            <a:r>
              <a:rPr lang="en-GB" dirty="0" err="1"/>
              <a:t>planira</a:t>
            </a:r>
            <a:r>
              <a:rPr lang="en-GB" dirty="0"/>
              <a:t> </a:t>
            </a:r>
            <a:r>
              <a:rPr lang="en-GB" dirty="0" err="1"/>
              <a:t>snimanje</a:t>
            </a:r>
            <a:r>
              <a:rPr lang="en-GB" dirty="0"/>
              <a:t>, </a:t>
            </a:r>
            <a:r>
              <a:rPr lang="en-GB" dirty="0" err="1"/>
              <a:t>uključujući</a:t>
            </a:r>
            <a:r>
              <a:rPr lang="en-GB" dirty="0"/>
              <a:t> </a:t>
            </a:r>
            <a:r>
              <a:rPr lang="en-GB" dirty="0" err="1"/>
              <a:t>rute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preklapanje</a:t>
            </a:r>
            <a:r>
              <a:rPr lang="en-GB" dirty="0"/>
              <a:t> </a:t>
            </a:r>
            <a:r>
              <a:rPr lang="en-GB" dirty="0" err="1"/>
              <a:t>slika</a:t>
            </a:r>
            <a:r>
              <a:rPr lang="en-GB" dirty="0"/>
              <a:t>. </a:t>
            </a:r>
            <a:endParaRPr lang="hr-HR" dirty="0"/>
          </a:p>
          <a:p>
            <a:r>
              <a:rPr lang="en-GB" dirty="0" err="1"/>
              <a:t>Učinite</a:t>
            </a:r>
            <a:r>
              <a:rPr lang="en-GB" dirty="0"/>
              <a:t> </a:t>
            </a:r>
            <a:r>
              <a:rPr lang="en-GB" dirty="0" err="1"/>
              <a:t>učenicima</a:t>
            </a:r>
            <a:r>
              <a:rPr lang="en-GB" dirty="0"/>
              <a:t> </a:t>
            </a:r>
            <a:r>
              <a:rPr lang="en-GB" dirty="0" err="1"/>
              <a:t>jasnim</a:t>
            </a:r>
            <a:r>
              <a:rPr lang="en-GB" dirty="0"/>
              <a:t> </a:t>
            </a:r>
            <a:r>
              <a:rPr lang="en-GB" dirty="0" err="1"/>
              <a:t>zašto</a:t>
            </a:r>
            <a:r>
              <a:rPr lang="en-GB" dirty="0"/>
              <a:t> je </a:t>
            </a:r>
            <a:r>
              <a:rPr lang="en-GB" dirty="0" err="1"/>
              <a:t>dron</a:t>
            </a:r>
            <a:r>
              <a:rPr lang="en-GB" dirty="0"/>
              <a:t> </a:t>
            </a:r>
            <a:r>
              <a:rPr lang="en-GB" dirty="0" err="1"/>
              <a:t>ključan</a:t>
            </a:r>
            <a:r>
              <a:rPr lang="en-GB" dirty="0"/>
              <a:t> </a:t>
            </a:r>
            <a:r>
              <a:rPr lang="en-GB" dirty="0" err="1"/>
              <a:t>alat</a:t>
            </a:r>
            <a:r>
              <a:rPr lang="en-GB" dirty="0"/>
              <a:t> za </a:t>
            </a:r>
            <a:r>
              <a:rPr lang="en-GB" dirty="0" err="1"/>
              <a:t>prikupljanje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nepristupačnim</a:t>
            </a:r>
            <a:r>
              <a:rPr lang="en-GB" dirty="0"/>
              <a:t> </a:t>
            </a:r>
            <a:r>
              <a:rPr lang="en-GB" dirty="0" err="1"/>
              <a:t>lokacijama</a:t>
            </a:r>
            <a:r>
              <a:rPr lang="en-GB" dirty="0"/>
              <a:t>.</a:t>
            </a:r>
            <a:endParaRPr lang="hr-HR" dirty="0"/>
          </a:p>
          <a:p>
            <a:r>
              <a:rPr lang="en-GB" b="1" dirty="0" err="1"/>
              <a:t>Pitanje</a:t>
            </a:r>
            <a:r>
              <a:rPr lang="en-GB" b="1" dirty="0"/>
              <a:t> za </a:t>
            </a:r>
            <a:r>
              <a:rPr lang="en-GB" b="1" dirty="0" err="1"/>
              <a:t>učenike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Zašto</a:t>
            </a:r>
            <a:r>
              <a:rPr lang="en-GB" dirty="0"/>
              <a:t> je </a:t>
            </a:r>
            <a:r>
              <a:rPr lang="en-GB" dirty="0" err="1"/>
              <a:t>precizno</a:t>
            </a:r>
            <a:r>
              <a:rPr lang="en-GB" dirty="0"/>
              <a:t> </a:t>
            </a:r>
            <a:r>
              <a:rPr lang="en-GB" dirty="0" err="1"/>
              <a:t>planiranje</a:t>
            </a:r>
            <a:r>
              <a:rPr lang="en-GB" dirty="0"/>
              <a:t> </a:t>
            </a:r>
            <a:r>
              <a:rPr lang="en-GB" dirty="0" err="1"/>
              <a:t>leta</a:t>
            </a:r>
            <a:r>
              <a:rPr lang="en-GB" dirty="0"/>
              <a:t> </a:t>
            </a:r>
            <a:r>
              <a:rPr lang="en-GB" dirty="0" err="1"/>
              <a:t>dronom</a:t>
            </a:r>
            <a:r>
              <a:rPr lang="en-GB" dirty="0"/>
              <a:t> </a:t>
            </a:r>
            <a:r>
              <a:rPr lang="en-GB" dirty="0" err="1"/>
              <a:t>presudno</a:t>
            </a:r>
            <a:r>
              <a:rPr lang="en-GB" dirty="0"/>
              <a:t> za </a:t>
            </a:r>
            <a:r>
              <a:rPr lang="en-GB" dirty="0" err="1"/>
              <a:t>kvalitetu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?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hr-HR" dirty="0"/>
              <a:t>7</a:t>
            </a:r>
            <a:r>
              <a:rPr lang="en-GB" dirty="0"/>
              <a:t> minute.</a:t>
            </a:r>
            <a:endParaRPr lang="hr-HR" dirty="0"/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52A56990-9F27-EABD-1AFC-DB310631BED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3343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DD21A935-6329-4266-70A9-11D1C2A38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DA30C836-91F1-A63B-1C41-F865208A35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73ACEB6C-2B95-2329-F028-308C73950F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hr-HR" b="1" dirty="0"/>
              <a:t>IZRADA 3D SNIMKI UZ POMOĆ BESPILOTNIH LETJELICA - PLANIRANJE I SNIMANJE</a:t>
            </a:r>
          </a:p>
          <a:p>
            <a:r>
              <a:rPr lang="en-GB" dirty="0" err="1"/>
              <a:t>Detaljno</a:t>
            </a:r>
            <a:r>
              <a:rPr lang="en-GB" dirty="0"/>
              <a:t> </a:t>
            </a:r>
            <a:r>
              <a:rPr lang="en-GB" dirty="0" err="1"/>
              <a:t>objasnite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se </a:t>
            </a:r>
            <a:r>
              <a:rPr lang="en-GB" dirty="0" err="1"/>
              <a:t>planira</a:t>
            </a:r>
            <a:r>
              <a:rPr lang="en-GB" dirty="0"/>
              <a:t> </a:t>
            </a:r>
            <a:r>
              <a:rPr lang="en-GB" dirty="0" err="1"/>
              <a:t>snimanje</a:t>
            </a:r>
            <a:r>
              <a:rPr lang="en-GB" dirty="0"/>
              <a:t>, </a:t>
            </a:r>
            <a:r>
              <a:rPr lang="en-GB" dirty="0" err="1"/>
              <a:t>uključujući</a:t>
            </a:r>
            <a:r>
              <a:rPr lang="en-GB" dirty="0"/>
              <a:t> </a:t>
            </a:r>
            <a:r>
              <a:rPr lang="en-GB" dirty="0" err="1"/>
              <a:t>rute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preklapanje</a:t>
            </a:r>
            <a:r>
              <a:rPr lang="en-GB" dirty="0"/>
              <a:t> </a:t>
            </a:r>
            <a:r>
              <a:rPr lang="en-GB" dirty="0" err="1"/>
              <a:t>slika</a:t>
            </a:r>
            <a:r>
              <a:rPr lang="en-GB" dirty="0"/>
              <a:t>. </a:t>
            </a:r>
            <a:endParaRPr lang="hr-HR" dirty="0"/>
          </a:p>
          <a:p>
            <a:r>
              <a:rPr lang="en-GB" dirty="0" err="1"/>
              <a:t>Učinite</a:t>
            </a:r>
            <a:r>
              <a:rPr lang="en-GB" dirty="0"/>
              <a:t> </a:t>
            </a:r>
            <a:r>
              <a:rPr lang="en-GB" dirty="0" err="1"/>
              <a:t>učenicima</a:t>
            </a:r>
            <a:r>
              <a:rPr lang="en-GB" dirty="0"/>
              <a:t> </a:t>
            </a:r>
            <a:r>
              <a:rPr lang="en-GB" dirty="0" err="1"/>
              <a:t>jasnim</a:t>
            </a:r>
            <a:r>
              <a:rPr lang="en-GB" dirty="0"/>
              <a:t> </a:t>
            </a:r>
            <a:r>
              <a:rPr lang="en-GB" dirty="0" err="1"/>
              <a:t>zašto</a:t>
            </a:r>
            <a:r>
              <a:rPr lang="en-GB" dirty="0"/>
              <a:t> je </a:t>
            </a:r>
            <a:r>
              <a:rPr lang="en-GB" dirty="0" err="1"/>
              <a:t>dron</a:t>
            </a:r>
            <a:r>
              <a:rPr lang="en-GB" dirty="0"/>
              <a:t> </a:t>
            </a:r>
            <a:r>
              <a:rPr lang="en-GB" dirty="0" err="1"/>
              <a:t>ključan</a:t>
            </a:r>
            <a:r>
              <a:rPr lang="en-GB" dirty="0"/>
              <a:t> </a:t>
            </a:r>
            <a:r>
              <a:rPr lang="en-GB" dirty="0" err="1"/>
              <a:t>alat</a:t>
            </a:r>
            <a:r>
              <a:rPr lang="en-GB" dirty="0"/>
              <a:t> za </a:t>
            </a:r>
            <a:r>
              <a:rPr lang="en-GB" dirty="0" err="1"/>
              <a:t>prikupljanje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nepristupačnim</a:t>
            </a:r>
            <a:r>
              <a:rPr lang="en-GB" dirty="0"/>
              <a:t> </a:t>
            </a:r>
            <a:r>
              <a:rPr lang="en-GB" dirty="0" err="1"/>
              <a:t>lokacijama</a:t>
            </a:r>
            <a:r>
              <a:rPr lang="en-GB" dirty="0"/>
              <a:t>.</a:t>
            </a:r>
            <a:endParaRPr lang="hr-HR" dirty="0"/>
          </a:p>
          <a:p>
            <a:r>
              <a:rPr lang="en-GB" b="1" dirty="0" err="1"/>
              <a:t>Pitanje</a:t>
            </a:r>
            <a:r>
              <a:rPr lang="en-GB" b="1" dirty="0"/>
              <a:t> za </a:t>
            </a:r>
            <a:r>
              <a:rPr lang="en-GB" b="1" dirty="0" err="1"/>
              <a:t>učenike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Zašto</a:t>
            </a:r>
            <a:r>
              <a:rPr lang="en-GB" dirty="0"/>
              <a:t> je </a:t>
            </a:r>
            <a:r>
              <a:rPr lang="en-GB" dirty="0" err="1"/>
              <a:t>precizno</a:t>
            </a:r>
            <a:r>
              <a:rPr lang="en-GB" dirty="0"/>
              <a:t> </a:t>
            </a:r>
            <a:r>
              <a:rPr lang="en-GB" dirty="0" err="1"/>
              <a:t>planiranje</a:t>
            </a:r>
            <a:r>
              <a:rPr lang="en-GB" dirty="0"/>
              <a:t> </a:t>
            </a:r>
            <a:r>
              <a:rPr lang="en-GB" dirty="0" err="1"/>
              <a:t>leta</a:t>
            </a:r>
            <a:r>
              <a:rPr lang="en-GB" dirty="0"/>
              <a:t> </a:t>
            </a:r>
            <a:r>
              <a:rPr lang="en-GB" dirty="0" err="1"/>
              <a:t>dronom</a:t>
            </a:r>
            <a:r>
              <a:rPr lang="en-GB" dirty="0"/>
              <a:t> </a:t>
            </a:r>
            <a:r>
              <a:rPr lang="en-GB" dirty="0" err="1"/>
              <a:t>presudno</a:t>
            </a:r>
            <a:r>
              <a:rPr lang="en-GB" dirty="0"/>
              <a:t> za </a:t>
            </a:r>
            <a:r>
              <a:rPr lang="en-GB" dirty="0" err="1"/>
              <a:t>kvalitetu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?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hr-HR" dirty="0"/>
              <a:t>7</a:t>
            </a:r>
            <a:r>
              <a:rPr lang="en-GB" dirty="0"/>
              <a:t> minute.</a:t>
            </a:r>
            <a:endParaRPr lang="hr-HR" dirty="0"/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13776A13-0922-182A-7FC4-4AF58D247A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51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9A6967AE-76BE-03C8-262C-56E606D62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5915D726-A0D5-BACD-E04B-E0964550E9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E2C71A10-3313-55E8-8577-DA73E2000B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hr-HR" b="1" dirty="0"/>
              <a:t>IZRADA 3D SNIMKI UZ POMOĆ BESPILOTNIH LETJELICA - PLANIRANJE I SNIMANJE</a:t>
            </a:r>
          </a:p>
          <a:p>
            <a:r>
              <a:rPr lang="en-GB" dirty="0" err="1"/>
              <a:t>Detaljno</a:t>
            </a:r>
            <a:r>
              <a:rPr lang="en-GB" dirty="0"/>
              <a:t> </a:t>
            </a:r>
            <a:r>
              <a:rPr lang="en-GB" dirty="0" err="1"/>
              <a:t>objasnite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se </a:t>
            </a:r>
            <a:r>
              <a:rPr lang="en-GB" dirty="0" err="1"/>
              <a:t>planira</a:t>
            </a:r>
            <a:r>
              <a:rPr lang="en-GB" dirty="0"/>
              <a:t> </a:t>
            </a:r>
            <a:r>
              <a:rPr lang="en-GB" dirty="0" err="1"/>
              <a:t>snimanje</a:t>
            </a:r>
            <a:r>
              <a:rPr lang="en-GB" dirty="0"/>
              <a:t>, </a:t>
            </a:r>
            <a:r>
              <a:rPr lang="en-GB" dirty="0" err="1"/>
              <a:t>uključujući</a:t>
            </a:r>
            <a:r>
              <a:rPr lang="en-GB" dirty="0"/>
              <a:t> </a:t>
            </a:r>
            <a:r>
              <a:rPr lang="en-GB" dirty="0" err="1"/>
              <a:t>rute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preklapanje</a:t>
            </a:r>
            <a:r>
              <a:rPr lang="en-GB" dirty="0"/>
              <a:t> </a:t>
            </a:r>
            <a:r>
              <a:rPr lang="en-GB" dirty="0" err="1"/>
              <a:t>slika</a:t>
            </a:r>
            <a:r>
              <a:rPr lang="en-GB" dirty="0"/>
              <a:t>. </a:t>
            </a:r>
            <a:endParaRPr lang="hr-HR" dirty="0"/>
          </a:p>
          <a:p>
            <a:r>
              <a:rPr lang="en-GB" dirty="0" err="1"/>
              <a:t>Učinite</a:t>
            </a:r>
            <a:r>
              <a:rPr lang="en-GB" dirty="0"/>
              <a:t> </a:t>
            </a:r>
            <a:r>
              <a:rPr lang="en-GB" dirty="0" err="1"/>
              <a:t>učenicima</a:t>
            </a:r>
            <a:r>
              <a:rPr lang="en-GB" dirty="0"/>
              <a:t> </a:t>
            </a:r>
            <a:r>
              <a:rPr lang="en-GB" dirty="0" err="1"/>
              <a:t>jasnim</a:t>
            </a:r>
            <a:r>
              <a:rPr lang="en-GB" dirty="0"/>
              <a:t> </a:t>
            </a:r>
            <a:r>
              <a:rPr lang="en-GB" dirty="0" err="1"/>
              <a:t>zašto</a:t>
            </a:r>
            <a:r>
              <a:rPr lang="en-GB" dirty="0"/>
              <a:t> je </a:t>
            </a:r>
            <a:r>
              <a:rPr lang="en-GB" dirty="0" err="1"/>
              <a:t>dron</a:t>
            </a:r>
            <a:r>
              <a:rPr lang="en-GB" dirty="0"/>
              <a:t> </a:t>
            </a:r>
            <a:r>
              <a:rPr lang="en-GB" dirty="0" err="1"/>
              <a:t>ključan</a:t>
            </a:r>
            <a:r>
              <a:rPr lang="en-GB" dirty="0"/>
              <a:t> </a:t>
            </a:r>
            <a:r>
              <a:rPr lang="en-GB" dirty="0" err="1"/>
              <a:t>alat</a:t>
            </a:r>
            <a:r>
              <a:rPr lang="en-GB" dirty="0"/>
              <a:t> za </a:t>
            </a:r>
            <a:r>
              <a:rPr lang="en-GB" dirty="0" err="1"/>
              <a:t>prikupljanje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nepristupačnim</a:t>
            </a:r>
            <a:r>
              <a:rPr lang="en-GB" dirty="0"/>
              <a:t> </a:t>
            </a:r>
            <a:r>
              <a:rPr lang="en-GB" dirty="0" err="1"/>
              <a:t>lokacijama</a:t>
            </a:r>
            <a:r>
              <a:rPr lang="en-GB" dirty="0"/>
              <a:t>.</a:t>
            </a:r>
            <a:endParaRPr lang="hr-HR" dirty="0"/>
          </a:p>
          <a:p>
            <a:r>
              <a:rPr lang="en-GB" b="1" dirty="0" err="1"/>
              <a:t>Pitanje</a:t>
            </a:r>
            <a:r>
              <a:rPr lang="en-GB" b="1" dirty="0"/>
              <a:t> za </a:t>
            </a:r>
            <a:r>
              <a:rPr lang="en-GB" b="1" dirty="0" err="1"/>
              <a:t>učenike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Zašto</a:t>
            </a:r>
            <a:r>
              <a:rPr lang="en-GB" dirty="0"/>
              <a:t> je </a:t>
            </a:r>
            <a:r>
              <a:rPr lang="en-GB" dirty="0" err="1"/>
              <a:t>precizno</a:t>
            </a:r>
            <a:r>
              <a:rPr lang="en-GB" dirty="0"/>
              <a:t> </a:t>
            </a:r>
            <a:r>
              <a:rPr lang="en-GB" dirty="0" err="1"/>
              <a:t>planiranje</a:t>
            </a:r>
            <a:r>
              <a:rPr lang="en-GB" dirty="0"/>
              <a:t> </a:t>
            </a:r>
            <a:r>
              <a:rPr lang="en-GB" dirty="0" err="1"/>
              <a:t>leta</a:t>
            </a:r>
            <a:r>
              <a:rPr lang="en-GB" dirty="0"/>
              <a:t> </a:t>
            </a:r>
            <a:r>
              <a:rPr lang="en-GB" dirty="0" err="1"/>
              <a:t>dronom</a:t>
            </a:r>
            <a:r>
              <a:rPr lang="en-GB" dirty="0"/>
              <a:t> </a:t>
            </a:r>
            <a:r>
              <a:rPr lang="en-GB" dirty="0" err="1"/>
              <a:t>presudno</a:t>
            </a:r>
            <a:r>
              <a:rPr lang="en-GB" dirty="0"/>
              <a:t> za </a:t>
            </a:r>
            <a:r>
              <a:rPr lang="en-GB" dirty="0" err="1"/>
              <a:t>kvalitetu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?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hr-HR" dirty="0"/>
              <a:t>7</a:t>
            </a:r>
            <a:r>
              <a:rPr lang="en-GB" dirty="0"/>
              <a:t> minute.</a:t>
            </a:r>
            <a:endParaRPr lang="hr-HR" dirty="0"/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16ECCC2C-8E13-565B-8894-EEE29410F16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9182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9A5FD1FF-BA5E-82B5-41FA-19AEF0E46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3EF42D4B-A727-7453-42D2-C269592F8B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296AF599-7D88-2CA1-4C8E-108F429A86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hr-HR" b="1" dirty="0"/>
              <a:t>IZRADA 3D SNIMKI UZ POMOĆ BESPILOTNIH LETJELICA - PLANIRANJE I SNIMANJE</a:t>
            </a:r>
          </a:p>
          <a:p>
            <a:r>
              <a:rPr lang="en-GB" dirty="0" err="1"/>
              <a:t>Detaljno</a:t>
            </a:r>
            <a:r>
              <a:rPr lang="en-GB" dirty="0"/>
              <a:t> </a:t>
            </a:r>
            <a:r>
              <a:rPr lang="en-GB" dirty="0" err="1"/>
              <a:t>objasnite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se </a:t>
            </a:r>
            <a:r>
              <a:rPr lang="en-GB" dirty="0" err="1"/>
              <a:t>planira</a:t>
            </a:r>
            <a:r>
              <a:rPr lang="en-GB" dirty="0"/>
              <a:t> </a:t>
            </a:r>
            <a:r>
              <a:rPr lang="en-GB" dirty="0" err="1"/>
              <a:t>snimanje</a:t>
            </a:r>
            <a:r>
              <a:rPr lang="en-GB" dirty="0"/>
              <a:t>, </a:t>
            </a:r>
            <a:r>
              <a:rPr lang="en-GB" dirty="0" err="1"/>
              <a:t>uključujući</a:t>
            </a:r>
            <a:r>
              <a:rPr lang="en-GB" dirty="0"/>
              <a:t> </a:t>
            </a:r>
            <a:r>
              <a:rPr lang="en-GB" dirty="0" err="1"/>
              <a:t>rute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preklapanje</a:t>
            </a:r>
            <a:r>
              <a:rPr lang="en-GB" dirty="0"/>
              <a:t> </a:t>
            </a:r>
            <a:r>
              <a:rPr lang="en-GB" dirty="0" err="1"/>
              <a:t>slika</a:t>
            </a:r>
            <a:r>
              <a:rPr lang="en-GB" dirty="0"/>
              <a:t>. </a:t>
            </a:r>
            <a:endParaRPr lang="hr-HR" dirty="0"/>
          </a:p>
          <a:p>
            <a:r>
              <a:rPr lang="en-GB" dirty="0" err="1"/>
              <a:t>Učinite</a:t>
            </a:r>
            <a:r>
              <a:rPr lang="en-GB" dirty="0"/>
              <a:t> </a:t>
            </a:r>
            <a:r>
              <a:rPr lang="en-GB" dirty="0" err="1"/>
              <a:t>učenicima</a:t>
            </a:r>
            <a:r>
              <a:rPr lang="en-GB" dirty="0"/>
              <a:t> </a:t>
            </a:r>
            <a:r>
              <a:rPr lang="en-GB" dirty="0" err="1"/>
              <a:t>jasnim</a:t>
            </a:r>
            <a:r>
              <a:rPr lang="en-GB" dirty="0"/>
              <a:t> </a:t>
            </a:r>
            <a:r>
              <a:rPr lang="en-GB" dirty="0" err="1"/>
              <a:t>zašto</a:t>
            </a:r>
            <a:r>
              <a:rPr lang="en-GB" dirty="0"/>
              <a:t> je </a:t>
            </a:r>
            <a:r>
              <a:rPr lang="en-GB" dirty="0" err="1"/>
              <a:t>dron</a:t>
            </a:r>
            <a:r>
              <a:rPr lang="en-GB" dirty="0"/>
              <a:t> </a:t>
            </a:r>
            <a:r>
              <a:rPr lang="en-GB" dirty="0" err="1"/>
              <a:t>ključan</a:t>
            </a:r>
            <a:r>
              <a:rPr lang="en-GB" dirty="0"/>
              <a:t> </a:t>
            </a:r>
            <a:r>
              <a:rPr lang="en-GB" dirty="0" err="1"/>
              <a:t>alat</a:t>
            </a:r>
            <a:r>
              <a:rPr lang="en-GB" dirty="0"/>
              <a:t> za </a:t>
            </a:r>
            <a:r>
              <a:rPr lang="en-GB" dirty="0" err="1"/>
              <a:t>prikupljanje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nepristupačnim</a:t>
            </a:r>
            <a:r>
              <a:rPr lang="en-GB" dirty="0"/>
              <a:t> </a:t>
            </a:r>
            <a:r>
              <a:rPr lang="en-GB" dirty="0" err="1"/>
              <a:t>lokacijama</a:t>
            </a:r>
            <a:r>
              <a:rPr lang="en-GB" dirty="0"/>
              <a:t>.</a:t>
            </a:r>
            <a:endParaRPr lang="hr-HR" dirty="0"/>
          </a:p>
          <a:p>
            <a:r>
              <a:rPr lang="en-GB" b="1" dirty="0" err="1"/>
              <a:t>Pitanje</a:t>
            </a:r>
            <a:r>
              <a:rPr lang="en-GB" b="1" dirty="0"/>
              <a:t> za </a:t>
            </a:r>
            <a:r>
              <a:rPr lang="en-GB" b="1" dirty="0" err="1"/>
              <a:t>učenike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Zašto</a:t>
            </a:r>
            <a:r>
              <a:rPr lang="en-GB" dirty="0"/>
              <a:t> je </a:t>
            </a:r>
            <a:r>
              <a:rPr lang="en-GB" dirty="0" err="1"/>
              <a:t>precizno</a:t>
            </a:r>
            <a:r>
              <a:rPr lang="en-GB" dirty="0"/>
              <a:t> </a:t>
            </a:r>
            <a:r>
              <a:rPr lang="en-GB" dirty="0" err="1"/>
              <a:t>planiranje</a:t>
            </a:r>
            <a:r>
              <a:rPr lang="en-GB" dirty="0"/>
              <a:t> </a:t>
            </a:r>
            <a:r>
              <a:rPr lang="en-GB" dirty="0" err="1"/>
              <a:t>leta</a:t>
            </a:r>
            <a:r>
              <a:rPr lang="en-GB" dirty="0"/>
              <a:t> </a:t>
            </a:r>
            <a:r>
              <a:rPr lang="en-GB" dirty="0" err="1"/>
              <a:t>dronom</a:t>
            </a:r>
            <a:r>
              <a:rPr lang="en-GB" dirty="0"/>
              <a:t> </a:t>
            </a:r>
            <a:r>
              <a:rPr lang="en-GB" dirty="0" err="1"/>
              <a:t>presudno</a:t>
            </a:r>
            <a:r>
              <a:rPr lang="en-GB" dirty="0"/>
              <a:t> za </a:t>
            </a:r>
            <a:r>
              <a:rPr lang="en-GB" dirty="0" err="1"/>
              <a:t>kvalitetu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?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hr-HR" dirty="0"/>
              <a:t>7</a:t>
            </a:r>
            <a:r>
              <a:rPr lang="en-GB" dirty="0"/>
              <a:t> minute.</a:t>
            </a:r>
            <a:endParaRPr lang="hr-HR" dirty="0"/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D651B2CE-7E6C-8CBB-0DBD-0465ABB611F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1185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D564179E-7EEC-C14B-1424-076C764B5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6D86E101-192A-C474-5041-1872BC0DC0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42B957D0-4CFF-5084-48D0-DC0DBA6804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pl-PL" b="1" dirty="0"/>
              <a:t>OBRADA PODATAKA I IZRADA MODELA</a:t>
            </a:r>
          </a:p>
          <a:p>
            <a:r>
              <a:rPr lang="en-GB" dirty="0" err="1"/>
              <a:t>Objasnite</a:t>
            </a:r>
            <a:r>
              <a:rPr lang="en-GB" dirty="0"/>
              <a:t> </a:t>
            </a:r>
            <a:r>
              <a:rPr lang="en-GB" dirty="0" err="1"/>
              <a:t>postupke</a:t>
            </a:r>
            <a:r>
              <a:rPr lang="en-GB" dirty="0"/>
              <a:t> </a:t>
            </a:r>
            <a:r>
              <a:rPr lang="en-GB" dirty="0" err="1"/>
              <a:t>obrade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, </a:t>
            </a:r>
            <a:r>
              <a:rPr lang="en-GB" dirty="0" err="1"/>
              <a:t>naglasite</a:t>
            </a:r>
            <a:r>
              <a:rPr lang="en-GB" dirty="0"/>
              <a:t> </a:t>
            </a:r>
            <a:r>
              <a:rPr lang="en-GB" dirty="0" err="1"/>
              <a:t>važnost</a:t>
            </a:r>
            <a:r>
              <a:rPr lang="en-GB" dirty="0"/>
              <a:t> </a:t>
            </a:r>
            <a:r>
              <a:rPr lang="en-GB" dirty="0" err="1"/>
              <a:t>spajanja</a:t>
            </a:r>
            <a:r>
              <a:rPr lang="en-GB" dirty="0"/>
              <a:t> </a:t>
            </a:r>
            <a:r>
              <a:rPr lang="en-GB" dirty="0" err="1"/>
              <a:t>točaka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prilagodbe</a:t>
            </a:r>
            <a:r>
              <a:rPr lang="en-GB" dirty="0"/>
              <a:t> </a:t>
            </a:r>
            <a:r>
              <a:rPr lang="en-GB" dirty="0" err="1"/>
              <a:t>tekstura</a:t>
            </a:r>
            <a:r>
              <a:rPr lang="en-GB" dirty="0"/>
              <a:t>. </a:t>
            </a:r>
            <a:endParaRPr lang="hr-HR" dirty="0"/>
          </a:p>
          <a:p>
            <a:r>
              <a:rPr lang="en-GB" dirty="0" err="1"/>
              <a:t>Pokažite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ovi</a:t>
            </a:r>
            <a:r>
              <a:rPr lang="en-GB" dirty="0"/>
              <a:t> </a:t>
            </a:r>
            <a:r>
              <a:rPr lang="en-GB" dirty="0" err="1"/>
              <a:t>koraci</a:t>
            </a:r>
            <a:r>
              <a:rPr lang="en-GB" dirty="0"/>
              <a:t> </a:t>
            </a:r>
            <a:r>
              <a:rPr lang="en-GB" dirty="0" err="1"/>
              <a:t>osiguravaju</a:t>
            </a:r>
            <a:r>
              <a:rPr lang="en-GB" dirty="0"/>
              <a:t> da </a:t>
            </a:r>
            <a:r>
              <a:rPr lang="en-GB" dirty="0" err="1"/>
              <a:t>konačni</a:t>
            </a:r>
            <a:r>
              <a:rPr lang="en-GB" dirty="0"/>
              <a:t> model </a:t>
            </a:r>
            <a:r>
              <a:rPr lang="en-GB" dirty="0" err="1"/>
              <a:t>bude</a:t>
            </a:r>
            <a:r>
              <a:rPr lang="en-GB" dirty="0"/>
              <a:t> </a:t>
            </a:r>
            <a:r>
              <a:rPr lang="en-GB" dirty="0" err="1"/>
              <a:t>precizan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koristan</a:t>
            </a:r>
            <a:r>
              <a:rPr lang="en-GB" dirty="0"/>
              <a:t>.</a:t>
            </a:r>
            <a:endParaRPr lang="hr-HR" dirty="0"/>
          </a:p>
          <a:p>
            <a:r>
              <a:rPr lang="en-GB" b="1" dirty="0" err="1"/>
              <a:t>Pitanje</a:t>
            </a:r>
            <a:r>
              <a:rPr lang="en-GB" b="1" dirty="0"/>
              <a:t> za </a:t>
            </a:r>
            <a:r>
              <a:rPr lang="en-GB" b="1" dirty="0" err="1"/>
              <a:t>učenike</a:t>
            </a:r>
            <a:r>
              <a:rPr lang="en-GB" b="1" dirty="0"/>
              <a:t>:</a:t>
            </a:r>
            <a:r>
              <a:rPr lang="en-GB" dirty="0"/>
              <a:t> Koji bi </a:t>
            </a:r>
            <a:r>
              <a:rPr lang="en-GB" dirty="0" err="1"/>
              <a:t>izazovi</a:t>
            </a:r>
            <a:r>
              <a:rPr lang="en-GB" dirty="0"/>
              <a:t> </a:t>
            </a:r>
            <a:r>
              <a:rPr lang="en-GB" dirty="0" err="1"/>
              <a:t>mogli</a:t>
            </a:r>
            <a:r>
              <a:rPr lang="en-GB" dirty="0"/>
              <a:t> </a:t>
            </a:r>
            <a:r>
              <a:rPr lang="en-GB" dirty="0" err="1"/>
              <a:t>nastati</a:t>
            </a:r>
            <a:r>
              <a:rPr lang="en-GB" dirty="0"/>
              <a:t> </a:t>
            </a:r>
            <a:r>
              <a:rPr lang="en-GB" dirty="0" err="1"/>
              <a:t>tijekom</a:t>
            </a:r>
            <a:r>
              <a:rPr lang="en-GB" dirty="0"/>
              <a:t> </a:t>
            </a:r>
            <a:r>
              <a:rPr lang="en-GB" dirty="0" err="1"/>
              <a:t>obrade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?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hr-HR" dirty="0"/>
              <a:t>6</a:t>
            </a:r>
            <a:r>
              <a:rPr lang="en-GB" dirty="0"/>
              <a:t> </a:t>
            </a:r>
            <a:r>
              <a:rPr lang="en-GB" dirty="0" err="1"/>
              <a:t>minut</a:t>
            </a:r>
            <a:endParaRPr lang="hr-HR" dirty="0"/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60498341-E8F3-6EF8-1674-808A8B21ACE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4075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BF94A8F6-B8AC-7B38-A290-B53449D16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24C665B1-702D-9DDA-915B-AD81C9654E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C8166033-9A91-116F-3DF8-28B7E4AF7A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pl-PL" b="1" dirty="0"/>
              <a:t>OBRADA PODATAKA I IZRADA MODELA</a:t>
            </a:r>
          </a:p>
          <a:p>
            <a:r>
              <a:rPr lang="hr-HR" dirty="0"/>
              <a:t>Obrada sirovih podataka – </a:t>
            </a:r>
            <a:r>
              <a:rPr lang="hr-HR" dirty="0" err="1"/>
              <a:t>areogrametrija</a:t>
            </a:r>
            <a:r>
              <a:rPr lang="hr-HR" dirty="0"/>
              <a:t>; </a:t>
            </a:r>
            <a:r>
              <a:rPr lang="hr-HR" dirty="0" err="1"/>
              <a:t>point</a:t>
            </a:r>
            <a:r>
              <a:rPr lang="hr-HR" dirty="0"/>
              <a:t> cloud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hr-HR" dirty="0"/>
              <a:t>6</a:t>
            </a:r>
            <a:r>
              <a:rPr lang="en-GB" dirty="0"/>
              <a:t> </a:t>
            </a:r>
            <a:r>
              <a:rPr lang="en-GB" dirty="0" err="1"/>
              <a:t>minut</a:t>
            </a:r>
            <a:r>
              <a:rPr lang="hr-HR" dirty="0"/>
              <a:t>a</a:t>
            </a:r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7328BD17-9E1F-59D6-352C-5BE20EAE631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657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Podrijetlo</a:t>
            </a:r>
            <a:r>
              <a:rPr lang="en-GB" dirty="0"/>
              <a:t> </a:t>
            </a:r>
            <a:r>
              <a:rPr lang="en-GB" dirty="0" err="1"/>
              <a:t>nastavnog</a:t>
            </a:r>
            <a:r>
              <a:rPr lang="en-GB" dirty="0"/>
              <a:t> </a:t>
            </a:r>
            <a:r>
              <a:rPr lang="en-GB" dirty="0" err="1"/>
              <a:t>sadržaja</a:t>
            </a:r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60F34-01B3-4EBD-A9B5-FC2D97E61B5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777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99DBB7FC-1DC7-B22E-3465-939367F8A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C355AF70-C2D7-2100-17F6-FAF445BA80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D3C0846B-6E86-070C-6E4C-6162736A14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pl-PL" b="1" dirty="0"/>
              <a:t>OBRADA PODATAKA I IZRADA MODELA</a:t>
            </a:r>
          </a:p>
          <a:p>
            <a:r>
              <a:rPr lang="hr-HR" dirty="0"/>
              <a:t>Sučelje računalnog alata – izrada digitalnog modela - LiDAR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hr-HR" dirty="0"/>
              <a:t>6</a:t>
            </a:r>
            <a:r>
              <a:rPr lang="en-GB" dirty="0"/>
              <a:t> </a:t>
            </a:r>
            <a:r>
              <a:rPr lang="en-GB" dirty="0" err="1"/>
              <a:t>minut</a:t>
            </a:r>
            <a:r>
              <a:rPr lang="hr-HR" dirty="0"/>
              <a:t>a</a:t>
            </a:r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2413FEA6-8BCE-6F29-4CED-5F49EE404B1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641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F8B1675E-5C7D-2FBD-2863-C001FE817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1552AF23-B5CE-C0EA-A2C0-F4A61F2767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5038F78D-B648-0329-7CB5-ED360631B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hr-HR" sz="12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PRIMJENE 3D SKENIRANJA</a:t>
            </a:r>
          </a:p>
          <a:p>
            <a:r>
              <a:rPr lang="en-GB" dirty="0" err="1"/>
              <a:t>Usmjerite</a:t>
            </a:r>
            <a:r>
              <a:rPr lang="en-GB" dirty="0"/>
              <a:t> </a:t>
            </a:r>
            <a:r>
              <a:rPr lang="en-GB" dirty="0" err="1"/>
              <a:t>učenike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praktičnu</a:t>
            </a:r>
            <a:r>
              <a:rPr lang="en-GB" dirty="0"/>
              <a:t> </a:t>
            </a:r>
            <a:r>
              <a:rPr lang="en-GB" dirty="0" err="1"/>
              <a:t>primjenu</a:t>
            </a:r>
            <a:r>
              <a:rPr lang="en-GB" dirty="0"/>
              <a:t> </a:t>
            </a:r>
            <a:r>
              <a:rPr lang="en-GB" dirty="0" err="1"/>
              <a:t>ovih</a:t>
            </a:r>
            <a:r>
              <a:rPr lang="en-GB" dirty="0"/>
              <a:t> </a:t>
            </a:r>
            <a:r>
              <a:rPr lang="en-GB" dirty="0" err="1"/>
              <a:t>tehnologija</a:t>
            </a:r>
            <a:r>
              <a:rPr lang="en-GB" dirty="0"/>
              <a:t> u </a:t>
            </a:r>
            <a:r>
              <a:rPr lang="en-GB" dirty="0" err="1"/>
              <a:t>projektima</a:t>
            </a:r>
            <a:r>
              <a:rPr lang="en-GB" dirty="0"/>
              <a:t>. </a:t>
            </a:r>
            <a:endParaRPr lang="hr-HR" dirty="0"/>
          </a:p>
          <a:p>
            <a:r>
              <a:rPr lang="en-GB" dirty="0" err="1"/>
              <a:t>Povežite</a:t>
            </a:r>
            <a:r>
              <a:rPr lang="en-GB" dirty="0"/>
              <a:t> </a:t>
            </a:r>
            <a:r>
              <a:rPr lang="en-GB" dirty="0" err="1"/>
              <a:t>primjere</a:t>
            </a:r>
            <a:r>
              <a:rPr lang="en-GB" dirty="0"/>
              <a:t> s </a:t>
            </a:r>
            <a:r>
              <a:rPr lang="en-GB" dirty="0" err="1"/>
              <a:t>njihovim</a:t>
            </a:r>
            <a:r>
              <a:rPr lang="en-GB" dirty="0"/>
              <a:t> </a:t>
            </a:r>
            <a:r>
              <a:rPr lang="en-GB" dirty="0" err="1"/>
              <a:t>budućim</a:t>
            </a:r>
            <a:r>
              <a:rPr lang="en-GB" dirty="0"/>
              <a:t> </a:t>
            </a:r>
            <a:r>
              <a:rPr lang="en-GB" dirty="0" err="1"/>
              <a:t>radnim</a:t>
            </a:r>
            <a:r>
              <a:rPr lang="en-GB" dirty="0"/>
              <a:t> </a:t>
            </a:r>
            <a:r>
              <a:rPr lang="en-GB" dirty="0" err="1"/>
              <a:t>zadacima</a:t>
            </a:r>
            <a:r>
              <a:rPr lang="en-GB" dirty="0"/>
              <a:t>.</a:t>
            </a:r>
            <a:endParaRPr lang="hr-HR" dirty="0"/>
          </a:p>
          <a:p>
            <a:r>
              <a:rPr lang="en-GB" b="1" dirty="0" err="1"/>
              <a:t>Pitanje</a:t>
            </a:r>
            <a:r>
              <a:rPr lang="en-GB" b="1" dirty="0"/>
              <a:t> za </a:t>
            </a:r>
            <a:r>
              <a:rPr lang="en-GB" b="1" dirty="0" err="1"/>
              <a:t>učenike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bi se </a:t>
            </a:r>
            <a:r>
              <a:rPr lang="en-GB" dirty="0" err="1"/>
              <a:t>ove</a:t>
            </a:r>
            <a:r>
              <a:rPr lang="en-GB" dirty="0"/>
              <a:t> </a:t>
            </a:r>
            <a:r>
              <a:rPr lang="en-GB" dirty="0" err="1"/>
              <a:t>primjene</a:t>
            </a:r>
            <a:r>
              <a:rPr lang="en-GB" dirty="0"/>
              <a:t> </a:t>
            </a:r>
            <a:r>
              <a:rPr lang="en-GB" dirty="0" err="1"/>
              <a:t>mogle</a:t>
            </a:r>
            <a:r>
              <a:rPr lang="en-GB" dirty="0"/>
              <a:t> </a:t>
            </a:r>
            <a:r>
              <a:rPr lang="en-GB" dirty="0" err="1"/>
              <a:t>koristiti</a:t>
            </a:r>
            <a:r>
              <a:rPr lang="en-GB" dirty="0"/>
              <a:t> u </a:t>
            </a:r>
            <a:r>
              <a:rPr lang="en-GB" dirty="0" err="1"/>
              <a:t>projektima</a:t>
            </a:r>
            <a:r>
              <a:rPr lang="en-GB" dirty="0"/>
              <a:t> u </a:t>
            </a:r>
            <a:r>
              <a:rPr lang="en-GB" dirty="0" err="1"/>
              <a:t>vašoj</a:t>
            </a:r>
            <a:r>
              <a:rPr lang="en-GB" dirty="0"/>
              <a:t> </a:t>
            </a:r>
            <a:r>
              <a:rPr lang="en-GB" dirty="0" err="1"/>
              <a:t>okolini</a:t>
            </a:r>
            <a:r>
              <a:rPr lang="en-GB" dirty="0"/>
              <a:t>?</a:t>
            </a:r>
            <a:endParaRPr lang="hr-HR" dirty="0"/>
          </a:p>
          <a:p>
            <a:r>
              <a:rPr lang="hr-HR" b="1" dirty="0"/>
              <a:t>Vrijeme: </a:t>
            </a:r>
            <a:r>
              <a:rPr lang="hr-HR" dirty="0"/>
              <a:t>4 minute</a:t>
            </a:r>
            <a:endParaRPr lang="en-GB" dirty="0"/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DD601296-A313-B03F-F719-DBCA5FC93A0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5496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082448A8-EC83-8962-9876-7DBB2FD78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A8A88DDB-A576-F81F-453F-5E4EEE44E5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ABF5C4DC-80D1-0681-76E0-E754B4F229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hr-HR" b="1" dirty="0"/>
              <a:t>POJMOVNIK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Ponavljanje glavnih pojmova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hr-HR" dirty="0"/>
              <a:t>1</a:t>
            </a:r>
            <a:r>
              <a:rPr lang="en-GB" dirty="0"/>
              <a:t> </a:t>
            </a:r>
            <a:r>
              <a:rPr lang="en-GB" dirty="0" err="1"/>
              <a:t>minuta</a:t>
            </a:r>
            <a:r>
              <a:rPr lang="en-GB" dirty="0"/>
              <a:t>.</a:t>
            </a:r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D54D031B-8F91-B1B6-74FC-4F7EEDBABE5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2906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8442523D-1E59-13A8-AC7D-D851272E2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FE07AF66-59E9-E514-8FE4-E16DEFF9BB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C5AEEB7C-EE39-E55B-F5C5-6E1CED3C84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hr-HR" b="1" dirty="0"/>
              <a:t>PONAVLJANJE</a:t>
            </a:r>
          </a:p>
          <a:p>
            <a:r>
              <a:rPr lang="en-GB" dirty="0" err="1"/>
              <a:t>Ostaviti</a:t>
            </a:r>
            <a:r>
              <a:rPr lang="en-GB" dirty="0"/>
              <a:t> </a:t>
            </a:r>
            <a:r>
              <a:rPr lang="en-GB" dirty="0" err="1"/>
              <a:t>vrijeme</a:t>
            </a:r>
            <a:r>
              <a:rPr lang="en-GB" dirty="0"/>
              <a:t> </a:t>
            </a:r>
            <a:r>
              <a:rPr lang="en-GB" dirty="0" err="1"/>
              <a:t>učenicima</a:t>
            </a:r>
            <a:r>
              <a:rPr lang="en-GB" dirty="0"/>
              <a:t> da </a:t>
            </a:r>
            <a:r>
              <a:rPr lang="en-GB" dirty="0" err="1"/>
              <a:t>odgovore</a:t>
            </a:r>
            <a:r>
              <a:rPr lang="en-GB" dirty="0"/>
              <a:t>.</a:t>
            </a:r>
            <a:endParaRPr lang="hr-HR" dirty="0"/>
          </a:p>
          <a:p>
            <a:r>
              <a:rPr lang="en-GB" dirty="0" err="1"/>
              <a:t>Razgovarati</a:t>
            </a:r>
            <a:r>
              <a:rPr lang="en-GB" dirty="0"/>
              <a:t> o </a:t>
            </a:r>
            <a:r>
              <a:rPr lang="en-GB" dirty="0" err="1"/>
              <a:t>njihovim</a:t>
            </a:r>
            <a:r>
              <a:rPr lang="en-GB" dirty="0"/>
              <a:t> </a:t>
            </a:r>
            <a:r>
              <a:rPr lang="en-GB" dirty="0" err="1"/>
              <a:t>zaključcima</a:t>
            </a:r>
            <a:r>
              <a:rPr lang="en-GB" dirty="0"/>
              <a:t>.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hr-HR" dirty="0"/>
              <a:t>2</a:t>
            </a:r>
            <a:r>
              <a:rPr lang="en-GB" dirty="0"/>
              <a:t> </a:t>
            </a:r>
            <a:r>
              <a:rPr lang="en-GB" dirty="0" err="1"/>
              <a:t>minuta</a:t>
            </a:r>
            <a:r>
              <a:rPr lang="en-GB" dirty="0"/>
              <a:t>.</a:t>
            </a:r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1BF061A2-1C49-6131-A448-5A4AF4C9DE4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92273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4D2690D2-7B4A-8683-52DB-72BBC3DF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9F4B166F-76FE-589D-38CC-12551A226C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F247314D-BD89-2A13-3A3C-AD90C7A93B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hr-HR" b="1" dirty="0"/>
              <a:t>DOMAĆA ZADAĆA</a:t>
            </a:r>
          </a:p>
          <a:p>
            <a:r>
              <a:rPr lang="hr-HR" b="0" dirty="0"/>
              <a:t>Zadati učenicima domaću zadaću.</a:t>
            </a:r>
          </a:p>
          <a:p>
            <a:r>
              <a:rPr lang="hr-HR" b="0" dirty="0"/>
              <a:t>Po potrebi ju smanjiti.</a:t>
            </a:r>
          </a:p>
          <a:p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hr-HR" dirty="0"/>
              <a:t>2</a:t>
            </a:r>
            <a:r>
              <a:rPr lang="en-GB" dirty="0"/>
              <a:t> </a:t>
            </a:r>
            <a:r>
              <a:rPr lang="en-GB" dirty="0" err="1"/>
              <a:t>minut</a:t>
            </a:r>
            <a:r>
              <a:rPr lang="hr-HR" dirty="0"/>
              <a:t>e</a:t>
            </a:r>
            <a:r>
              <a:rPr lang="en-GB" dirty="0"/>
              <a:t>.</a:t>
            </a:r>
            <a:endParaRPr lang="hr-HR" b="0" dirty="0"/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C6879D00-AB60-808A-1035-15691778DED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5955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1" dirty="0"/>
              <a:t>MOTIVACIJSKI SLAJD</a:t>
            </a:r>
          </a:p>
          <a:p>
            <a:r>
              <a:rPr lang="en-GB" dirty="0" err="1"/>
              <a:t>Ukratko</a:t>
            </a:r>
            <a:r>
              <a:rPr lang="en-GB" dirty="0"/>
              <a:t> </a:t>
            </a:r>
            <a:r>
              <a:rPr lang="en-GB" dirty="0" err="1"/>
              <a:t>predstavite</a:t>
            </a:r>
            <a:r>
              <a:rPr lang="en-GB" dirty="0"/>
              <a:t> </a:t>
            </a:r>
            <a:r>
              <a:rPr lang="en-GB" dirty="0" err="1"/>
              <a:t>temu</a:t>
            </a:r>
            <a:r>
              <a:rPr lang="en-GB" dirty="0"/>
              <a:t> </a:t>
            </a:r>
            <a:r>
              <a:rPr lang="en-GB" dirty="0" err="1"/>
              <a:t>učenicima</a:t>
            </a:r>
            <a:r>
              <a:rPr lang="en-GB" dirty="0"/>
              <a:t>. </a:t>
            </a:r>
            <a:endParaRPr lang="hr-HR" dirty="0"/>
          </a:p>
          <a:p>
            <a:r>
              <a:rPr lang="en-GB" dirty="0" err="1"/>
              <a:t>Objasnite</a:t>
            </a:r>
            <a:r>
              <a:rPr lang="en-GB" dirty="0"/>
              <a:t> da je </a:t>
            </a:r>
            <a:r>
              <a:rPr lang="en-GB" dirty="0" err="1"/>
              <a:t>cilj</a:t>
            </a:r>
            <a:r>
              <a:rPr lang="en-GB" dirty="0"/>
              <a:t> </a:t>
            </a:r>
            <a:r>
              <a:rPr lang="en-GB" dirty="0" err="1"/>
              <a:t>predavanja</a:t>
            </a:r>
            <a:r>
              <a:rPr lang="en-GB" dirty="0"/>
              <a:t> </a:t>
            </a:r>
            <a:r>
              <a:rPr lang="en-GB" dirty="0" err="1"/>
              <a:t>upoznavanje</a:t>
            </a:r>
            <a:r>
              <a:rPr lang="en-GB" dirty="0"/>
              <a:t> s </a:t>
            </a:r>
            <a:r>
              <a:rPr lang="en-GB" dirty="0" err="1"/>
              <a:t>tehnologijama</a:t>
            </a:r>
            <a:r>
              <a:rPr lang="en-GB" dirty="0"/>
              <a:t> 3D </a:t>
            </a:r>
            <a:r>
              <a:rPr lang="en-GB" dirty="0" err="1"/>
              <a:t>snimanja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njihovom</a:t>
            </a:r>
            <a:r>
              <a:rPr lang="en-GB" dirty="0"/>
              <a:t> </a:t>
            </a:r>
            <a:r>
              <a:rPr lang="en-GB" dirty="0" err="1"/>
              <a:t>primjenom</a:t>
            </a:r>
            <a:r>
              <a:rPr lang="en-GB" dirty="0"/>
              <a:t> u </a:t>
            </a:r>
            <a:r>
              <a:rPr lang="en-GB" dirty="0" err="1"/>
              <a:t>graditeljstvu</a:t>
            </a:r>
            <a:r>
              <a:rPr lang="en-GB" dirty="0"/>
              <a:t>. </a:t>
            </a:r>
            <a:endParaRPr lang="hr-HR" dirty="0"/>
          </a:p>
          <a:p>
            <a:r>
              <a:rPr lang="en-GB" dirty="0" err="1"/>
              <a:t>Navedite</a:t>
            </a:r>
            <a:r>
              <a:rPr lang="en-GB" dirty="0"/>
              <a:t> </a:t>
            </a:r>
            <a:r>
              <a:rPr lang="en-GB" dirty="0" err="1"/>
              <a:t>praktične</a:t>
            </a:r>
            <a:r>
              <a:rPr lang="en-GB" dirty="0"/>
              <a:t> </a:t>
            </a:r>
            <a:r>
              <a:rPr lang="en-GB" dirty="0" err="1"/>
              <a:t>primjere</a:t>
            </a:r>
            <a:r>
              <a:rPr lang="en-GB" dirty="0"/>
              <a:t>, </a:t>
            </a:r>
            <a:r>
              <a:rPr lang="en-GB" dirty="0" err="1"/>
              <a:t>poput</a:t>
            </a:r>
            <a:r>
              <a:rPr lang="en-GB" dirty="0"/>
              <a:t> </a:t>
            </a:r>
            <a:r>
              <a:rPr lang="en-GB" dirty="0" err="1"/>
              <a:t>dokumentacije</a:t>
            </a:r>
            <a:r>
              <a:rPr lang="en-GB" dirty="0"/>
              <a:t> </a:t>
            </a:r>
            <a:r>
              <a:rPr lang="en-GB" dirty="0" err="1"/>
              <a:t>povijesnih</a:t>
            </a:r>
            <a:r>
              <a:rPr lang="en-GB" dirty="0"/>
              <a:t> </a:t>
            </a:r>
            <a:r>
              <a:rPr lang="en-GB" dirty="0" err="1"/>
              <a:t>građevina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analize</a:t>
            </a:r>
            <a:r>
              <a:rPr lang="en-GB" dirty="0"/>
              <a:t> </a:t>
            </a:r>
            <a:r>
              <a:rPr lang="en-GB" dirty="0" err="1"/>
              <a:t>postojećih</a:t>
            </a:r>
            <a:r>
              <a:rPr lang="en-GB" dirty="0"/>
              <a:t> </a:t>
            </a:r>
            <a:r>
              <a:rPr lang="en-GB" dirty="0" err="1"/>
              <a:t>konstrukcija</a:t>
            </a:r>
            <a:r>
              <a:rPr lang="en-GB" dirty="0"/>
              <a:t>.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2 minute.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60F34-01B3-4EBD-A9B5-FC2D97E61B5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373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/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en-GB" b="1" dirty="0"/>
              <a:t>DEFINICIJA </a:t>
            </a:r>
            <a:r>
              <a:rPr lang="hr-HR" b="1" dirty="0"/>
              <a:t>3D SKENIRANJA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dirty="0" err="1"/>
              <a:t>Upoznajte</a:t>
            </a:r>
            <a:r>
              <a:rPr lang="en-GB" dirty="0"/>
              <a:t> </a:t>
            </a:r>
            <a:r>
              <a:rPr lang="en-GB" dirty="0" err="1"/>
              <a:t>učenike</a:t>
            </a:r>
            <a:r>
              <a:rPr lang="en-GB" dirty="0"/>
              <a:t> s </a:t>
            </a:r>
            <a:r>
              <a:rPr lang="en-GB" dirty="0" err="1"/>
              <a:t>temom</a:t>
            </a:r>
            <a:r>
              <a:rPr lang="en-GB" dirty="0"/>
              <a:t> </a:t>
            </a:r>
            <a:r>
              <a:rPr lang="en-GB" dirty="0" err="1"/>
              <a:t>predavanja</a:t>
            </a:r>
            <a:r>
              <a:rPr lang="en-GB" dirty="0"/>
              <a:t>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dirty="0" err="1"/>
              <a:t>Istaknite</a:t>
            </a:r>
            <a:r>
              <a:rPr lang="en-GB" dirty="0"/>
              <a:t> </a:t>
            </a:r>
            <a:r>
              <a:rPr lang="en-GB" dirty="0" err="1"/>
              <a:t>važnost</a:t>
            </a:r>
            <a:r>
              <a:rPr lang="en-GB" dirty="0"/>
              <a:t> 3D </a:t>
            </a:r>
            <a:r>
              <a:rPr lang="en-GB" dirty="0" err="1"/>
              <a:t>skeniranja</a:t>
            </a:r>
            <a:r>
              <a:rPr lang="en-GB" dirty="0"/>
              <a:t> u </a:t>
            </a:r>
            <a:r>
              <a:rPr lang="en-GB" dirty="0" err="1"/>
              <a:t>modernom</a:t>
            </a:r>
            <a:r>
              <a:rPr lang="en-GB" dirty="0"/>
              <a:t> </a:t>
            </a:r>
            <a:r>
              <a:rPr lang="en-GB" dirty="0" err="1"/>
              <a:t>graditeljstvu</a:t>
            </a:r>
            <a:r>
              <a:rPr lang="en-GB" dirty="0"/>
              <a:t>, </a:t>
            </a:r>
            <a:r>
              <a:rPr lang="en-GB" dirty="0" err="1"/>
              <a:t>posebno</a:t>
            </a:r>
            <a:r>
              <a:rPr lang="en-GB" dirty="0"/>
              <a:t> za </a:t>
            </a:r>
            <a:r>
              <a:rPr lang="en-GB" dirty="0" err="1"/>
              <a:t>dokumentaciju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analizu</a:t>
            </a:r>
            <a:r>
              <a:rPr lang="en-GB" dirty="0"/>
              <a:t> </a:t>
            </a:r>
            <a:r>
              <a:rPr lang="en-GB" dirty="0" err="1"/>
              <a:t>postojećih</a:t>
            </a:r>
            <a:r>
              <a:rPr lang="en-GB" dirty="0"/>
              <a:t> </a:t>
            </a:r>
            <a:r>
              <a:rPr lang="en-GB" dirty="0" err="1"/>
              <a:t>zgrada</a:t>
            </a:r>
            <a:r>
              <a:rPr lang="en-GB" dirty="0"/>
              <a:t>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dirty="0" err="1"/>
              <a:t>Pitanje</a:t>
            </a:r>
            <a:r>
              <a:rPr lang="en-GB" dirty="0"/>
              <a:t> za </a:t>
            </a:r>
            <a:r>
              <a:rPr lang="en-GB" dirty="0" err="1"/>
              <a:t>uvod</a:t>
            </a:r>
            <a:r>
              <a:rPr lang="en-GB" dirty="0"/>
              <a:t>: "</a:t>
            </a:r>
            <a:r>
              <a:rPr lang="en-GB" dirty="0" err="1"/>
              <a:t>Jeste</a:t>
            </a:r>
            <a:r>
              <a:rPr lang="en-GB" dirty="0"/>
              <a:t> li </a:t>
            </a:r>
            <a:r>
              <a:rPr lang="en-GB" dirty="0" err="1"/>
              <a:t>ikada</a:t>
            </a:r>
            <a:r>
              <a:rPr lang="en-GB" dirty="0"/>
              <a:t> </a:t>
            </a:r>
            <a:r>
              <a:rPr lang="en-GB" dirty="0" err="1"/>
              <a:t>vidjeli</a:t>
            </a:r>
            <a:r>
              <a:rPr lang="en-GB" dirty="0"/>
              <a:t> 3D model </a:t>
            </a:r>
            <a:r>
              <a:rPr lang="en-GB" dirty="0" err="1"/>
              <a:t>zgrade</a:t>
            </a:r>
            <a:r>
              <a:rPr lang="en-GB" dirty="0"/>
              <a:t>? </a:t>
            </a:r>
            <a:r>
              <a:rPr lang="en-GB" dirty="0" err="1"/>
              <a:t>Što</a:t>
            </a:r>
            <a:r>
              <a:rPr lang="en-GB" dirty="0"/>
              <a:t> </a:t>
            </a:r>
            <a:r>
              <a:rPr lang="en-GB" dirty="0" err="1"/>
              <a:t>mislite</a:t>
            </a:r>
            <a:r>
              <a:rPr lang="en-GB" dirty="0"/>
              <a:t>, </a:t>
            </a:r>
            <a:r>
              <a:rPr lang="en-GB" dirty="0" err="1"/>
              <a:t>kako</a:t>
            </a:r>
            <a:r>
              <a:rPr lang="en-GB" dirty="0"/>
              <a:t> se </a:t>
            </a:r>
            <a:r>
              <a:rPr lang="en-GB" dirty="0" err="1"/>
              <a:t>izrađuje</a:t>
            </a:r>
            <a:r>
              <a:rPr lang="en-GB" dirty="0"/>
              <a:t>?„</a:t>
            </a:r>
            <a:endParaRPr lang="hr-HR" dirty="0"/>
          </a:p>
          <a:p>
            <a:pPr>
              <a:buFont typeface="Arial" panose="020B0604020202020204" pitchFamily="34" charset="0"/>
              <a:buNone/>
            </a:pP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hr-HR" dirty="0"/>
              <a:t>3</a:t>
            </a:r>
            <a:r>
              <a:rPr lang="en-GB" dirty="0"/>
              <a:t> minute</a:t>
            </a:r>
          </a:p>
        </p:txBody>
      </p:sp>
      <p:sp>
        <p:nvSpPr>
          <p:cNvPr id="136" name="Google Shape;136;g1a6be771c57_0_0:notes"/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1C67FA67-6902-B850-1D03-C0F67A81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FEE47567-6F95-99AB-329B-CDD249637B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E5062920-3C30-ED04-2859-A737B9BA04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DEFINICIJA </a:t>
            </a:r>
            <a:r>
              <a:rPr lang="hr-HR" b="1" dirty="0"/>
              <a:t>3D SKENIRANJA</a:t>
            </a:r>
          </a:p>
          <a:p>
            <a:r>
              <a:rPr lang="hr-HR" b="0" dirty="0"/>
              <a:t>Slika prikazuje proces izrade 3D modela</a:t>
            </a:r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598D2E36-B040-748C-6F21-042963DAACA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5759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2132F75E-0907-2153-A4E4-348FEA7BE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7D505282-4831-15B4-1027-31CD0CAACE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CF8A83F9-F7AD-782A-2607-49D4C2EE0E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hr-HR" b="1" dirty="0"/>
              <a:t>LASERSKO SKENIRANJE</a:t>
            </a:r>
          </a:p>
          <a:p>
            <a:r>
              <a:rPr lang="en-GB" dirty="0" err="1"/>
              <a:t>Objasnite</a:t>
            </a:r>
            <a:r>
              <a:rPr lang="en-GB" dirty="0"/>
              <a:t> da </a:t>
            </a:r>
            <a:r>
              <a:rPr lang="en-GB" dirty="0" err="1"/>
              <a:t>lasersko</a:t>
            </a:r>
            <a:r>
              <a:rPr lang="en-GB" dirty="0"/>
              <a:t> </a:t>
            </a:r>
            <a:r>
              <a:rPr lang="en-GB" dirty="0" err="1"/>
              <a:t>skeniranje</a:t>
            </a:r>
            <a:r>
              <a:rPr lang="en-GB" dirty="0"/>
              <a:t> </a:t>
            </a:r>
            <a:r>
              <a:rPr lang="en-GB" dirty="0" err="1"/>
              <a:t>daje</a:t>
            </a:r>
            <a:r>
              <a:rPr lang="en-GB" dirty="0"/>
              <a:t> </a:t>
            </a:r>
            <a:r>
              <a:rPr lang="en-GB" dirty="0" err="1"/>
              <a:t>najpreciznije</a:t>
            </a:r>
            <a:r>
              <a:rPr lang="en-GB" dirty="0"/>
              <a:t> </a:t>
            </a:r>
            <a:r>
              <a:rPr lang="en-GB" dirty="0" err="1"/>
              <a:t>rezultate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da se </a:t>
            </a:r>
            <a:r>
              <a:rPr lang="en-GB" dirty="0" err="1"/>
              <a:t>često</a:t>
            </a:r>
            <a:r>
              <a:rPr lang="en-GB" dirty="0"/>
              <a:t> </a:t>
            </a:r>
            <a:r>
              <a:rPr lang="en-GB" dirty="0" err="1"/>
              <a:t>koristi</a:t>
            </a:r>
            <a:r>
              <a:rPr lang="en-GB" dirty="0"/>
              <a:t> u </a:t>
            </a:r>
            <a:r>
              <a:rPr lang="en-GB" dirty="0" err="1"/>
              <a:t>složenim</a:t>
            </a:r>
            <a:r>
              <a:rPr lang="en-GB" dirty="0"/>
              <a:t> </a:t>
            </a:r>
            <a:r>
              <a:rPr lang="en-GB" dirty="0" err="1"/>
              <a:t>građevinskim</a:t>
            </a:r>
            <a:r>
              <a:rPr lang="en-GB" dirty="0"/>
              <a:t> </a:t>
            </a:r>
            <a:r>
              <a:rPr lang="en-GB" dirty="0" err="1"/>
              <a:t>projektima</a:t>
            </a:r>
            <a:r>
              <a:rPr lang="en-GB" dirty="0"/>
              <a:t>. </a:t>
            </a:r>
            <a:endParaRPr lang="hr-HR" dirty="0"/>
          </a:p>
          <a:p>
            <a:r>
              <a:rPr lang="en-GB" dirty="0" err="1"/>
              <a:t>Istaknite</a:t>
            </a:r>
            <a:r>
              <a:rPr lang="en-GB" dirty="0"/>
              <a:t> </a:t>
            </a:r>
            <a:r>
              <a:rPr lang="en-GB" dirty="0" err="1"/>
              <a:t>njegovu</a:t>
            </a:r>
            <a:r>
              <a:rPr lang="en-GB" dirty="0"/>
              <a:t> </a:t>
            </a:r>
            <a:r>
              <a:rPr lang="en-GB" dirty="0" err="1"/>
              <a:t>primjenu</a:t>
            </a:r>
            <a:r>
              <a:rPr lang="en-GB" dirty="0"/>
              <a:t> u </a:t>
            </a:r>
            <a:r>
              <a:rPr lang="en-GB" dirty="0" err="1"/>
              <a:t>izradi</a:t>
            </a:r>
            <a:r>
              <a:rPr lang="en-GB" dirty="0"/>
              <a:t> </a:t>
            </a:r>
            <a:r>
              <a:rPr lang="en-GB" dirty="0" err="1"/>
              <a:t>tehničke</a:t>
            </a:r>
            <a:r>
              <a:rPr lang="en-GB" dirty="0"/>
              <a:t> </a:t>
            </a:r>
            <a:r>
              <a:rPr lang="en-GB" dirty="0" err="1"/>
              <a:t>dokumentacije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analizi</a:t>
            </a:r>
            <a:r>
              <a:rPr lang="en-GB" dirty="0"/>
              <a:t> </a:t>
            </a:r>
            <a:r>
              <a:rPr lang="en-GB" dirty="0" err="1"/>
              <a:t>deformacija</a:t>
            </a:r>
            <a:r>
              <a:rPr lang="en-GB" dirty="0"/>
              <a:t>.</a:t>
            </a:r>
            <a:endParaRPr lang="hr-HR" dirty="0"/>
          </a:p>
          <a:p>
            <a:r>
              <a:rPr lang="en-GB" b="1" dirty="0" err="1"/>
              <a:t>Pitanje</a:t>
            </a:r>
            <a:r>
              <a:rPr lang="en-GB" b="1" dirty="0"/>
              <a:t> za </a:t>
            </a:r>
            <a:r>
              <a:rPr lang="en-GB" b="1" dirty="0" err="1"/>
              <a:t>učenike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Možete</a:t>
            </a:r>
            <a:r>
              <a:rPr lang="en-GB" dirty="0"/>
              <a:t> li </a:t>
            </a:r>
            <a:r>
              <a:rPr lang="en-GB" dirty="0" err="1"/>
              <a:t>navesti</a:t>
            </a:r>
            <a:r>
              <a:rPr lang="en-GB" dirty="0"/>
              <a:t> </a:t>
            </a:r>
            <a:r>
              <a:rPr lang="en-GB" dirty="0" err="1"/>
              <a:t>neki</a:t>
            </a:r>
            <a:r>
              <a:rPr lang="en-GB" dirty="0"/>
              <a:t> </a:t>
            </a:r>
            <a:r>
              <a:rPr lang="en-GB" dirty="0" err="1"/>
              <a:t>primjer</a:t>
            </a:r>
            <a:r>
              <a:rPr lang="en-GB" dirty="0"/>
              <a:t> </a:t>
            </a:r>
            <a:r>
              <a:rPr lang="en-GB" dirty="0" err="1"/>
              <a:t>gdje</a:t>
            </a:r>
            <a:r>
              <a:rPr lang="en-GB" dirty="0"/>
              <a:t> bi </a:t>
            </a:r>
            <a:r>
              <a:rPr lang="en-GB" dirty="0" err="1"/>
              <a:t>bila</a:t>
            </a:r>
            <a:r>
              <a:rPr lang="en-GB" dirty="0"/>
              <a:t> </a:t>
            </a:r>
            <a:r>
              <a:rPr lang="en-GB" dirty="0" err="1"/>
              <a:t>potrebna</a:t>
            </a:r>
            <a:r>
              <a:rPr lang="en-GB" dirty="0"/>
              <a:t> </a:t>
            </a:r>
            <a:r>
              <a:rPr lang="en-GB" dirty="0" err="1"/>
              <a:t>iznimna</a:t>
            </a:r>
            <a:r>
              <a:rPr lang="en-GB" dirty="0"/>
              <a:t> </a:t>
            </a:r>
            <a:r>
              <a:rPr lang="en-GB" dirty="0" err="1"/>
              <a:t>preciznost</a:t>
            </a:r>
            <a:r>
              <a:rPr lang="en-GB" dirty="0"/>
              <a:t> u </a:t>
            </a:r>
            <a:r>
              <a:rPr lang="en-GB" dirty="0" err="1"/>
              <a:t>graditeljstvu</a:t>
            </a:r>
            <a:r>
              <a:rPr lang="en-GB" dirty="0"/>
              <a:t>?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4 minute</a:t>
            </a:r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2CAB8C46-BDBE-93C2-E5D3-51DE042352E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845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EB19FFE1-7383-3E25-B606-59C945410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C7270FD1-DE7D-0414-4800-8CF36BFB58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67E3D184-6A43-E858-57A6-5588455EAC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hr-HR" b="1" dirty="0"/>
              <a:t>LASERSKO SKENIRANJE</a:t>
            </a:r>
          </a:p>
          <a:p>
            <a:r>
              <a:rPr lang="en-GB" dirty="0" err="1"/>
              <a:t>Objasnite</a:t>
            </a:r>
            <a:r>
              <a:rPr lang="en-GB" dirty="0"/>
              <a:t> </a:t>
            </a:r>
            <a:r>
              <a:rPr lang="en-GB" dirty="0" err="1"/>
              <a:t>prednosti</a:t>
            </a:r>
            <a:r>
              <a:rPr lang="en-GB" dirty="0"/>
              <a:t> </a:t>
            </a:r>
            <a:r>
              <a:rPr lang="en-GB" dirty="0" err="1"/>
              <a:t>metode</a:t>
            </a:r>
            <a:r>
              <a:rPr lang="en-GB" dirty="0"/>
              <a:t> s </a:t>
            </a:r>
            <a:r>
              <a:rPr lang="en-GB" dirty="0" err="1"/>
              <a:t>praktičnim</a:t>
            </a:r>
            <a:r>
              <a:rPr lang="en-GB" dirty="0"/>
              <a:t> </a:t>
            </a:r>
            <a:r>
              <a:rPr lang="en-GB" dirty="0" err="1"/>
              <a:t>primjerima</a:t>
            </a:r>
            <a:r>
              <a:rPr lang="en-GB" dirty="0"/>
              <a:t>.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4 minute</a:t>
            </a:r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C66C5A02-A25C-80A0-1EF0-A10F91C6E4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0273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BD4E568D-6F58-A2E8-136D-97767A1C9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9B966910-5791-3AAF-CAAC-A286CD6AD8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A2C379A4-79D9-BD9D-C655-C01D5FC2C7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en-GB" b="1" dirty="0"/>
              <a:t>LiDAR </a:t>
            </a:r>
            <a:r>
              <a:rPr lang="en-GB" b="1" dirty="0" err="1"/>
              <a:t>tehnologija</a:t>
            </a:r>
            <a:endParaRPr lang="hr-HR" b="1" dirty="0"/>
          </a:p>
          <a:p>
            <a:r>
              <a:rPr lang="pl-PL" dirty="0"/>
              <a:t>Pojasnite kako LiDAR omogućuje brzo mapiranje velikih prostora, posebno vanjskih i nepristupačnih lokacija. </a:t>
            </a:r>
          </a:p>
          <a:p>
            <a:r>
              <a:rPr lang="pl-PL" dirty="0"/>
              <a:t>Spomenite da se ova metoda često koristi u kombinaciji s dronovima za dodatnu efikasnost.</a:t>
            </a:r>
          </a:p>
          <a:p>
            <a:r>
              <a:rPr lang="pl-PL" b="1" dirty="0"/>
              <a:t>Pitanje za učenike</a:t>
            </a:r>
            <a:r>
              <a:rPr lang="pl-PL" dirty="0"/>
              <a:t>: Koje su prednosti korištenja drona s LiDAR-om u usporedbi s ručnim laserskim skeniranjem?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4 minute.</a:t>
            </a:r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02D5C46D-BBF4-CC70-FF25-9003DB98FD0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6450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24635C31-CF7B-362F-E1AE-CEA1CF883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>
            <a:extLst>
              <a:ext uri="{FF2B5EF4-FFF2-40B4-BE49-F238E27FC236}">
                <a16:creationId xmlns:a16="http://schemas.microsoft.com/office/drawing/2014/main" id="{1FD2B8E0-EAD1-8824-6522-59D33F1D31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>
            <a:extLst>
              <a:ext uri="{FF2B5EF4-FFF2-40B4-BE49-F238E27FC236}">
                <a16:creationId xmlns:a16="http://schemas.microsoft.com/office/drawing/2014/main" id="{6F8FD41C-41CC-B374-BC6B-2DBE88CC3C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r>
              <a:rPr lang="en-GB" b="1" dirty="0"/>
              <a:t>LiDAR </a:t>
            </a:r>
            <a:r>
              <a:rPr lang="en-GB" b="1" dirty="0" err="1"/>
              <a:t>tehnologija</a:t>
            </a:r>
            <a:endParaRPr lang="hr-HR" b="1" dirty="0"/>
          </a:p>
          <a:p>
            <a:r>
              <a:rPr lang="pl-PL" dirty="0"/>
              <a:t>Shema rada LiDAR-a</a:t>
            </a:r>
            <a:br>
              <a:rPr lang="en-GB" dirty="0"/>
            </a:br>
            <a:r>
              <a:rPr lang="en-GB" b="1" dirty="0" err="1"/>
              <a:t>Vrijeme</a:t>
            </a:r>
            <a:r>
              <a:rPr lang="en-GB" b="1" dirty="0"/>
              <a:t>:</a:t>
            </a:r>
            <a:r>
              <a:rPr lang="en-GB" dirty="0"/>
              <a:t> 4 minute.</a:t>
            </a:r>
          </a:p>
        </p:txBody>
      </p:sp>
      <p:sp>
        <p:nvSpPr>
          <p:cNvPr id="136" name="Google Shape;136;g1a6be771c57_0_0:notes">
            <a:extLst>
              <a:ext uri="{FF2B5EF4-FFF2-40B4-BE49-F238E27FC236}">
                <a16:creationId xmlns:a16="http://schemas.microsoft.com/office/drawing/2014/main" id="{E16F9695-7C23-0850-715E-D5071B97FA9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509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AC448-1E31-A090-AE05-4F95A756A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2DF5A-5EA9-D64A-90C5-EEF9B8FD2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18D8A-9D22-0A20-456C-41E4AFFBB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47551-FDB6-1997-BC51-89FA0F32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641C3-61A8-0197-C439-71B27575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723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F18B6-A140-84B2-D996-BB3216B4E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9F0586-0921-57A2-3A55-47FFD62C7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A73FA-81B7-CC8C-8979-5F661714E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D620A-3B8D-6125-F5AE-2C6B9F5C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50104-716F-D98D-941F-85A21949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455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71F2F8-F06A-E911-7BFC-03740A790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AE85D7-067B-A74D-CA2E-183E574DC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29790-75DC-5F2B-7791-61EA2D788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FCE5F-78F2-09B3-AB26-987C78E7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E1F4B-9D7C-CAB7-7CB0-DE06EA3E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439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GC Title and Content 1">
  <p:cSld name="BGC Title and Content 1">
    <p:bg>
      <p:bgPr>
        <a:blipFill dpi="0" rotWithShape="1">
          <a:blip r:embed="rId2">
            <a:alphaModFix amt="17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495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1fb2f093e2f_0_46"/>
          <p:cNvSpPr txBox="1">
            <a:spLocks noGrp="1"/>
          </p:cNvSpPr>
          <p:nvPr>
            <p:ph type="title"/>
          </p:nvPr>
        </p:nvSpPr>
        <p:spPr>
          <a:xfrm>
            <a:off x="1262632" y="609600"/>
            <a:ext cx="7430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g1fb2f093e2f_0_46"/>
          <p:cNvSpPr txBox="1">
            <a:spLocks noGrp="1"/>
          </p:cNvSpPr>
          <p:nvPr>
            <p:ph type="body" idx="1"/>
          </p:nvPr>
        </p:nvSpPr>
        <p:spPr>
          <a:xfrm>
            <a:off x="2078182" y="1930494"/>
            <a:ext cx="89445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4B781"/>
              </a:buClr>
              <a:buSzPts val="1600"/>
              <a:buChar char="•"/>
              <a:defRPr sz="1600"/>
            </a:lvl1pPr>
            <a:lvl2pPr marL="91440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4B78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4B781"/>
              </a:buClr>
              <a:buSzPts val="1600"/>
              <a:buChar char="•"/>
              <a:defRPr sz="1600"/>
            </a:lvl3pPr>
            <a:lvl4pPr marL="182880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4B78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4B781"/>
              </a:buClr>
              <a:buSzPts val="1600"/>
              <a:buChar char="•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►"/>
              <a:defRPr sz="1600">
                <a:latin typeface="Arial"/>
                <a:ea typeface="Arial"/>
                <a:cs typeface="Arial"/>
                <a:sym typeface="Arial"/>
              </a:defRPr>
            </a:lvl6pPr>
            <a:lvl7pPr marL="320040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►"/>
              <a:defRPr sz="1600">
                <a:latin typeface="Arial"/>
                <a:ea typeface="Arial"/>
                <a:cs typeface="Arial"/>
                <a:sym typeface="Arial"/>
              </a:defRPr>
            </a:lvl7pPr>
            <a:lvl8pPr marL="365760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►"/>
              <a:defRPr sz="1600">
                <a:latin typeface="Arial"/>
                <a:ea typeface="Arial"/>
                <a:cs typeface="Arial"/>
                <a:sym typeface="Arial"/>
              </a:defRPr>
            </a:lvl8pPr>
            <a:lvl9pPr marL="411480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►"/>
              <a:defRPr sz="1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g1fb2f093e2f_0_46"/>
          <p:cNvSpPr txBox="1">
            <a:spLocks noGrp="1"/>
          </p:cNvSpPr>
          <p:nvPr>
            <p:ph type="dt" idx="10"/>
          </p:nvPr>
        </p:nvSpPr>
        <p:spPr>
          <a:xfrm>
            <a:off x="1262623" y="6101803"/>
            <a:ext cx="66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g1fb2f093e2f_0_46"/>
          <p:cNvSpPr txBox="1">
            <a:spLocks noGrp="1"/>
          </p:cNvSpPr>
          <p:nvPr>
            <p:ph type="sldNum" idx="12"/>
          </p:nvPr>
        </p:nvSpPr>
        <p:spPr>
          <a:xfrm>
            <a:off x="11152130" y="6123061"/>
            <a:ext cx="765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g1fb2f093e2f_0_46"/>
          <p:cNvSpPr txBox="1">
            <a:spLocks noGrp="1"/>
          </p:cNvSpPr>
          <p:nvPr>
            <p:ph type="ftr" idx="11"/>
          </p:nvPr>
        </p:nvSpPr>
        <p:spPr>
          <a:xfrm>
            <a:off x="2078182" y="6101803"/>
            <a:ext cx="8944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74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403B1-81EC-3C94-2E5A-FF194246C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9006E8-BF1B-5213-37CE-BD4E96421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CE6C1-C720-525C-1A2B-A370AF26D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7281-06AE-C66E-C9FF-C866C44F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24DED-52FB-28D7-93E4-771EA96B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07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69E38-2172-A4E0-9C7F-156E64EEB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FD976-2E61-02B6-5C69-0E9238D31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70561-F418-039A-B694-83A1304C9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221BC-664D-03F8-A873-E3F77D9A6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DF76F-A7E5-FC56-3D1A-1EBE9B45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1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AF261-8FEB-4E18-CCE5-28881EF9B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EB75D-75F0-7AB6-648D-8208EAEA0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8E2E7-CFF3-B580-A4A5-36B5F68E5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FF16A-71D8-780E-B85F-D911A7B0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A57D7-00C0-3628-7FEC-DB3704173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63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E1D09-87F7-A757-22CA-CF8AA252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DEDD3-71C1-B76B-A44A-970650FCA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EBB08-C093-7BF6-DEA7-47BEACD35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E98DE-C2C7-823F-D7A3-D05F8D0C9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1090B-A8AA-91C4-0859-EE44AA7D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EEBA9-1326-D73A-B62C-753AF3AAF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86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9FD21-853F-A820-005D-7EC86F984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48D8A-F073-AC11-C3BB-678777235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40848-F547-9198-43B2-5AE48B342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A6C4C-50DE-E56B-F874-59467040F2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4F60AB-0477-C5FA-DBDB-75DF4EC5F8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0F2083-DEA6-FC54-ABB5-F8626EF56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194FB0-5DA9-A273-0341-C03630B63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43549A-8818-41AB-E790-9871BDD2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41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24981-2F37-8696-8A98-D6E33EC18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755B2-E6BC-6BFF-6176-2B6B481C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2A40-6AAC-5EBB-74E1-4FAC05A73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E63BD-0C2A-E418-94F2-DAB492BF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F5ED32-0032-C852-3555-3A966192D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30A73B-AE6A-1C00-ED63-24883D11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005E6-50DE-DBDF-7081-48BBF8059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8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E51B-20E6-BDF4-7DF3-861B7FCFC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5C216-0D11-EBBF-7118-A3FEB11B1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65235-2A8F-B9C6-4F7E-5F4C3DA69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547CD-5C31-E99B-4149-D791994BF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0F156-98E3-5820-D5F4-3EC9F1E4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92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EEB93-5210-DDAA-E674-7473DE9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77AFB-B90B-6B26-F3EF-7837ACC4B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C6671-BDFA-5B60-71A6-6AC61F6DE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4FBB4-BFE8-299A-1E12-193661086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DF284-590C-9A85-547D-2AD7D7D94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4DE51-7304-44A1-FA67-94FED0A8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31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3A14-E8CC-FA16-A376-CE71B49B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6F518F-321A-8DA9-26E7-48E2C7162A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4647C-6EC8-88AE-DA88-242D18C9B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70743-A40A-E821-2682-9A706D20D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C28D1-4A97-A59B-DD63-2D21B8755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5164A-C674-5A6B-18D2-626E880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80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E3B5B-0461-DFA1-BD6A-AF7124AC8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81CCB3-26DE-BDA7-6D13-965AEB20D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581B0-8A19-6B92-B9B3-2BEF870D1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45A66-BE3D-7D9B-A518-12EF4374E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9A0E4-8EB1-0075-87B2-6C34F8D93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2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62913-9E0F-90B5-F340-CC146FB3B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5474F-D172-3332-9644-A53FB1BE3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4C6D3-A590-A94F-16C4-C7E8188B1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06823-D126-E067-3527-9D9E9320E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D7796-4C58-D47F-B56B-705CAFD65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52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D1D-D622-A2A8-CB2C-0450A6B4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C15D9-2B11-B0F9-7CB4-E3A9CB124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E2504-AF4A-F62D-193D-80D387D1F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D802C-2F50-37D8-A81C-29A56A549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CD3E9-A3BA-B2FD-9EBA-C5CA7EB98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81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8788E-4158-AA8A-4A20-D2586C4EA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E37B0-B1D2-C8B2-EA98-A7D1F7E88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03639-6629-7921-7E57-6587F3AEF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FEC01-F3D0-F395-BC27-F619E1F10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CB6E4-3061-7160-271F-8AEA962F1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A2477-7747-4D57-5CCF-20B2BAAD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5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EDAAE-F652-C4C0-7481-C68E1456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EB7CB-DBEC-093C-CFDF-307C80D48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3FCF30-B9EA-A16F-54F0-5F4BB4B95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43E5BB-B438-A7E1-D27E-F512E5680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AD296C-EB8E-2125-343C-D7EEC63B7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8D508-1126-01F1-F9E1-62620EB3A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90386F-5277-80AF-6CB2-F7BB832D7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784747-F0F7-DCB3-AEB2-87E5F1D1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81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6A9D8-F787-5D66-5D35-A824FF219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7D0DF5-85E8-67FE-FCB0-F2AE5AC1E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C8D021-458B-EA72-F676-73F226CD1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F77F1-D6B3-7CBA-C192-9B878B06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666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77CB72-8247-E6BE-A905-B15D5538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3B0876-AF67-CEA2-4EEA-89D6BFBC4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3676B-DFBE-B8C6-9954-593F3D8FB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69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205BB-6BC9-39FD-D3E4-813BBBB7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B33AD-29ED-02AC-5663-C46ACD125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402DB-38FE-591D-5547-74AE804D7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09A24-9652-DDF1-4719-69AD37CD3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DD116-465C-E338-7100-880AF81BB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62863-0235-682A-0DA2-EC4CB3D85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275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A7EF3-9A1F-642E-A7C6-1B717AE3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73F268-C672-62D9-E88B-9F7DA67C6A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E35E7-4657-1B9B-96E8-F566CFB1D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B269B-FF9F-52D4-0A42-9B08620C4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FDDF2-AAB6-EBBB-DE2F-0A93C5A9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15846-79E7-2BB5-2C3E-8F86E5867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42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7000"/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942FEF-E55F-E8B5-4C06-C5A83AF98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FFBAC-A0E6-148B-54AD-46B2AB610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FC719-0933-5FC1-7578-F95A059981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4AE05-C6E1-4FB5-BE19-F5913E262AEA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0160-1751-3A3D-0B04-43F0278A1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0DBE9-A08C-34C3-D76D-A87FC2F68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434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E4CFA-2AB0-4248-9718-0A33BD98E5E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18ABA432-A9D4-3631-BCAA-7B25214360D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152" y="6250686"/>
            <a:ext cx="2308814" cy="484377"/>
          </a:xfrm>
          <a:prstGeom prst="rect">
            <a:avLst/>
          </a:prstGeom>
        </p:spPr>
      </p:pic>
      <p:pic>
        <p:nvPicPr>
          <p:cNvPr id="9" name="Picture 8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946255FC-91CA-128E-F8CF-D147F3D5D81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152" y="185738"/>
            <a:ext cx="2308813" cy="44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F1C2F-54DB-BFF7-60B4-9E1BCD313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56CC4-A58F-A1E5-A3DC-B608098F7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745AD-B004-8417-D4B4-4A89DDEC8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1CE59C-8E4A-4C64-AB9B-95A503EF378C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B75A8-D4BD-1283-63BC-71E318B0A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D71F4-833E-D605-63B3-14A36294A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25938" y="64484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7B1678-4A21-44DA-9A5C-D7A95E1823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86110A2B-8F6D-952A-25A6-2728FD6E8CA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152" y="6250686"/>
            <a:ext cx="2308814" cy="484377"/>
          </a:xfrm>
          <a:prstGeom prst="rect">
            <a:avLst/>
          </a:prstGeom>
        </p:spPr>
      </p:pic>
      <p:pic>
        <p:nvPicPr>
          <p:cNvPr id="8" name="Picture 7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E31FC275-323F-8F0F-6538-4A8FDF2FE0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152" y="185738"/>
            <a:ext cx="2308813" cy="447129"/>
          </a:xfrm>
          <a:prstGeom prst="rect">
            <a:avLst/>
          </a:prstGeom>
        </p:spPr>
      </p:pic>
      <p:pic>
        <p:nvPicPr>
          <p:cNvPr id="10" name="Picture 9" descr="A red cube with white letters on it&#10;&#10;Description automatically generated">
            <a:extLst>
              <a:ext uri="{FF2B5EF4-FFF2-40B4-BE49-F238E27FC236}">
                <a16:creationId xmlns:a16="http://schemas.microsoft.com/office/drawing/2014/main" id="{3DB45053-5325-5EFD-E50E-00876C45EF0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309" y="6219325"/>
            <a:ext cx="515738" cy="51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0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D941B82C-A5CC-5970-E0A8-41F774AAC662}"/>
              </a:ext>
            </a:extLst>
          </p:cNvPr>
          <p:cNvSpPr txBox="1">
            <a:spLocks/>
          </p:cNvSpPr>
          <p:nvPr/>
        </p:nvSpPr>
        <p:spPr>
          <a:xfrm>
            <a:off x="1102208" y="2875952"/>
            <a:ext cx="9835299" cy="1490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hr-HR" sz="6000" b="1" dirty="0">
                <a:solidFill>
                  <a:srgbClr val="008D36"/>
                </a:solidFill>
                <a:latin typeface="Calibri" panose="020F0502020204030204"/>
              </a:rPr>
              <a:t>Snimanje zgrade u 3D snimku i izrada snimka postojećeg stanja</a:t>
            </a:r>
            <a:endParaRPr kumimoji="0" lang="hr-HR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FC185C01-55F8-6875-E8F1-2AC0B674D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1" b="29828"/>
          <a:stretch/>
        </p:blipFill>
        <p:spPr>
          <a:xfrm>
            <a:off x="3786023" y="1187799"/>
            <a:ext cx="4427447" cy="835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5FADC8-D894-0300-1A0E-A94912DF44E4}"/>
              </a:ext>
            </a:extLst>
          </p:cNvPr>
          <p:cNvSpPr txBox="1"/>
          <p:nvPr/>
        </p:nvSpPr>
        <p:spPr>
          <a:xfrm>
            <a:off x="1178350" y="5407023"/>
            <a:ext cx="609760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Nastavnik: Marko Štuhec,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mag.ing.arch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4DC4D3-CECD-E9B9-A240-28106F494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2215" y="6176650"/>
            <a:ext cx="2310584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03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37C1DD5B-3C33-B763-D8D6-8335048ED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B323CE7E-E5AF-0F7C-A08A-46EDFA41C3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LiDAR tehnologija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85FF183-7521-0331-FA0B-10AC78326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23750"/>
          <a:stretch/>
        </p:blipFill>
        <p:spPr>
          <a:xfrm>
            <a:off x="942392" y="1145436"/>
            <a:ext cx="5153608" cy="541519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AAAC6E2-51CD-A2BC-D798-CCCB321D3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8" r="28292"/>
          <a:stretch/>
        </p:blipFill>
        <p:spPr>
          <a:xfrm>
            <a:off x="6466113" y="1832231"/>
            <a:ext cx="4609323" cy="404160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92FDD16C-2FC1-B3F1-CA08-66E91183A4C2}"/>
              </a:ext>
            </a:extLst>
          </p:cNvPr>
          <p:cNvSpPr txBox="1"/>
          <p:nvPr/>
        </p:nvSpPr>
        <p:spPr>
          <a:xfrm>
            <a:off x="231981" y="6127729"/>
            <a:ext cx="2743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hr-HR" dirty="0">
                <a:solidFill>
                  <a:schemeClr val="accent6"/>
                </a:solidFill>
              </a:rPr>
              <a:t>LiDAR</a:t>
            </a:r>
            <a:r>
              <a:rPr lang="hr-HR" dirty="0"/>
              <a:t> snimka sobe</a:t>
            </a:r>
            <a:endParaRPr lang="hr-HR" dirty="0">
              <a:solidFill>
                <a:schemeClr val="accent6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51C70E0-82E7-392B-8858-19A4BEDECC3B}"/>
              </a:ext>
            </a:extLst>
          </p:cNvPr>
          <p:cNvSpPr txBox="1"/>
          <p:nvPr/>
        </p:nvSpPr>
        <p:spPr>
          <a:xfrm>
            <a:off x="6175580" y="6135938"/>
            <a:ext cx="2743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hr-HR" dirty="0">
                <a:solidFill>
                  <a:schemeClr val="accent6"/>
                </a:solidFill>
              </a:rPr>
              <a:t>LiDAR</a:t>
            </a:r>
            <a:r>
              <a:rPr lang="hr-HR" dirty="0"/>
              <a:t> detalj (dvosjed)</a:t>
            </a:r>
            <a:endParaRPr lang="hr-H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33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3C3C2E4D-B6B6-9FB0-F594-C3E2B1313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37E2D9C2-5AD1-ED9F-D6C6-775296A6AA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Fotogrametrija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1398A408-1F3C-3A2F-05CF-E7D04204B72B}"/>
              </a:ext>
            </a:extLst>
          </p:cNvPr>
          <p:cNvSpPr txBox="1">
            <a:spLocks/>
          </p:cNvSpPr>
          <p:nvPr/>
        </p:nvSpPr>
        <p:spPr>
          <a:xfrm>
            <a:off x="1262631" y="1422973"/>
            <a:ext cx="10236150" cy="460559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spcAft>
                <a:spcPts val="1200"/>
              </a:spcAft>
              <a:buClr>
                <a:schemeClr val="accent6"/>
              </a:buClr>
            </a:pPr>
            <a:endParaRPr lang="hr-HR" sz="3200" dirty="0">
              <a:latin typeface="+mn-lt"/>
              <a:ea typeface="+mn-ea"/>
              <a:cs typeface="+mn-cs"/>
            </a:endParaRP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Kombinira fotografije iz različitih kutova za stvaranje 3D modela.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Pristupačna metoda, idealna za manje projekte i detaljno snimanje površina.</a:t>
            </a:r>
          </a:p>
          <a:p>
            <a:pPr marL="914400" lvl="1" indent="-457200">
              <a:spcAft>
                <a:spcPts val="12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hr-HR" sz="3200" dirty="0">
                <a:latin typeface="+mn-lt"/>
                <a:ea typeface="+mn-ea"/>
                <a:cs typeface="+mn-cs"/>
              </a:rPr>
              <a:t>Restauracija fasada</a:t>
            </a:r>
          </a:p>
          <a:p>
            <a:pPr marL="914400" lvl="1" indent="-457200">
              <a:spcAft>
                <a:spcPts val="12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hr-HR" sz="3200" dirty="0"/>
              <a:t>A</a:t>
            </a:r>
            <a:r>
              <a:rPr lang="hr-HR" sz="3200" dirty="0">
                <a:latin typeface="+mn-lt"/>
                <a:ea typeface="+mn-ea"/>
                <a:cs typeface="+mn-cs"/>
              </a:rPr>
              <a:t>naliza manjih građevina</a:t>
            </a:r>
          </a:p>
        </p:txBody>
      </p:sp>
      <p:pic>
        <p:nvPicPr>
          <p:cNvPr id="3" name="Grafika 2" descr="Pencil with solid fill">
            <a:extLst>
              <a:ext uri="{FF2B5EF4-FFF2-40B4-BE49-F238E27FC236}">
                <a16:creationId xmlns:a16="http://schemas.microsoft.com/office/drawing/2014/main" id="{279F443F-2A14-CF06-46B5-528CBD042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651" y="751636"/>
            <a:ext cx="497305" cy="4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50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8375B4E0-26B2-277C-A883-DDBF77AE9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88AF764B-0F69-E2DB-A26B-926DCAABE3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Fotogrametrija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B598FDF-B6DC-7520-BF09-9B24DE123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688" y="609600"/>
            <a:ext cx="6001523" cy="586226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3DAB0337-CAE7-B082-4325-C2F7DFF4A248}"/>
              </a:ext>
            </a:extLst>
          </p:cNvPr>
          <p:cNvSpPr txBox="1"/>
          <p:nvPr/>
        </p:nvSpPr>
        <p:spPr>
          <a:xfrm>
            <a:off x="231981" y="6127729"/>
            <a:ext cx="2743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hr-HR" dirty="0">
                <a:solidFill>
                  <a:schemeClr val="accent6"/>
                </a:solidFill>
              </a:rPr>
              <a:t>Fotogrametrijski</a:t>
            </a:r>
            <a:r>
              <a:rPr lang="hr-HR" dirty="0"/>
              <a:t> </a:t>
            </a:r>
            <a:r>
              <a:rPr lang="hr-HR" dirty="0">
                <a:solidFill>
                  <a:schemeClr val="accent6"/>
                </a:solidFill>
              </a:rPr>
              <a:t>snimak</a:t>
            </a:r>
          </a:p>
        </p:txBody>
      </p:sp>
    </p:spTree>
    <p:extLst>
      <p:ext uri="{BB962C8B-B14F-4D97-AF65-F5344CB8AC3E}">
        <p14:creationId xmlns:p14="http://schemas.microsoft.com/office/powerpoint/2010/main" val="26568535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E5EB9F6F-CE1A-A7F7-9B12-A0B47FC29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1A307699-31E5-5DE6-E713-A279554D9A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134049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Izrada 3D snimki uz pomoć bespilotnih letjelica - Planiranje i snimanje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09737783-4723-D1A1-6C49-D2DD7A11C57B}"/>
              </a:ext>
            </a:extLst>
          </p:cNvPr>
          <p:cNvSpPr txBox="1">
            <a:spLocks/>
          </p:cNvSpPr>
          <p:nvPr/>
        </p:nvSpPr>
        <p:spPr>
          <a:xfrm>
            <a:off x="1262630" y="2388637"/>
            <a:ext cx="10236150" cy="37788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spcAft>
                <a:spcPts val="1200"/>
              </a:spcAft>
              <a:buClr>
                <a:schemeClr val="accent6"/>
              </a:buClr>
            </a:pPr>
            <a:r>
              <a:rPr lang="hr-HR" sz="3200" dirty="0">
                <a:latin typeface="+mn-lt"/>
                <a:ea typeface="+mn-ea"/>
                <a:cs typeface="+mn-cs"/>
              </a:rPr>
              <a:t>Planiranje: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Definiranje područja snimanja i rute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Postavljanje visine, preklapanja slika i kutova u softveru</a:t>
            </a:r>
          </a:p>
        </p:txBody>
      </p:sp>
      <p:pic>
        <p:nvPicPr>
          <p:cNvPr id="3" name="Grafika 2" descr="Pencil with solid fill">
            <a:extLst>
              <a:ext uri="{FF2B5EF4-FFF2-40B4-BE49-F238E27FC236}">
                <a16:creationId xmlns:a16="http://schemas.microsoft.com/office/drawing/2014/main" id="{555DCF5A-E06A-6B08-D594-28F9CA025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651" y="751636"/>
            <a:ext cx="497305" cy="4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09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673814B7-096F-33D4-D552-D4606B5F9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FAD86EDE-7005-4C08-091B-FB225BB68B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134049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Izrada 3D snimki uz pomoć bespilotnih letjelica - Planiranje i snimanje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321EAF39-A9AE-F2F5-9163-6C7C5B7F44D6}"/>
              </a:ext>
            </a:extLst>
          </p:cNvPr>
          <p:cNvSpPr txBox="1">
            <a:spLocks/>
          </p:cNvSpPr>
          <p:nvPr/>
        </p:nvSpPr>
        <p:spPr>
          <a:xfrm>
            <a:off x="1262630" y="2388637"/>
            <a:ext cx="10236150" cy="37788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spcAft>
                <a:spcPts val="1200"/>
              </a:spcAft>
              <a:buClr>
                <a:schemeClr val="accent6"/>
              </a:buClr>
            </a:pPr>
            <a:r>
              <a:rPr lang="hr-HR" sz="3200" dirty="0">
                <a:latin typeface="+mn-lt"/>
                <a:ea typeface="+mn-ea"/>
                <a:cs typeface="+mn-cs"/>
              </a:rPr>
              <a:t>Snimanje: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Bespilotna letjelica prikuplja podatke pomoću LiDAR-a ili kamere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Prikupljaju se fotografije s preklapanjem za fotogrametriju</a:t>
            </a:r>
          </a:p>
        </p:txBody>
      </p:sp>
      <p:pic>
        <p:nvPicPr>
          <p:cNvPr id="3" name="Grafika 2" descr="Pencil with solid fill">
            <a:extLst>
              <a:ext uri="{FF2B5EF4-FFF2-40B4-BE49-F238E27FC236}">
                <a16:creationId xmlns:a16="http://schemas.microsoft.com/office/drawing/2014/main" id="{8FAE7703-FDD7-CC77-B69F-F9B508502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651" y="751636"/>
            <a:ext cx="497305" cy="4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1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08C7CB03-467D-B448-5702-80869EDC2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025A4CCA-B4B4-873B-00E2-82B9BC398E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134049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Izrada 3D snimki uz pomoć bespilotnih letjelica - Planiranje i snimanje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3A206099-F81A-6CA1-2FB9-0593EF326FC0}"/>
              </a:ext>
            </a:extLst>
          </p:cNvPr>
          <p:cNvSpPr txBox="1">
            <a:spLocks/>
          </p:cNvSpPr>
          <p:nvPr/>
        </p:nvSpPr>
        <p:spPr>
          <a:xfrm>
            <a:off x="1262630" y="2388637"/>
            <a:ext cx="10236150" cy="37788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spcAft>
                <a:spcPts val="1200"/>
              </a:spcAft>
              <a:buClr>
                <a:schemeClr val="accent6"/>
              </a:buClr>
            </a:pPr>
            <a:r>
              <a:rPr lang="hr-HR" sz="3200" dirty="0">
                <a:latin typeface="+mn-lt"/>
                <a:ea typeface="+mn-ea"/>
                <a:cs typeface="+mn-cs"/>
              </a:rPr>
              <a:t>Važno!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Precizno planiranje osigurava kvalitetne podatke</a:t>
            </a:r>
          </a:p>
        </p:txBody>
      </p:sp>
      <p:pic>
        <p:nvPicPr>
          <p:cNvPr id="3" name="Grafika 2" descr="Pencil with solid fill">
            <a:extLst>
              <a:ext uri="{FF2B5EF4-FFF2-40B4-BE49-F238E27FC236}">
                <a16:creationId xmlns:a16="http://schemas.microsoft.com/office/drawing/2014/main" id="{6D2209DF-0DED-A88F-66B2-F651F5E62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651" y="751636"/>
            <a:ext cx="497305" cy="4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003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465B7621-6406-4FBE-A58D-3589B5BC3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690600B3-D572-664E-3A79-BDF638589F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134049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Izrada 3D snimki uz pomoć bespilotnih letjelica - Planiranje i snimanje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4" name="image74.png">
            <a:extLst>
              <a:ext uri="{FF2B5EF4-FFF2-40B4-BE49-F238E27FC236}">
                <a16:creationId xmlns:a16="http://schemas.microsoft.com/office/drawing/2014/main" id="{7F6D2188-2EF5-B079-B395-DC64FBE822D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098382" y="2044922"/>
            <a:ext cx="8407887" cy="4203478"/>
          </a:xfrm>
          <a:prstGeom prst="rect">
            <a:avLst/>
          </a:prstGeom>
          <a:ln/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DD0B6A5C-B5A9-E392-2465-19F7F55CF49D}"/>
              </a:ext>
            </a:extLst>
          </p:cNvPr>
          <p:cNvSpPr txBox="1"/>
          <p:nvPr/>
        </p:nvSpPr>
        <p:spPr>
          <a:xfrm>
            <a:off x="231981" y="6248400"/>
            <a:ext cx="3248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hr-HR" dirty="0"/>
              <a:t>Fotogrametrijski snimak dronom</a:t>
            </a:r>
          </a:p>
        </p:txBody>
      </p:sp>
    </p:spTree>
    <p:extLst>
      <p:ext uri="{BB962C8B-B14F-4D97-AF65-F5344CB8AC3E}">
        <p14:creationId xmlns:p14="http://schemas.microsoft.com/office/powerpoint/2010/main" val="2453747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55B0DAE5-757A-01D2-AF41-9A308D590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23455691-59D9-EA47-5875-811984B7C0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134049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Izrada 3D snimki uz pomoć bespilotnih letjelica - Planiranje i snimanje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9A987458-596A-AD80-A6BD-20D9EEA5CF27}"/>
              </a:ext>
            </a:extLst>
          </p:cNvPr>
          <p:cNvSpPr txBox="1">
            <a:spLocks/>
          </p:cNvSpPr>
          <p:nvPr/>
        </p:nvSpPr>
        <p:spPr>
          <a:xfrm>
            <a:off x="1262630" y="2388637"/>
            <a:ext cx="10236150" cy="37788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70000" lnSpcReduction="20000"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spcAft>
                <a:spcPts val="1200"/>
              </a:spcAft>
              <a:buClr>
                <a:schemeClr val="accent6"/>
              </a:buClr>
            </a:pPr>
            <a:r>
              <a:rPr lang="hr-HR" sz="3200" dirty="0">
                <a:latin typeface="+mn-lt"/>
                <a:ea typeface="+mn-ea"/>
                <a:cs typeface="+mn-cs"/>
              </a:rPr>
              <a:t>Koraci: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Jednom kada je letjelica u zraku, pomičemo ju oko ciljanog objekta u krugovima 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U toku svoje putanje snimamo što više slika i to s preklapanjem oko 60-80%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Izbjegavamo oštre sjene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Objekt mora zauzeti važan dio svake slike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Uputno je izbjegavati vrlo sjajne ili prozirne predmete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Potrebno je napraviti i snimke krovnih ploha</a:t>
            </a:r>
          </a:p>
          <a:p>
            <a:pPr>
              <a:spcAft>
                <a:spcPts val="1200"/>
              </a:spcAft>
              <a:buClr>
                <a:schemeClr val="accent6"/>
              </a:buClr>
            </a:pPr>
            <a:endParaRPr lang="hr-HR" sz="3200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Grafika 2" descr="Pencil with solid fill">
            <a:extLst>
              <a:ext uri="{FF2B5EF4-FFF2-40B4-BE49-F238E27FC236}">
                <a16:creationId xmlns:a16="http://schemas.microsoft.com/office/drawing/2014/main" id="{E2393EF9-BC89-318C-634C-311138462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651" y="751636"/>
            <a:ext cx="497305" cy="4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166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66CE3A68-7712-45AC-6FB3-E7E2B76CF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1148DEC4-D1D4-9824-9F26-73382943D6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134049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l-PL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Obrada podataka i izrada modela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3" name="Grafika 2" descr="Pencil with solid fill">
            <a:extLst>
              <a:ext uri="{FF2B5EF4-FFF2-40B4-BE49-F238E27FC236}">
                <a16:creationId xmlns:a16="http://schemas.microsoft.com/office/drawing/2014/main" id="{BEE10A24-C552-1482-BF73-4607C9D73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651" y="751636"/>
            <a:ext cx="497305" cy="497305"/>
          </a:xfrm>
          <a:prstGeom prst="rect">
            <a:avLst/>
          </a:prstGeom>
        </p:spPr>
      </p:pic>
      <p:sp>
        <p:nvSpPr>
          <p:cNvPr id="4" name="Google Shape;138;g1a6be771c57_0_0">
            <a:extLst>
              <a:ext uri="{FF2B5EF4-FFF2-40B4-BE49-F238E27FC236}">
                <a16:creationId xmlns:a16="http://schemas.microsoft.com/office/drawing/2014/main" id="{2609E4FF-FC7A-30E5-FF4F-6FEC0ED75D19}"/>
              </a:ext>
            </a:extLst>
          </p:cNvPr>
          <p:cNvSpPr txBox="1">
            <a:spLocks/>
          </p:cNvSpPr>
          <p:nvPr/>
        </p:nvSpPr>
        <p:spPr>
          <a:xfrm>
            <a:off x="1262630" y="1511559"/>
            <a:ext cx="10236150" cy="46559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spcAft>
                <a:spcPts val="1200"/>
              </a:spcAft>
              <a:buClr>
                <a:schemeClr val="accent6"/>
              </a:buClr>
            </a:pPr>
            <a:r>
              <a:rPr lang="hr-HR" sz="3200" dirty="0">
                <a:latin typeface="+mn-lt"/>
                <a:ea typeface="+mn-ea"/>
                <a:cs typeface="+mn-cs"/>
              </a:rPr>
              <a:t>Koraci obrade: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Učitavanje podataka u softver 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Generiranje oblaka točaka i digitalnog 3D modela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Spajanje podataka, prilagodba boja i tekstura</a:t>
            </a:r>
          </a:p>
        </p:txBody>
      </p:sp>
    </p:spTree>
    <p:extLst>
      <p:ext uri="{BB962C8B-B14F-4D97-AF65-F5344CB8AC3E}">
        <p14:creationId xmlns:p14="http://schemas.microsoft.com/office/powerpoint/2010/main" val="28628604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F1715C9B-0FFB-3940-6467-9D86C4A57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35D39B0C-DFF3-0F99-E116-E4F04AF348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134049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l-PL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Obrada podataka i izrada modela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oup 2138386497">
            <a:extLst>
              <a:ext uri="{FF2B5EF4-FFF2-40B4-BE49-F238E27FC236}">
                <a16:creationId xmlns:a16="http://schemas.microsoft.com/office/drawing/2014/main" id="{EE775D47-2D50-EAB2-0E56-EB3FBFF4D872}"/>
              </a:ext>
            </a:extLst>
          </p:cNvPr>
          <p:cNvGrpSpPr/>
          <p:nvPr/>
        </p:nvGrpSpPr>
        <p:grpSpPr>
          <a:xfrm>
            <a:off x="1303149" y="1354494"/>
            <a:ext cx="9585701" cy="4738396"/>
            <a:chOff x="2352829" y="2300319"/>
            <a:chExt cx="5986343" cy="2959363"/>
          </a:xfrm>
        </p:grpSpPr>
        <p:grpSp>
          <p:nvGrpSpPr>
            <p:cNvPr id="6" name="Group 23888755">
              <a:extLst>
                <a:ext uri="{FF2B5EF4-FFF2-40B4-BE49-F238E27FC236}">
                  <a16:creationId xmlns:a16="http://schemas.microsoft.com/office/drawing/2014/main" id="{1318642A-E21B-29DB-4653-14A6C59CD8E7}"/>
                </a:ext>
              </a:extLst>
            </p:cNvPr>
            <p:cNvGrpSpPr/>
            <p:nvPr/>
          </p:nvGrpSpPr>
          <p:grpSpPr>
            <a:xfrm>
              <a:off x="2352829" y="2300319"/>
              <a:ext cx="5986343" cy="2959363"/>
              <a:chOff x="0" y="0"/>
              <a:chExt cx="5986343" cy="2959363"/>
            </a:xfrm>
          </p:grpSpPr>
          <p:sp>
            <p:nvSpPr>
              <p:cNvPr id="7" name="Rectangle 527236994">
                <a:extLst>
                  <a:ext uri="{FF2B5EF4-FFF2-40B4-BE49-F238E27FC236}">
                    <a16:creationId xmlns:a16="http://schemas.microsoft.com/office/drawing/2014/main" id="{BC293983-53F0-85AD-81B7-C65A06792EDF}"/>
                  </a:ext>
                </a:extLst>
              </p:cNvPr>
              <p:cNvSpPr/>
              <p:nvPr/>
            </p:nvSpPr>
            <p:spPr>
              <a:xfrm>
                <a:off x="0" y="0"/>
                <a:ext cx="5986325" cy="2959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hr-HR" sz="1200"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 </a:t>
                </a:r>
                <a:endParaRPr lang="en-GB" sz="12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8" name="Shape 40">
                <a:extLst>
                  <a:ext uri="{FF2B5EF4-FFF2-40B4-BE49-F238E27FC236}">
                    <a16:creationId xmlns:a16="http://schemas.microsoft.com/office/drawing/2014/main" id="{700FBF43-B1E2-7853-B295-F2DC6EFFF40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0" y="7883"/>
                <a:ext cx="2951480" cy="29514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Shape 41">
                <a:extLst>
                  <a:ext uri="{FF2B5EF4-FFF2-40B4-BE49-F238E27FC236}">
                    <a16:creationId xmlns:a16="http://schemas.microsoft.com/office/drawing/2014/main" id="{56901C79-3F1F-8E84-182A-F9256E78C720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034863" y="0"/>
                <a:ext cx="2951480" cy="29514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131B765-DD56-EE1D-28DD-FCBE7C62C6AB}"/>
              </a:ext>
            </a:extLst>
          </p:cNvPr>
          <p:cNvSpPr txBox="1"/>
          <p:nvPr/>
        </p:nvSpPr>
        <p:spPr>
          <a:xfrm>
            <a:off x="231981" y="6127729"/>
            <a:ext cx="2743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hr-HR" dirty="0">
                <a:solidFill>
                  <a:schemeClr val="accent6"/>
                </a:solidFill>
              </a:rPr>
              <a:t>Obrada podataka</a:t>
            </a:r>
          </a:p>
        </p:txBody>
      </p:sp>
    </p:spTree>
    <p:extLst>
      <p:ext uri="{BB962C8B-B14F-4D97-AF65-F5344CB8AC3E}">
        <p14:creationId xmlns:p14="http://schemas.microsoft.com/office/powerpoint/2010/main" val="30025598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5" name="Rectangle 10246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49155-471B-0AAE-F21B-228F7AD68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3235" y="1328084"/>
            <a:ext cx="4711745" cy="4201831"/>
          </a:xfrm>
        </p:spPr>
        <p:txBody>
          <a:bodyPr anchor="b">
            <a:normAutofit/>
          </a:bodyPr>
          <a:lstStyle/>
          <a:p>
            <a:pPr algn="l"/>
            <a:r>
              <a:rPr lang="hr-HR" sz="2800" b="1" i="1" dirty="0"/>
              <a:t>Ova nastavna tema je nastala kao rezultat izrade priručnika za potrebe fakultativnog predmeta Zelena gradnja koji se izvodi u Graditeljskoj tehničkoj školi Zagreb u okviru GREENCO projekta.</a:t>
            </a:r>
            <a:endParaRPr lang="en-GB" sz="2800" b="1" i="1" dirty="0"/>
          </a:p>
        </p:txBody>
      </p:sp>
      <p:grpSp>
        <p:nvGrpSpPr>
          <p:cNvPr id="10249" name="Group 10248">
            <a:extLst>
              <a:ext uri="{FF2B5EF4-FFF2-40B4-BE49-F238E27FC236}">
                <a16:creationId xmlns:a16="http://schemas.microsoft.com/office/drawing/2014/main" id="{B0A10B5A-315F-4751-BA35-34556B5D2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423049" cy="6858001"/>
            <a:chOff x="0" y="0"/>
            <a:chExt cx="6423049" cy="6858001"/>
          </a:xfrm>
        </p:grpSpPr>
        <p:sp>
          <p:nvSpPr>
            <p:cNvPr id="10250" name="Freeform: Shape 10249">
              <a:extLst>
                <a:ext uri="{FF2B5EF4-FFF2-40B4-BE49-F238E27FC236}">
                  <a16:creationId xmlns:a16="http://schemas.microsoft.com/office/drawing/2014/main" id="{4A5DAC55-04A1-4AB4-A2C6-C859A915C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018714" cy="6858000"/>
            </a:xfrm>
            <a:custGeom>
              <a:avLst/>
              <a:gdLst>
                <a:gd name="connsiteX0" fmla="*/ 0 w 6018714"/>
                <a:gd name="connsiteY0" fmla="*/ 6499477 h 6858000"/>
                <a:gd name="connsiteX1" fmla="*/ 248639 w 6018714"/>
                <a:gd name="connsiteY1" fmla="*/ 6701197 h 6858000"/>
                <a:gd name="connsiteX2" fmla="*/ 392359 w 6018714"/>
                <a:gd name="connsiteY2" fmla="*/ 6814935 h 6858000"/>
                <a:gd name="connsiteX3" fmla="*/ 448656 w 6018714"/>
                <a:gd name="connsiteY3" fmla="*/ 6858000 h 6858000"/>
                <a:gd name="connsiteX4" fmla="*/ 0 w 6018714"/>
                <a:gd name="connsiteY4" fmla="*/ 6858000 h 6858000"/>
                <a:gd name="connsiteX5" fmla="*/ 998246 w 6018714"/>
                <a:gd name="connsiteY5" fmla="*/ 0 h 6858000"/>
                <a:gd name="connsiteX6" fmla="*/ 1984114 w 6018714"/>
                <a:gd name="connsiteY6" fmla="*/ 0 h 6858000"/>
                <a:gd name="connsiteX7" fmla="*/ 2011390 w 6018714"/>
                <a:gd name="connsiteY7" fmla="*/ 2333 h 6858000"/>
                <a:gd name="connsiteX8" fmla="*/ 4182319 w 6018714"/>
                <a:gd name="connsiteY8" fmla="*/ 838030 h 6858000"/>
                <a:gd name="connsiteX9" fmla="*/ 4785565 w 6018714"/>
                <a:gd name="connsiteY9" fmla="*/ 1338564 h 6858000"/>
                <a:gd name="connsiteX10" fmla="*/ 5695308 w 6018714"/>
                <a:gd name="connsiteY10" fmla="*/ 2616232 h 6858000"/>
                <a:gd name="connsiteX11" fmla="*/ 5937944 w 6018714"/>
                <a:gd name="connsiteY11" fmla="*/ 3368583 h 6858000"/>
                <a:gd name="connsiteX12" fmla="*/ 6018677 w 6018714"/>
                <a:gd name="connsiteY12" fmla="*/ 4153681 h 6858000"/>
                <a:gd name="connsiteX13" fmla="*/ 5990165 w 6018714"/>
                <a:gd name="connsiteY13" fmla="*/ 4557147 h 6858000"/>
                <a:gd name="connsiteX14" fmla="*/ 5982312 w 6018714"/>
                <a:gd name="connsiteY14" fmla="*/ 4607451 h 6858000"/>
                <a:gd name="connsiteX15" fmla="*/ 5972856 w 6018714"/>
                <a:gd name="connsiteY15" fmla="*/ 4657609 h 6858000"/>
                <a:gd name="connsiteX16" fmla="*/ 5951328 w 6018714"/>
                <a:gd name="connsiteY16" fmla="*/ 4757628 h 6858000"/>
                <a:gd name="connsiteX17" fmla="*/ 5893141 w 6018714"/>
                <a:gd name="connsiteY17" fmla="*/ 4953827 h 6858000"/>
                <a:gd name="connsiteX18" fmla="*/ 5817644 w 6018714"/>
                <a:gd name="connsiteY18" fmla="*/ 5141915 h 6858000"/>
                <a:gd name="connsiteX19" fmla="*/ 5728909 w 6018714"/>
                <a:gd name="connsiteY19" fmla="*/ 5322626 h 6858000"/>
                <a:gd name="connsiteX20" fmla="*/ 5532095 w 6018714"/>
                <a:gd name="connsiteY20" fmla="*/ 5663839 h 6858000"/>
                <a:gd name="connsiteX21" fmla="*/ 5330043 w 6018714"/>
                <a:gd name="connsiteY21" fmla="*/ 5988236 h 6858000"/>
                <a:gd name="connsiteX22" fmla="*/ 5232580 w 6018714"/>
                <a:gd name="connsiteY22" fmla="*/ 6146081 h 6858000"/>
                <a:gd name="connsiteX23" fmla="*/ 5183269 w 6018714"/>
                <a:gd name="connsiteY23" fmla="*/ 6227660 h 6858000"/>
                <a:gd name="connsiteX24" fmla="*/ 5131628 w 6018714"/>
                <a:gd name="connsiteY24" fmla="*/ 6311451 h 6858000"/>
                <a:gd name="connsiteX25" fmla="*/ 4910811 w 6018714"/>
                <a:gd name="connsiteY25" fmla="*/ 6641009 h 6858000"/>
                <a:gd name="connsiteX26" fmla="*/ 4788885 w 6018714"/>
                <a:gd name="connsiteY26" fmla="*/ 6800448 h 6858000"/>
                <a:gd name="connsiteX27" fmla="*/ 4739213 w 6018714"/>
                <a:gd name="connsiteY27" fmla="*/ 6858000 h 6858000"/>
                <a:gd name="connsiteX28" fmla="*/ 3950454 w 6018714"/>
                <a:gd name="connsiteY28" fmla="*/ 6858000 h 6858000"/>
                <a:gd name="connsiteX29" fmla="*/ 4012997 w 6018714"/>
                <a:gd name="connsiteY29" fmla="*/ 6806378 h 6858000"/>
                <a:gd name="connsiteX30" fmla="*/ 4268871 w 6018714"/>
                <a:gd name="connsiteY30" fmla="*/ 6566512 h 6858000"/>
                <a:gd name="connsiteX31" fmla="*/ 4750072 w 6018714"/>
                <a:gd name="connsiteY31" fmla="*/ 6033375 h 6858000"/>
                <a:gd name="connsiteX32" fmla="*/ 4806075 w 6018714"/>
                <a:gd name="connsiteY32" fmla="*/ 5961092 h 6858000"/>
                <a:gd name="connsiteX33" fmla="*/ 4863244 w 6018714"/>
                <a:gd name="connsiteY33" fmla="*/ 5885856 h 6858000"/>
                <a:gd name="connsiteX34" fmla="*/ 4982235 w 6018714"/>
                <a:gd name="connsiteY34" fmla="*/ 5732288 h 6858000"/>
                <a:gd name="connsiteX35" fmla="*/ 5221526 w 6018714"/>
                <a:gd name="connsiteY35" fmla="*/ 5438135 h 6858000"/>
                <a:gd name="connsiteX36" fmla="*/ 5442633 w 6018714"/>
                <a:gd name="connsiteY36" fmla="*/ 5146193 h 6858000"/>
                <a:gd name="connsiteX37" fmla="*/ 5538350 w 6018714"/>
                <a:gd name="connsiteY37" fmla="*/ 4995133 h 6858000"/>
                <a:gd name="connsiteX38" fmla="*/ 5621702 w 6018714"/>
                <a:gd name="connsiteY38" fmla="*/ 4839205 h 6858000"/>
                <a:gd name="connsiteX39" fmla="*/ 5741275 w 6018714"/>
                <a:gd name="connsiteY39" fmla="*/ 4507728 h 6858000"/>
                <a:gd name="connsiteX40" fmla="*/ 5781714 w 6018714"/>
                <a:gd name="connsiteY40" fmla="*/ 4153681 h 6858000"/>
                <a:gd name="connsiteX41" fmla="*/ 5685706 w 6018714"/>
                <a:gd name="connsiteY41" fmla="*/ 3428918 h 6858000"/>
                <a:gd name="connsiteX42" fmla="*/ 5422122 w 6018714"/>
                <a:gd name="connsiteY42" fmla="*/ 2750328 h 6858000"/>
                <a:gd name="connsiteX43" fmla="*/ 5033730 w 6018714"/>
                <a:gd name="connsiteY43" fmla="*/ 2136204 h 6858000"/>
                <a:gd name="connsiteX44" fmla="*/ 4542784 w 6018714"/>
                <a:gd name="connsiteY44" fmla="*/ 1601886 h 6858000"/>
                <a:gd name="connsiteX45" fmla="*/ 2668605 w 6018714"/>
                <a:gd name="connsiteY45" fmla="*/ 539746 h 6858000"/>
                <a:gd name="connsiteX46" fmla="*/ 1965570 w 6018714"/>
                <a:gd name="connsiteY46" fmla="*/ 389865 h 6858000"/>
                <a:gd name="connsiteX47" fmla="*/ 1249006 w 6018714"/>
                <a:gd name="connsiteY47" fmla="*/ 363461 h 6858000"/>
                <a:gd name="connsiteX48" fmla="*/ 542188 w 6018714"/>
                <a:gd name="connsiteY48" fmla="*/ 465544 h 6858000"/>
                <a:gd name="connsiteX49" fmla="*/ 37349 w 6018714"/>
                <a:gd name="connsiteY49" fmla="*/ 636266 h 6858000"/>
                <a:gd name="connsiteX50" fmla="*/ 0 w 6018714"/>
                <a:gd name="connsiteY50" fmla="*/ 653785 h 6858000"/>
                <a:gd name="connsiteX51" fmla="*/ 0 w 6018714"/>
                <a:gd name="connsiteY51" fmla="*/ 255198 h 6858000"/>
                <a:gd name="connsiteX52" fmla="*/ 167136 w 6018714"/>
                <a:gd name="connsiteY52" fmla="*/ 188295 h 6858000"/>
                <a:gd name="connsiteX53" fmla="*/ 451417 w 6018714"/>
                <a:gd name="connsiteY53" fmla="*/ 101466 h 6858000"/>
                <a:gd name="connsiteX54" fmla="*/ 836914 w 6018714"/>
                <a:gd name="connsiteY54" fmla="*/ 2139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18714" h="6858000">
                  <a:moveTo>
                    <a:pt x="0" y="6499477"/>
                  </a:moveTo>
                  <a:lnTo>
                    <a:pt x="248639" y="6701197"/>
                  </a:lnTo>
                  <a:cubicBezTo>
                    <a:pt x="296496" y="6739700"/>
                    <a:pt x="344500" y="6777613"/>
                    <a:pt x="392359" y="6814935"/>
                  </a:cubicBezTo>
                  <a:lnTo>
                    <a:pt x="448656" y="6858000"/>
                  </a:lnTo>
                  <a:lnTo>
                    <a:pt x="0" y="6858000"/>
                  </a:lnTo>
                  <a:close/>
                  <a:moveTo>
                    <a:pt x="998246" y="0"/>
                  </a:moveTo>
                  <a:lnTo>
                    <a:pt x="1984114" y="0"/>
                  </a:lnTo>
                  <a:lnTo>
                    <a:pt x="2011390" y="2333"/>
                  </a:lnTo>
                  <a:cubicBezTo>
                    <a:pt x="2791770" y="95667"/>
                    <a:pt x="3537428" y="382707"/>
                    <a:pt x="4182319" y="838030"/>
                  </a:cubicBezTo>
                  <a:cubicBezTo>
                    <a:pt x="4396386" y="988089"/>
                    <a:pt x="4598134" y="1155477"/>
                    <a:pt x="4785565" y="1338564"/>
                  </a:cubicBezTo>
                  <a:cubicBezTo>
                    <a:pt x="5159266" y="1705003"/>
                    <a:pt x="5477110" y="2135318"/>
                    <a:pt x="5695308" y="2616232"/>
                  </a:cubicBezTo>
                  <a:cubicBezTo>
                    <a:pt x="5803975" y="2856910"/>
                    <a:pt x="5885376" y="3109302"/>
                    <a:pt x="5937944" y="3368583"/>
                  </a:cubicBezTo>
                  <a:cubicBezTo>
                    <a:pt x="5990936" y="3626845"/>
                    <a:pt x="6017985" y="3889887"/>
                    <a:pt x="6018677" y="4153681"/>
                  </a:cubicBezTo>
                  <a:cubicBezTo>
                    <a:pt x="6019393" y="4288706"/>
                    <a:pt x="6009862" y="4423598"/>
                    <a:pt x="5990165" y="4557147"/>
                  </a:cubicBezTo>
                  <a:lnTo>
                    <a:pt x="5982312" y="4607451"/>
                  </a:lnTo>
                  <a:lnTo>
                    <a:pt x="5972856" y="4657609"/>
                  </a:lnTo>
                  <a:cubicBezTo>
                    <a:pt x="5966601" y="4691096"/>
                    <a:pt x="5959037" y="4724287"/>
                    <a:pt x="5951328" y="4757628"/>
                  </a:cubicBezTo>
                  <a:cubicBezTo>
                    <a:pt x="5934889" y="4823863"/>
                    <a:pt x="5915834" y="4890100"/>
                    <a:pt x="5893141" y="4953827"/>
                  </a:cubicBezTo>
                  <a:cubicBezTo>
                    <a:pt x="5870448" y="5017556"/>
                    <a:pt x="5845282" y="5080252"/>
                    <a:pt x="5817644" y="5141915"/>
                  </a:cubicBezTo>
                  <a:cubicBezTo>
                    <a:pt x="5790005" y="5203578"/>
                    <a:pt x="5760040" y="5263619"/>
                    <a:pt x="5728909" y="5322626"/>
                  </a:cubicBezTo>
                  <a:cubicBezTo>
                    <a:pt x="5666505" y="5440642"/>
                    <a:pt x="5599591" y="5553937"/>
                    <a:pt x="5532095" y="5663839"/>
                  </a:cubicBezTo>
                  <a:lnTo>
                    <a:pt x="5330043" y="5988236"/>
                  </a:lnTo>
                  <a:cubicBezTo>
                    <a:pt x="5297022" y="6041195"/>
                    <a:pt x="5264148" y="6093565"/>
                    <a:pt x="5232580" y="6146081"/>
                  </a:cubicBezTo>
                  <a:lnTo>
                    <a:pt x="5183269" y="6227660"/>
                  </a:lnTo>
                  <a:cubicBezTo>
                    <a:pt x="5166103" y="6255541"/>
                    <a:pt x="5149375" y="6283717"/>
                    <a:pt x="5131628" y="6311451"/>
                  </a:cubicBezTo>
                  <a:cubicBezTo>
                    <a:pt x="5062676" y="6423417"/>
                    <a:pt x="4988635" y="6533174"/>
                    <a:pt x="4910811" y="6641009"/>
                  </a:cubicBezTo>
                  <a:cubicBezTo>
                    <a:pt x="4871725" y="6695377"/>
                    <a:pt x="4831064" y="6748547"/>
                    <a:pt x="4788885" y="6800448"/>
                  </a:cubicBezTo>
                  <a:lnTo>
                    <a:pt x="4739213" y="6858000"/>
                  </a:lnTo>
                  <a:lnTo>
                    <a:pt x="3950454" y="6858000"/>
                  </a:lnTo>
                  <a:lnTo>
                    <a:pt x="4012997" y="6806378"/>
                  </a:lnTo>
                  <a:cubicBezTo>
                    <a:pt x="4100089" y="6729374"/>
                    <a:pt x="4185375" y="6649419"/>
                    <a:pt x="4268871" y="6566512"/>
                  </a:cubicBezTo>
                  <a:cubicBezTo>
                    <a:pt x="4439315" y="6398398"/>
                    <a:pt x="4599980" y="6220387"/>
                    <a:pt x="4750072" y="6033375"/>
                  </a:cubicBezTo>
                  <a:cubicBezTo>
                    <a:pt x="4769418" y="6009920"/>
                    <a:pt x="4787311" y="5985138"/>
                    <a:pt x="4806075" y="5961092"/>
                  </a:cubicBezTo>
                  <a:lnTo>
                    <a:pt x="4863244" y="5885856"/>
                  </a:lnTo>
                  <a:cubicBezTo>
                    <a:pt x="4902520" y="5833635"/>
                    <a:pt x="4942184" y="5782445"/>
                    <a:pt x="4982235" y="5732288"/>
                  </a:cubicBezTo>
                  <a:cubicBezTo>
                    <a:pt x="5061513" y="5631533"/>
                    <a:pt x="5143556" y="5534760"/>
                    <a:pt x="5221526" y="5438135"/>
                  </a:cubicBezTo>
                  <a:cubicBezTo>
                    <a:pt x="5299495" y="5341509"/>
                    <a:pt x="5374846" y="5245326"/>
                    <a:pt x="5442633" y="5146193"/>
                  </a:cubicBezTo>
                  <a:cubicBezTo>
                    <a:pt x="5476091" y="5096480"/>
                    <a:pt x="5508530" y="5046176"/>
                    <a:pt x="5538350" y="4995133"/>
                  </a:cubicBezTo>
                  <a:cubicBezTo>
                    <a:pt x="5568171" y="4944091"/>
                    <a:pt x="5596245" y="4892164"/>
                    <a:pt x="5621702" y="4839205"/>
                  </a:cubicBezTo>
                  <a:cubicBezTo>
                    <a:pt x="5673203" y="4733405"/>
                    <a:pt x="5713291" y="4622262"/>
                    <a:pt x="5741275" y="4507728"/>
                  </a:cubicBezTo>
                  <a:cubicBezTo>
                    <a:pt x="5767878" y="4391630"/>
                    <a:pt x="5781445" y="4272861"/>
                    <a:pt x="5781714" y="4153681"/>
                  </a:cubicBezTo>
                  <a:cubicBezTo>
                    <a:pt x="5781640" y="3908842"/>
                    <a:pt x="5749352" y="3665096"/>
                    <a:pt x="5685706" y="3428918"/>
                  </a:cubicBezTo>
                  <a:cubicBezTo>
                    <a:pt x="5621295" y="3194067"/>
                    <a:pt x="5532959" y="2966636"/>
                    <a:pt x="5422122" y="2750328"/>
                  </a:cubicBezTo>
                  <a:cubicBezTo>
                    <a:pt x="5312356" y="2533473"/>
                    <a:pt x="5182293" y="2327817"/>
                    <a:pt x="5033730" y="2136204"/>
                  </a:cubicBezTo>
                  <a:cubicBezTo>
                    <a:pt x="4885345" y="1944281"/>
                    <a:pt x="4721094" y="1765530"/>
                    <a:pt x="4542784" y="1601886"/>
                  </a:cubicBezTo>
                  <a:cubicBezTo>
                    <a:pt x="4001273" y="1114380"/>
                    <a:pt x="3361806" y="751985"/>
                    <a:pt x="2668605" y="539746"/>
                  </a:cubicBezTo>
                  <a:cubicBezTo>
                    <a:pt x="2438667" y="470493"/>
                    <a:pt x="2203536" y="420366"/>
                    <a:pt x="1965570" y="389865"/>
                  </a:cubicBezTo>
                  <a:cubicBezTo>
                    <a:pt x="1727936" y="359890"/>
                    <a:pt x="1488166" y="351053"/>
                    <a:pt x="1249006" y="363461"/>
                  </a:cubicBezTo>
                  <a:cubicBezTo>
                    <a:pt x="1010718" y="374400"/>
                    <a:pt x="774017" y="408587"/>
                    <a:pt x="542188" y="465544"/>
                  </a:cubicBezTo>
                  <a:cubicBezTo>
                    <a:pt x="369418" y="508120"/>
                    <a:pt x="200552" y="565242"/>
                    <a:pt x="37349" y="636266"/>
                  </a:cubicBezTo>
                  <a:lnTo>
                    <a:pt x="0" y="653785"/>
                  </a:lnTo>
                  <a:lnTo>
                    <a:pt x="0" y="255198"/>
                  </a:lnTo>
                  <a:lnTo>
                    <a:pt x="167136" y="188295"/>
                  </a:lnTo>
                  <a:cubicBezTo>
                    <a:pt x="260597" y="155379"/>
                    <a:pt x="355437" y="126405"/>
                    <a:pt x="451417" y="101466"/>
                  </a:cubicBezTo>
                  <a:cubicBezTo>
                    <a:pt x="578649" y="68513"/>
                    <a:pt x="707299" y="41799"/>
                    <a:pt x="836914" y="2139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0251" name="Freeform: Shape 10250">
              <a:extLst>
                <a:ext uri="{FF2B5EF4-FFF2-40B4-BE49-F238E27FC236}">
                  <a16:creationId xmlns:a16="http://schemas.microsoft.com/office/drawing/2014/main" id="{A7370387-C8AA-4FC4-B636-C83BA7921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8834"/>
              <a:ext cx="6015920" cy="6819166"/>
            </a:xfrm>
            <a:custGeom>
              <a:avLst/>
              <a:gdLst>
                <a:gd name="connsiteX0" fmla="*/ 0 w 6015920"/>
                <a:gd name="connsiteY0" fmla="*/ 6143989 h 6819166"/>
                <a:gd name="connsiteX1" fmla="*/ 134018 w 6015920"/>
                <a:gd name="connsiteY1" fmla="*/ 6248665 h 6819166"/>
                <a:gd name="connsiteX2" fmla="*/ 880799 w 6015920"/>
                <a:gd name="connsiteY2" fmla="*/ 6790482 h 6819166"/>
                <a:gd name="connsiteX3" fmla="*/ 929680 w 6015920"/>
                <a:gd name="connsiteY3" fmla="*/ 6819166 h 6819166"/>
                <a:gd name="connsiteX4" fmla="*/ 0 w 6015920"/>
                <a:gd name="connsiteY4" fmla="*/ 6819166 h 6819166"/>
                <a:gd name="connsiteX5" fmla="*/ 1408589 w 6015920"/>
                <a:gd name="connsiteY5" fmla="*/ 0 h 6819166"/>
                <a:gd name="connsiteX6" fmla="*/ 1409171 w 6015920"/>
                <a:gd name="connsiteY6" fmla="*/ 294 h 6819166"/>
                <a:gd name="connsiteX7" fmla="*/ 6015920 w 6015920"/>
                <a:gd name="connsiteY7" fmla="*/ 4129828 h 6819166"/>
                <a:gd name="connsiteX8" fmla="*/ 5101088 w 6015920"/>
                <a:gd name="connsiteY8" fmla="*/ 6096419 h 6819166"/>
                <a:gd name="connsiteX9" fmla="*/ 4546786 w 6015920"/>
                <a:gd name="connsiteY9" fmla="*/ 6797679 h 6819166"/>
                <a:gd name="connsiteX10" fmla="*/ 4525032 w 6015920"/>
                <a:gd name="connsiteY10" fmla="*/ 6819166 h 6819166"/>
                <a:gd name="connsiteX11" fmla="*/ 3362009 w 6015920"/>
                <a:gd name="connsiteY11" fmla="*/ 6819166 h 6819166"/>
                <a:gd name="connsiteX12" fmla="*/ 3559506 w 6015920"/>
                <a:gd name="connsiteY12" fmla="*/ 6694254 h 6819166"/>
                <a:gd name="connsiteX13" fmla="*/ 4499295 w 6015920"/>
                <a:gd name="connsiteY13" fmla="*/ 5685109 h 6819166"/>
                <a:gd name="connsiteX14" fmla="*/ 4763752 w 6015920"/>
                <a:gd name="connsiteY14" fmla="*/ 5310428 h 6819166"/>
                <a:gd name="connsiteX15" fmla="*/ 5288592 w 6015920"/>
                <a:gd name="connsiteY15" fmla="*/ 4129828 h 6819166"/>
                <a:gd name="connsiteX16" fmla="*/ 4971477 w 6015920"/>
                <a:gd name="connsiteY16" fmla="*/ 2858526 h 6819166"/>
                <a:gd name="connsiteX17" fmla="*/ 4096938 w 6015920"/>
                <a:gd name="connsiteY17" fmla="*/ 1766138 h 6819166"/>
                <a:gd name="connsiteX18" fmla="*/ 2832696 w 6015920"/>
                <a:gd name="connsiteY18" fmla="*/ 1008719 h 6819166"/>
                <a:gd name="connsiteX19" fmla="*/ 1409171 w 6015920"/>
                <a:gd name="connsiteY19" fmla="*/ 732948 h 6819166"/>
                <a:gd name="connsiteX20" fmla="*/ 189877 w 6015920"/>
                <a:gd name="connsiteY20" fmla="*/ 989377 h 6819166"/>
                <a:gd name="connsiteX21" fmla="*/ 0 w 6015920"/>
                <a:gd name="connsiteY21" fmla="*/ 1091881 h 6819166"/>
                <a:gd name="connsiteX22" fmla="*/ 0 w 6015920"/>
                <a:gd name="connsiteY22" fmla="*/ 273645 h 6819166"/>
                <a:gd name="connsiteX23" fmla="*/ 53152 w 6015920"/>
                <a:gd name="connsiteY23" fmla="*/ 250589 h 6819166"/>
                <a:gd name="connsiteX24" fmla="*/ 1408589 w 6015920"/>
                <a:gd name="connsiteY24" fmla="*/ 0 h 68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15920" h="6819166">
                  <a:moveTo>
                    <a:pt x="0" y="6143989"/>
                  </a:moveTo>
                  <a:lnTo>
                    <a:pt x="134018" y="6248665"/>
                  </a:lnTo>
                  <a:cubicBezTo>
                    <a:pt x="404095" y="6461250"/>
                    <a:pt x="645672" y="6645215"/>
                    <a:pt x="880799" y="6790482"/>
                  </a:cubicBezTo>
                  <a:lnTo>
                    <a:pt x="929680" y="6819166"/>
                  </a:lnTo>
                  <a:lnTo>
                    <a:pt x="0" y="6819166"/>
                  </a:lnTo>
                  <a:close/>
                  <a:moveTo>
                    <a:pt x="1408589" y="0"/>
                  </a:moveTo>
                  <a:lnTo>
                    <a:pt x="1409171" y="294"/>
                  </a:lnTo>
                  <a:cubicBezTo>
                    <a:pt x="3696325" y="294"/>
                    <a:pt x="6015920" y="1849221"/>
                    <a:pt x="6015920" y="4129828"/>
                  </a:cubicBezTo>
                  <a:cubicBezTo>
                    <a:pt x="6015920" y="4985129"/>
                    <a:pt x="5545048" y="5437324"/>
                    <a:pt x="5101088" y="6096419"/>
                  </a:cubicBezTo>
                  <a:cubicBezTo>
                    <a:pt x="4927721" y="6353993"/>
                    <a:pt x="4744312" y="6588925"/>
                    <a:pt x="4546786" y="6797679"/>
                  </a:cubicBezTo>
                  <a:lnTo>
                    <a:pt x="4525032" y="6819166"/>
                  </a:lnTo>
                  <a:lnTo>
                    <a:pt x="3362009" y="6819166"/>
                  </a:lnTo>
                  <a:lnTo>
                    <a:pt x="3559506" y="6694254"/>
                  </a:lnTo>
                  <a:cubicBezTo>
                    <a:pt x="3895644" y="6458563"/>
                    <a:pt x="4202210" y="6126161"/>
                    <a:pt x="4499295" y="5685109"/>
                  </a:cubicBezTo>
                  <a:cubicBezTo>
                    <a:pt x="4589775" y="5550592"/>
                    <a:pt x="4678218" y="5428532"/>
                    <a:pt x="4763752" y="5310428"/>
                  </a:cubicBezTo>
                  <a:cubicBezTo>
                    <a:pt x="5118251" y="4820868"/>
                    <a:pt x="5288592" y="4566198"/>
                    <a:pt x="5288592" y="4129828"/>
                  </a:cubicBezTo>
                  <a:cubicBezTo>
                    <a:pt x="5288592" y="3696828"/>
                    <a:pt x="5181966" y="3269106"/>
                    <a:pt x="4971477" y="2858526"/>
                  </a:cubicBezTo>
                  <a:cubicBezTo>
                    <a:pt x="4765643" y="2456885"/>
                    <a:pt x="4471366" y="2089240"/>
                    <a:pt x="4096938" y="1766138"/>
                  </a:cubicBezTo>
                  <a:cubicBezTo>
                    <a:pt x="3720910" y="1443697"/>
                    <a:pt x="3293474" y="1187604"/>
                    <a:pt x="2832696" y="1008719"/>
                  </a:cubicBezTo>
                  <a:cubicBezTo>
                    <a:pt x="2360806" y="825703"/>
                    <a:pt x="1881933" y="732948"/>
                    <a:pt x="1409171" y="732948"/>
                  </a:cubicBezTo>
                  <a:cubicBezTo>
                    <a:pt x="963609" y="732948"/>
                    <a:pt x="553251" y="819255"/>
                    <a:pt x="189877" y="989377"/>
                  </a:cubicBezTo>
                  <a:lnTo>
                    <a:pt x="0" y="1091881"/>
                  </a:lnTo>
                  <a:lnTo>
                    <a:pt x="0" y="273645"/>
                  </a:lnTo>
                  <a:lnTo>
                    <a:pt x="53152" y="250589"/>
                  </a:lnTo>
                  <a:cubicBezTo>
                    <a:pt x="457881" y="88474"/>
                    <a:pt x="911201" y="0"/>
                    <a:pt x="1408589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0252" name="Freeform: Shape 10251">
              <a:extLst>
                <a:ext uri="{FF2B5EF4-FFF2-40B4-BE49-F238E27FC236}">
                  <a16:creationId xmlns:a16="http://schemas.microsoft.com/office/drawing/2014/main" id="{4E3C2B3B-4414-484B-8914-7CB18736F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9880"/>
              <a:ext cx="5997097" cy="6768121"/>
            </a:xfrm>
            <a:custGeom>
              <a:avLst/>
              <a:gdLst>
                <a:gd name="connsiteX0" fmla="*/ 0 w 5997097"/>
                <a:gd name="connsiteY0" fmla="*/ 5929955 h 6768121"/>
                <a:gd name="connsiteX1" fmla="*/ 204947 w 5997097"/>
                <a:gd name="connsiteY1" fmla="*/ 6088753 h 6768121"/>
                <a:gd name="connsiteX2" fmla="*/ 1135927 w 5997097"/>
                <a:gd name="connsiteY2" fmla="*/ 6730112 h 6768121"/>
                <a:gd name="connsiteX3" fmla="*/ 1219620 w 5997097"/>
                <a:gd name="connsiteY3" fmla="*/ 6768121 h 6768121"/>
                <a:gd name="connsiteX4" fmla="*/ 0 w 5997097"/>
                <a:gd name="connsiteY4" fmla="*/ 6768121 h 6768121"/>
                <a:gd name="connsiteX5" fmla="*/ 1389767 w 5997097"/>
                <a:gd name="connsiteY5" fmla="*/ 0 h 6768121"/>
                <a:gd name="connsiteX6" fmla="*/ 1390348 w 5997097"/>
                <a:gd name="connsiteY6" fmla="*/ 292 h 6768121"/>
                <a:gd name="connsiteX7" fmla="*/ 5997097 w 5997097"/>
                <a:gd name="connsiteY7" fmla="*/ 4099802 h 6768121"/>
                <a:gd name="connsiteX8" fmla="*/ 5082265 w 5997097"/>
                <a:gd name="connsiteY8" fmla="*/ 6052096 h 6768121"/>
                <a:gd name="connsiteX9" fmla="*/ 4527964 w 5997097"/>
                <a:gd name="connsiteY9" fmla="*/ 6748257 h 6768121"/>
                <a:gd name="connsiteX10" fmla="*/ 4507706 w 5997097"/>
                <a:gd name="connsiteY10" fmla="*/ 6768121 h 6768121"/>
                <a:gd name="connsiteX11" fmla="*/ 3011909 w 5997097"/>
                <a:gd name="connsiteY11" fmla="*/ 6768121 h 6768121"/>
                <a:gd name="connsiteX12" fmla="*/ 3041514 w 5997097"/>
                <a:gd name="connsiteY12" fmla="*/ 6756841 h 6768121"/>
                <a:gd name="connsiteX13" fmla="*/ 3339587 w 5997097"/>
                <a:gd name="connsiteY13" fmla="*/ 6603120 h 6768121"/>
                <a:gd name="connsiteX14" fmla="*/ 4359591 w 5997097"/>
                <a:gd name="connsiteY14" fmla="*/ 5561878 h 6768121"/>
                <a:gd name="connsiteX15" fmla="*/ 4626956 w 5997097"/>
                <a:gd name="connsiteY15" fmla="*/ 5185850 h 6768121"/>
                <a:gd name="connsiteX16" fmla="*/ 5124303 w 5997097"/>
                <a:gd name="connsiteY16" fmla="*/ 4099802 h 6768121"/>
                <a:gd name="connsiteX17" fmla="*/ 4823481 w 5997097"/>
                <a:gd name="connsiteY17" fmla="*/ 2904512 h 6768121"/>
                <a:gd name="connsiteX18" fmla="*/ 3983561 w 5997097"/>
                <a:gd name="connsiteY18" fmla="*/ 1863706 h 6768121"/>
                <a:gd name="connsiteX19" fmla="*/ 2761651 w 5997097"/>
                <a:gd name="connsiteY19" fmla="*/ 1136378 h 6768121"/>
                <a:gd name="connsiteX20" fmla="*/ 1390348 w 5997097"/>
                <a:gd name="connsiteY20" fmla="*/ 873085 h 6768121"/>
                <a:gd name="connsiteX21" fmla="*/ 232295 w 5997097"/>
                <a:gd name="connsiteY21" fmla="*/ 1114121 h 6768121"/>
                <a:gd name="connsiteX22" fmla="*/ 0 w 5997097"/>
                <a:gd name="connsiteY22" fmla="*/ 1238681 h 6768121"/>
                <a:gd name="connsiteX23" fmla="*/ 0 w 5997097"/>
                <a:gd name="connsiteY23" fmla="*/ 263550 h 6768121"/>
                <a:gd name="connsiteX24" fmla="*/ 34329 w 5997097"/>
                <a:gd name="connsiteY24" fmla="*/ 248767 h 6768121"/>
                <a:gd name="connsiteX25" fmla="*/ 1389767 w 5997097"/>
                <a:gd name="connsiteY25" fmla="*/ 0 h 676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97097" h="6768121">
                  <a:moveTo>
                    <a:pt x="0" y="5929955"/>
                  </a:moveTo>
                  <a:lnTo>
                    <a:pt x="204947" y="6088753"/>
                  </a:lnTo>
                  <a:cubicBezTo>
                    <a:pt x="536028" y="6347537"/>
                    <a:pt x="834815" y="6574463"/>
                    <a:pt x="1135927" y="6730112"/>
                  </a:cubicBezTo>
                  <a:lnTo>
                    <a:pt x="1219620" y="6768121"/>
                  </a:lnTo>
                  <a:lnTo>
                    <a:pt x="0" y="6768121"/>
                  </a:lnTo>
                  <a:close/>
                  <a:moveTo>
                    <a:pt x="1389767" y="0"/>
                  </a:moveTo>
                  <a:lnTo>
                    <a:pt x="1390348" y="292"/>
                  </a:lnTo>
                  <a:cubicBezTo>
                    <a:pt x="3677502" y="292"/>
                    <a:pt x="5997097" y="1835776"/>
                    <a:pt x="5997097" y="4099802"/>
                  </a:cubicBezTo>
                  <a:cubicBezTo>
                    <a:pt x="5997097" y="4948885"/>
                    <a:pt x="5526225" y="5397792"/>
                    <a:pt x="5082265" y="6052096"/>
                  </a:cubicBezTo>
                  <a:cubicBezTo>
                    <a:pt x="4908898" y="6307797"/>
                    <a:pt x="4725489" y="6541021"/>
                    <a:pt x="4527964" y="6748257"/>
                  </a:cubicBezTo>
                  <a:lnTo>
                    <a:pt x="4507706" y="6768121"/>
                  </a:lnTo>
                  <a:lnTo>
                    <a:pt x="3011909" y="6768121"/>
                  </a:lnTo>
                  <a:lnTo>
                    <a:pt x="3041514" y="6756841"/>
                  </a:lnTo>
                  <a:cubicBezTo>
                    <a:pt x="3144608" y="6713092"/>
                    <a:pt x="3243834" y="6661888"/>
                    <a:pt x="3339587" y="6603120"/>
                  </a:cubicBezTo>
                  <a:cubicBezTo>
                    <a:pt x="3700923" y="6381722"/>
                    <a:pt x="4034475" y="6041040"/>
                    <a:pt x="4359591" y="5561878"/>
                  </a:cubicBezTo>
                  <a:cubicBezTo>
                    <a:pt x="4451526" y="5426449"/>
                    <a:pt x="4540696" y="5304113"/>
                    <a:pt x="4626956" y="5185850"/>
                  </a:cubicBezTo>
                  <a:cubicBezTo>
                    <a:pt x="4972001" y="4713668"/>
                    <a:pt x="5124303" y="4488342"/>
                    <a:pt x="5124303" y="4099802"/>
                  </a:cubicBezTo>
                  <a:cubicBezTo>
                    <a:pt x="5124303" y="3693373"/>
                    <a:pt x="5022478" y="3291306"/>
                    <a:pt x="4823481" y="2904512"/>
                  </a:cubicBezTo>
                  <a:cubicBezTo>
                    <a:pt x="4628994" y="2527756"/>
                    <a:pt x="4338498" y="2167874"/>
                    <a:pt x="3983561" y="1863706"/>
                  </a:cubicBezTo>
                  <a:cubicBezTo>
                    <a:pt x="3620116" y="1554184"/>
                    <a:pt x="3207009" y="1308274"/>
                    <a:pt x="2761651" y="1136378"/>
                  </a:cubicBezTo>
                  <a:cubicBezTo>
                    <a:pt x="2312890" y="964438"/>
                    <a:pt x="1838235" y="873085"/>
                    <a:pt x="1390348" y="873085"/>
                  </a:cubicBezTo>
                  <a:cubicBezTo>
                    <a:pt x="966023" y="873085"/>
                    <a:pt x="576467" y="954255"/>
                    <a:pt x="232295" y="1114121"/>
                  </a:cubicBezTo>
                  <a:lnTo>
                    <a:pt x="0" y="1238681"/>
                  </a:lnTo>
                  <a:lnTo>
                    <a:pt x="0" y="263550"/>
                  </a:lnTo>
                  <a:lnTo>
                    <a:pt x="34329" y="248767"/>
                  </a:lnTo>
                  <a:cubicBezTo>
                    <a:pt x="439058" y="87831"/>
                    <a:pt x="892378" y="0"/>
                    <a:pt x="138976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10253" name="Freeform: Shape 10252">
              <a:extLst>
                <a:ext uri="{FF2B5EF4-FFF2-40B4-BE49-F238E27FC236}">
                  <a16:creationId xmlns:a16="http://schemas.microsoft.com/office/drawing/2014/main" id="{AFB69BCB-EE83-44E6-8C11-3344C73D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423049" cy="6857275"/>
            </a:xfrm>
            <a:custGeom>
              <a:avLst/>
              <a:gdLst>
                <a:gd name="connsiteX0" fmla="*/ 3207935 w 6423049"/>
                <a:gd name="connsiteY0" fmla="*/ 0 h 6857275"/>
                <a:gd name="connsiteX1" fmla="*/ 6423049 w 6423049"/>
                <a:gd name="connsiteY1" fmla="*/ 0 h 6857275"/>
                <a:gd name="connsiteX2" fmla="*/ 6423049 w 6423049"/>
                <a:gd name="connsiteY2" fmla="*/ 6857275 h 6857275"/>
                <a:gd name="connsiteX3" fmla="*/ 5115455 w 6423049"/>
                <a:gd name="connsiteY3" fmla="*/ 6857275 h 6857275"/>
                <a:gd name="connsiteX4" fmla="*/ 5327016 w 6423049"/>
                <a:gd name="connsiteY4" fmla="*/ 6576778 h 6857275"/>
                <a:gd name="connsiteX5" fmla="*/ 6096492 w 6423049"/>
                <a:gd name="connsiteY5" fmla="*/ 4101445 h 6857275"/>
                <a:gd name="connsiteX6" fmla="*/ 3253269 w 6423049"/>
                <a:gd name="connsiteY6" fmla="*/ 15400 h 6857275"/>
                <a:gd name="connsiteX7" fmla="*/ 0 w 6423049"/>
                <a:gd name="connsiteY7" fmla="*/ 0 h 6857275"/>
                <a:gd name="connsiteX8" fmla="*/ 318887 w 6423049"/>
                <a:gd name="connsiteY8" fmla="*/ 0 h 6857275"/>
                <a:gd name="connsiteX9" fmla="*/ 273553 w 6423049"/>
                <a:gd name="connsiteY9" fmla="*/ 15400 h 6857275"/>
                <a:gd name="connsiteX10" fmla="*/ 76780 w 6423049"/>
                <a:gd name="connsiteY10" fmla="*/ 93287 h 6857275"/>
                <a:gd name="connsiteX11" fmla="*/ 0 w 6423049"/>
                <a:gd name="connsiteY11" fmla="*/ 128134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3049" h="6857275">
                  <a:moveTo>
                    <a:pt x="3207935" y="0"/>
                  </a:moveTo>
                  <a:lnTo>
                    <a:pt x="6423049" y="0"/>
                  </a:lnTo>
                  <a:lnTo>
                    <a:pt x="6423049" y="6857275"/>
                  </a:lnTo>
                  <a:lnTo>
                    <a:pt x="5115455" y="6857275"/>
                  </a:lnTo>
                  <a:lnTo>
                    <a:pt x="5327016" y="6576778"/>
                  </a:lnTo>
                  <a:cubicBezTo>
                    <a:pt x="5812196" y="5874153"/>
                    <a:pt x="6096492" y="5021129"/>
                    <a:pt x="6096492" y="4101445"/>
                  </a:cubicBezTo>
                  <a:cubicBezTo>
                    <a:pt x="6096492" y="2224539"/>
                    <a:pt x="4912418" y="625268"/>
                    <a:pt x="3253269" y="15400"/>
                  </a:cubicBezTo>
                  <a:close/>
                  <a:moveTo>
                    <a:pt x="0" y="0"/>
                  </a:moveTo>
                  <a:lnTo>
                    <a:pt x="318887" y="0"/>
                  </a:lnTo>
                  <a:lnTo>
                    <a:pt x="273553" y="15400"/>
                  </a:lnTo>
                  <a:cubicBezTo>
                    <a:pt x="207186" y="39794"/>
                    <a:pt x="141580" y="65772"/>
                    <a:pt x="76780" y="93287"/>
                  </a:cubicBezTo>
                  <a:lnTo>
                    <a:pt x="0" y="12813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10254" name="Freeform: Shape 10253">
              <a:extLst>
                <a:ext uri="{FF2B5EF4-FFF2-40B4-BE49-F238E27FC236}">
                  <a16:creationId xmlns:a16="http://schemas.microsoft.com/office/drawing/2014/main" id="{98E9BA58-2C07-4CA1-99C2-7738FBA37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158587" cy="6857275"/>
            </a:xfrm>
            <a:custGeom>
              <a:avLst/>
              <a:gdLst>
                <a:gd name="connsiteX0" fmla="*/ 233278 w 6158587"/>
                <a:gd name="connsiteY0" fmla="*/ 0 h 6857275"/>
                <a:gd name="connsiteX1" fmla="*/ 3441063 w 6158587"/>
                <a:gd name="connsiteY1" fmla="*/ 0 h 6857275"/>
                <a:gd name="connsiteX2" fmla="*/ 3535825 w 6158587"/>
                <a:gd name="connsiteY2" fmla="*/ 38136 h 6857275"/>
                <a:gd name="connsiteX3" fmla="*/ 6158587 w 6158587"/>
                <a:gd name="connsiteY3" fmla="*/ 4076179 h 6857275"/>
                <a:gd name="connsiteX4" fmla="*/ 5573039 w 6158587"/>
                <a:gd name="connsiteY4" fmla="*/ 6283960 h 6857275"/>
                <a:gd name="connsiteX5" fmla="*/ 5222761 w 6158587"/>
                <a:gd name="connsiteY5" fmla="*/ 6804016 h 6857275"/>
                <a:gd name="connsiteX6" fmla="*/ 5179011 w 6158587"/>
                <a:gd name="connsiteY6" fmla="*/ 6857275 h 6857275"/>
                <a:gd name="connsiteX7" fmla="*/ 4477061 w 6158587"/>
                <a:gd name="connsiteY7" fmla="*/ 6857275 h 6857275"/>
                <a:gd name="connsiteX8" fmla="*/ 4532922 w 6158587"/>
                <a:gd name="connsiteY8" fmla="*/ 6798071 h 6857275"/>
                <a:gd name="connsiteX9" fmla="*/ 4660563 w 6158587"/>
                <a:gd name="connsiteY9" fmla="*/ 6651672 h 6857275"/>
                <a:gd name="connsiteX10" fmla="*/ 4772511 w 6158587"/>
                <a:gd name="connsiteY10" fmla="*/ 6513379 h 6857275"/>
                <a:gd name="connsiteX11" fmla="*/ 4781959 w 6158587"/>
                <a:gd name="connsiteY11" fmla="*/ 6501404 h 6857275"/>
                <a:gd name="connsiteX12" fmla="*/ 4800713 w 6158587"/>
                <a:gd name="connsiteY12" fmla="*/ 6476578 h 6857275"/>
                <a:gd name="connsiteX13" fmla="*/ 4897916 w 6158587"/>
                <a:gd name="connsiteY13" fmla="*/ 6345878 h 6857275"/>
                <a:gd name="connsiteX14" fmla="*/ 4953461 w 6158587"/>
                <a:gd name="connsiteY14" fmla="*/ 6268773 h 6857275"/>
                <a:gd name="connsiteX15" fmla="*/ 5015304 w 6158587"/>
                <a:gd name="connsiteY15" fmla="*/ 6182904 h 6857275"/>
                <a:gd name="connsiteX16" fmla="*/ 5136557 w 6158587"/>
                <a:gd name="connsiteY16" fmla="*/ 6021245 h 6857275"/>
                <a:gd name="connsiteX17" fmla="*/ 5232471 w 6158587"/>
                <a:gd name="connsiteY17" fmla="*/ 5895802 h 6857275"/>
                <a:gd name="connsiteX18" fmla="*/ 5377488 w 6158587"/>
                <a:gd name="connsiteY18" fmla="*/ 5704644 h 6857275"/>
                <a:gd name="connsiteX19" fmla="*/ 5492012 w 6158587"/>
                <a:gd name="connsiteY19" fmla="*/ 5545320 h 6857275"/>
                <a:gd name="connsiteX20" fmla="*/ 5598378 w 6158587"/>
                <a:gd name="connsiteY20" fmla="*/ 5383077 h 6857275"/>
                <a:gd name="connsiteX21" fmla="*/ 5694293 w 6158587"/>
                <a:gd name="connsiteY21" fmla="*/ 5215869 h 6857275"/>
                <a:gd name="connsiteX22" fmla="*/ 5726646 w 6158587"/>
                <a:gd name="connsiteY22" fmla="*/ 5151759 h 6857275"/>
                <a:gd name="connsiteX23" fmla="*/ 5736953 w 6158587"/>
                <a:gd name="connsiteY23" fmla="*/ 5130730 h 6857275"/>
                <a:gd name="connsiteX24" fmla="*/ 5748406 w 6158587"/>
                <a:gd name="connsiteY24" fmla="*/ 5105613 h 6857275"/>
                <a:gd name="connsiteX25" fmla="*/ 5775318 w 6158587"/>
                <a:gd name="connsiteY25" fmla="*/ 5043695 h 6857275"/>
                <a:gd name="connsiteX26" fmla="*/ 5887267 w 6158587"/>
                <a:gd name="connsiteY26" fmla="*/ 4677444 h 6857275"/>
                <a:gd name="connsiteX27" fmla="*/ 5925776 w 6158587"/>
                <a:gd name="connsiteY27" fmla="*/ 4291476 h 6857275"/>
                <a:gd name="connsiteX28" fmla="*/ 5837592 w 6158587"/>
                <a:gd name="connsiteY28" fmla="*/ 3514285 h 6857275"/>
                <a:gd name="connsiteX29" fmla="*/ 5728651 w 6158587"/>
                <a:gd name="connsiteY29" fmla="*/ 3139270 h 6857275"/>
                <a:gd name="connsiteX30" fmla="*/ 5728651 w 6158587"/>
                <a:gd name="connsiteY30" fmla="*/ 3138540 h 6857275"/>
                <a:gd name="connsiteX31" fmla="*/ 5707749 w 6158587"/>
                <a:gd name="connsiteY31" fmla="*/ 3080127 h 6857275"/>
                <a:gd name="connsiteX32" fmla="*/ 5695151 w 6158587"/>
                <a:gd name="connsiteY32" fmla="*/ 3046393 h 6857275"/>
                <a:gd name="connsiteX33" fmla="*/ 5662512 w 6158587"/>
                <a:gd name="connsiteY33" fmla="*/ 2963300 h 6857275"/>
                <a:gd name="connsiteX34" fmla="*/ 5659648 w 6158587"/>
                <a:gd name="connsiteY34" fmla="*/ 2956436 h 6857275"/>
                <a:gd name="connsiteX35" fmla="*/ 5641039 w 6158587"/>
                <a:gd name="connsiteY35" fmla="*/ 2911751 h 6857275"/>
                <a:gd name="connsiteX36" fmla="*/ 5621283 w 6158587"/>
                <a:gd name="connsiteY36" fmla="*/ 2867941 h 6857275"/>
                <a:gd name="connsiteX37" fmla="*/ 5581056 w 6158587"/>
                <a:gd name="connsiteY37" fmla="*/ 2780320 h 6857275"/>
                <a:gd name="connsiteX38" fmla="*/ 5397674 w 6158587"/>
                <a:gd name="connsiteY38" fmla="*/ 2438163 h 6857275"/>
                <a:gd name="connsiteX39" fmla="*/ 5182080 w 6158587"/>
                <a:gd name="connsiteY39" fmla="*/ 2116889 h 6857275"/>
                <a:gd name="connsiteX40" fmla="*/ 4676024 w 6158587"/>
                <a:gd name="connsiteY40" fmla="*/ 1540786 h 6857275"/>
                <a:gd name="connsiteX41" fmla="*/ 4391860 w 6158587"/>
                <a:gd name="connsiteY41" fmla="*/ 1286395 h 6857275"/>
                <a:gd name="connsiteX42" fmla="*/ 4318851 w 6158587"/>
                <a:gd name="connsiteY42" fmla="*/ 1226959 h 6857275"/>
                <a:gd name="connsiteX43" fmla="*/ 4306254 w 6158587"/>
                <a:gd name="connsiteY43" fmla="*/ 1216883 h 6857275"/>
                <a:gd name="connsiteX44" fmla="*/ 4244123 w 6158587"/>
                <a:gd name="connsiteY44" fmla="*/ 1168254 h 6857275"/>
                <a:gd name="connsiteX45" fmla="*/ 4092378 w 6158587"/>
                <a:gd name="connsiteY45" fmla="*/ 1055078 h 6857275"/>
                <a:gd name="connsiteX46" fmla="*/ 3449179 w 6158587"/>
                <a:gd name="connsiteY46" fmla="*/ 660348 h 6857275"/>
                <a:gd name="connsiteX47" fmla="*/ 3110758 w 6158587"/>
                <a:gd name="connsiteY47" fmla="*/ 500442 h 6857275"/>
                <a:gd name="connsiteX48" fmla="*/ 2762316 w 6158587"/>
                <a:gd name="connsiteY48" fmla="*/ 368135 h 6857275"/>
                <a:gd name="connsiteX49" fmla="*/ 2404426 w 6158587"/>
                <a:gd name="connsiteY49" fmla="*/ 264452 h 6857275"/>
                <a:gd name="connsiteX50" fmla="*/ 2040668 w 6158587"/>
                <a:gd name="connsiteY50" fmla="*/ 191435 h 6857275"/>
                <a:gd name="connsiteX51" fmla="*/ 1461459 w 6158587"/>
                <a:gd name="connsiteY51" fmla="*/ 147625 h 6857275"/>
                <a:gd name="connsiteX52" fmla="*/ 1300837 w 6158587"/>
                <a:gd name="connsiteY52" fmla="*/ 150983 h 6857275"/>
                <a:gd name="connsiteX53" fmla="*/ 932928 w 6158587"/>
                <a:gd name="connsiteY53" fmla="*/ 183842 h 6857275"/>
                <a:gd name="connsiteX54" fmla="*/ 568022 w 6158587"/>
                <a:gd name="connsiteY54" fmla="*/ 256858 h 6857275"/>
                <a:gd name="connsiteX55" fmla="*/ 39597 w 6158587"/>
                <a:gd name="connsiteY55" fmla="*/ 447169 h 6857275"/>
                <a:gd name="connsiteX56" fmla="*/ 0 w 6158587"/>
                <a:gd name="connsiteY56" fmla="*/ 467328 h 6857275"/>
                <a:gd name="connsiteX57" fmla="*/ 0 w 6158587"/>
                <a:gd name="connsiteY57" fmla="*/ 112255 h 6857275"/>
                <a:gd name="connsiteX58" fmla="*/ 79310 w 6158587"/>
                <a:gd name="connsiteY58" fmla="*/ 70390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158587" h="6857275">
                  <a:moveTo>
                    <a:pt x="233278" y="0"/>
                  </a:moveTo>
                  <a:lnTo>
                    <a:pt x="3441063" y="0"/>
                  </a:lnTo>
                  <a:lnTo>
                    <a:pt x="3535825" y="38136"/>
                  </a:lnTo>
                  <a:cubicBezTo>
                    <a:pt x="5077434" y="703644"/>
                    <a:pt x="6158926" y="2261149"/>
                    <a:pt x="6158587" y="4076179"/>
                  </a:cubicBezTo>
                  <a:cubicBezTo>
                    <a:pt x="6158441" y="4852011"/>
                    <a:pt x="5956378" y="5613884"/>
                    <a:pt x="5573039" y="6283960"/>
                  </a:cubicBezTo>
                  <a:cubicBezTo>
                    <a:pt x="5468266" y="6466229"/>
                    <a:pt x="5351134" y="6639962"/>
                    <a:pt x="5222761" y="6804016"/>
                  </a:cubicBezTo>
                  <a:lnTo>
                    <a:pt x="5179011" y="6857275"/>
                  </a:lnTo>
                  <a:lnTo>
                    <a:pt x="4477061" y="6857275"/>
                  </a:lnTo>
                  <a:lnTo>
                    <a:pt x="4532922" y="6798071"/>
                  </a:lnTo>
                  <a:cubicBezTo>
                    <a:pt x="4575851" y="6750793"/>
                    <a:pt x="4618547" y="6701908"/>
                    <a:pt x="4660563" y="6651672"/>
                  </a:cubicBezTo>
                  <a:cubicBezTo>
                    <a:pt x="4698786" y="6606693"/>
                    <a:pt x="4736294" y="6559232"/>
                    <a:pt x="4772511" y="6513379"/>
                  </a:cubicBezTo>
                  <a:lnTo>
                    <a:pt x="4781959" y="6501404"/>
                  </a:lnTo>
                  <a:lnTo>
                    <a:pt x="4800713" y="6476578"/>
                  </a:lnTo>
                  <a:cubicBezTo>
                    <a:pt x="4833067" y="6434082"/>
                    <a:pt x="4866565" y="6389979"/>
                    <a:pt x="4897916" y="6345878"/>
                  </a:cubicBezTo>
                  <a:cubicBezTo>
                    <a:pt x="4916097" y="6321199"/>
                    <a:pt x="4934277" y="6295788"/>
                    <a:pt x="4953461" y="6268773"/>
                  </a:cubicBezTo>
                  <a:cubicBezTo>
                    <a:pt x="4972643" y="6241756"/>
                    <a:pt x="4994547" y="6211234"/>
                    <a:pt x="5015304" y="6182904"/>
                  </a:cubicBezTo>
                  <a:cubicBezTo>
                    <a:pt x="5059253" y="6123177"/>
                    <a:pt x="5103202" y="6065201"/>
                    <a:pt x="5136557" y="6021245"/>
                  </a:cubicBezTo>
                  <a:cubicBezTo>
                    <a:pt x="5169913" y="5977289"/>
                    <a:pt x="5200977" y="5936836"/>
                    <a:pt x="5232471" y="5895802"/>
                  </a:cubicBezTo>
                  <a:cubicBezTo>
                    <a:pt x="5280429" y="5833299"/>
                    <a:pt x="5330104" y="5768607"/>
                    <a:pt x="5377488" y="5704644"/>
                  </a:cubicBezTo>
                  <a:cubicBezTo>
                    <a:pt x="5414708" y="5654117"/>
                    <a:pt x="5454220" y="5600229"/>
                    <a:pt x="5492012" y="5545320"/>
                  </a:cubicBezTo>
                  <a:cubicBezTo>
                    <a:pt x="5532669" y="5485739"/>
                    <a:pt x="5566453" y="5435067"/>
                    <a:pt x="5598378" y="5383077"/>
                  </a:cubicBezTo>
                  <a:cubicBezTo>
                    <a:pt x="5639177" y="5317217"/>
                    <a:pt x="5668668" y="5266250"/>
                    <a:pt x="5694293" y="5215869"/>
                  </a:cubicBezTo>
                  <a:cubicBezTo>
                    <a:pt x="5705458" y="5195133"/>
                    <a:pt x="5715765" y="5174104"/>
                    <a:pt x="5726646" y="5151759"/>
                  </a:cubicBezTo>
                  <a:lnTo>
                    <a:pt x="5736953" y="5130730"/>
                  </a:lnTo>
                  <a:cubicBezTo>
                    <a:pt x="5740675" y="5122261"/>
                    <a:pt x="5744540" y="5113938"/>
                    <a:pt x="5748406" y="5105613"/>
                  </a:cubicBezTo>
                  <a:cubicBezTo>
                    <a:pt x="5757997" y="5084293"/>
                    <a:pt x="5767159" y="5064140"/>
                    <a:pt x="5775318" y="5043695"/>
                  </a:cubicBezTo>
                  <a:cubicBezTo>
                    <a:pt x="5824718" y="4925802"/>
                    <a:pt x="5862228" y="4803091"/>
                    <a:pt x="5887267" y="4677444"/>
                  </a:cubicBezTo>
                  <a:cubicBezTo>
                    <a:pt x="5911983" y="4550307"/>
                    <a:pt x="5924876" y="4421080"/>
                    <a:pt x="5925776" y="4291476"/>
                  </a:cubicBezTo>
                  <a:cubicBezTo>
                    <a:pt x="5925724" y="4029813"/>
                    <a:pt x="5896133" y="3769041"/>
                    <a:pt x="5837592" y="3514285"/>
                  </a:cubicBezTo>
                  <a:cubicBezTo>
                    <a:pt x="5808496" y="3387220"/>
                    <a:pt x="5772120" y="3261997"/>
                    <a:pt x="5728651" y="3139270"/>
                  </a:cubicBezTo>
                  <a:lnTo>
                    <a:pt x="5728651" y="3138540"/>
                  </a:lnTo>
                  <a:cubicBezTo>
                    <a:pt x="5722351" y="3119409"/>
                    <a:pt x="5715193" y="3100717"/>
                    <a:pt x="5707749" y="3080127"/>
                  </a:cubicBezTo>
                  <a:cubicBezTo>
                    <a:pt x="5703455" y="3068883"/>
                    <a:pt x="5699302" y="3057637"/>
                    <a:pt x="5695151" y="3046393"/>
                  </a:cubicBezTo>
                  <a:cubicBezTo>
                    <a:pt x="5685131" y="3018793"/>
                    <a:pt x="5674107" y="2991778"/>
                    <a:pt x="5662512" y="2963300"/>
                  </a:cubicBezTo>
                  <a:lnTo>
                    <a:pt x="5659648" y="2956436"/>
                  </a:lnTo>
                  <a:lnTo>
                    <a:pt x="5641039" y="2911751"/>
                  </a:lnTo>
                  <a:lnTo>
                    <a:pt x="5621283" y="2867941"/>
                  </a:lnTo>
                  <a:cubicBezTo>
                    <a:pt x="5609687" y="2841362"/>
                    <a:pt x="5595944" y="2810548"/>
                    <a:pt x="5581056" y="2780320"/>
                  </a:cubicBezTo>
                  <a:cubicBezTo>
                    <a:pt x="5530665" y="2672839"/>
                    <a:pt x="5470683" y="2561270"/>
                    <a:pt x="5397674" y="2438163"/>
                  </a:cubicBezTo>
                  <a:cubicBezTo>
                    <a:pt x="5332395" y="2330974"/>
                    <a:pt x="5259814" y="2222909"/>
                    <a:pt x="5182080" y="2116889"/>
                  </a:cubicBezTo>
                  <a:cubicBezTo>
                    <a:pt x="5029667" y="1910602"/>
                    <a:pt x="4860375" y="1717880"/>
                    <a:pt x="4676024" y="1540786"/>
                  </a:cubicBezTo>
                  <a:cubicBezTo>
                    <a:pt x="4590130" y="1458131"/>
                    <a:pt x="4497795" y="1374893"/>
                    <a:pt x="4391860" y="1286395"/>
                  </a:cubicBezTo>
                  <a:cubicBezTo>
                    <a:pt x="4370530" y="1268433"/>
                    <a:pt x="4345334" y="1247404"/>
                    <a:pt x="4318851" y="1226959"/>
                  </a:cubicBezTo>
                  <a:lnTo>
                    <a:pt x="4306254" y="1216883"/>
                  </a:lnTo>
                  <a:cubicBezTo>
                    <a:pt x="4285925" y="1200673"/>
                    <a:pt x="4264880" y="1183880"/>
                    <a:pt x="4244123" y="1168254"/>
                  </a:cubicBezTo>
                  <a:cubicBezTo>
                    <a:pt x="4189438" y="1125467"/>
                    <a:pt x="4134322" y="1085307"/>
                    <a:pt x="4092378" y="1055078"/>
                  </a:cubicBezTo>
                  <a:cubicBezTo>
                    <a:pt x="3887264" y="908357"/>
                    <a:pt x="3672344" y="776461"/>
                    <a:pt x="3449179" y="660348"/>
                  </a:cubicBezTo>
                  <a:cubicBezTo>
                    <a:pt x="3338519" y="602958"/>
                    <a:pt x="3224710" y="549071"/>
                    <a:pt x="3110758" y="500442"/>
                  </a:cubicBezTo>
                  <a:cubicBezTo>
                    <a:pt x="2996806" y="451812"/>
                    <a:pt x="2879991" y="407565"/>
                    <a:pt x="2762316" y="368135"/>
                  </a:cubicBezTo>
                  <a:cubicBezTo>
                    <a:pt x="2649508" y="330312"/>
                    <a:pt x="2529403" y="295119"/>
                    <a:pt x="2404426" y="264452"/>
                  </a:cubicBezTo>
                  <a:cubicBezTo>
                    <a:pt x="2288900" y="236121"/>
                    <a:pt x="2166502" y="211733"/>
                    <a:pt x="2040668" y="191435"/>
                  </a:cubicBezTo>
                  <a:cubicBezTo>
                    <a:pt x="1848910" y="162425"/>
                    <a:pt x="1655321" y="147782"/>
                    <a:pt x="1461459" y="147625"/>
                  </a:cubicBezTo>
                  <a:cubicBezTo>
                    <a:pt x="1408061" y="147625"/>
                    <a:pt x="1354092" y="148794"/>
                    <a:pt x="1300837" y="150983"/>
                  </a:cubicBezTo>
                  <a:cubicBezTo>
                    <a:pt x="1177739" y="155618"/>
                    <a:pt x="1054939" y="166584"/>
                    <a:pt x="932928" y="183842"/>
                  </a:cubicBezTo>
                  <a:cubicBezTo>
                    <a:pt x="810083" y="201379"/>
                    <a:pt x="688259" y="225753"/>
                    <a:pt x="568022" y="256858"/>
                  </a:cubicBezTo>
                  <a:cubicBezTo>
                    <a:pt x="386369" y="303536"/>
                    <a:pt x="209474" y="367270"/>
                    <a:pt x="39597" y="447169"/>
                  </a:cubicBezTo>
                  <a:lnTo>
                    <a:pt x="0" y="467328"/>
                  </a:lnTo>
                  <a:lnTo>
                    <a:pt x="0" y="112255"/>
                  </a:lnTo>
                  <a:lnTo>
                    <a:pt x="79310" y="7039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</p:grpSp>
      <p:pic>
        <p:nvPicPr>
          <p:cNvPr id="5" name="Picture 4" descr="A green letter with an arrow&#10;&#10;Description automatically generated">
            <a:extLst>
              <a:ext uri="{FF2B5EF4-FFF2-40B4-BE49-F238E27FC236}">
                <a16:creationId xmlns:a16="http://schemas.microsoft.com/office/drawing/2014/main" id="{03CC5D75-0536-F774-552F-E39BE595B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88" y="1328084"/>
            <a:ext cx="3974903" cy="4201831"/>
          </a:xfrm>
          <a:prstGeom prst="rect">
            <a:avLst/>
          </a:prstGeom>
        </p:spPr>
      </p:pic>
      <p:pic>
        <p:nvPicPr>
          <p:cNvPr id="8" name="Picture 7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352EC2B0-B838-FD1A-F800-2FDDD59CE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96" y="6143280"/>
            <a:ext cx="2308814" cy="4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38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09EBBB28-FBE9-EECF-EECB-47ED37A8F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4188EBAB-DF58-818D-BA02-650232D8C3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134049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l-PL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Obrada podataka i izrada modela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0880415-2926-A665-8685-CA36955D9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30" y="1303176"/>
            <a:ext cx="8313575" cy="5063104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9CDBDFC-9BAF-241E-1B0F-E45300FDA478}"/>
              </a:ext>
            </a:extLst>
          </p:cNvPr>
          <p:cNvSpPr txBox="1"/>
          <p:nvPr/>
        </p:nvSpPr>
        <p:spPr>
          <a:xfrm>
            <a:off x="231981" y="6366280"/>
            <a:ext cx="4153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hr-HR" dirty="0">
                <a:solidFill>
                  <a:schemeClr val="accent6"/>
                </a:solidFill>
              </a:rPr>
              <a:t>Obrada podataka u računalnom programu</a:t>
            </a:r>
          </a:p>
        </p:txBody>
      </p:sp>
    </p:spTree>
    <p:extLst>
      <p:ext uri="{BB962C8B-B14F-4D97-AF65-F5344CB8AC3E}">
        <p14:creationId xmlns:p14="http://schemas.microsoft.com/office/powerpoint/2010/main" val="2251209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EA455F3B-D115-5F7A-72B2-3F2799622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45D95015-A2B0-008E-4B8C-0F27F80590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Primjene 3D skeniranja</a:t>
            </a:r>
            <a:br>
              <a:rPr lang="hr-HR" sz="4400" dirty="0">
                <a:latin typeface="+mn-lt"/>
                <a:ea typeface="+mn-ea"/>
                <a:cs typeface="+mn-cs"/>
              </a:rPr>
            </a:b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8011CB89-A080-8853-7558-C675BC6A4B57}"/>
              </a:ext>
            </a:extLst>
          </p:cNvPr>
          <p:cNvSpPr txBox="1">
            <a:spLocks/>
          </p:cNvSpPr>
          <p:nvPr/>
        </p:nvSpPr>
        <p:spPr>
          <a:xfrm>
            <a:off x="1262630" y="1511559"/>
            <a:ext cx="10236150" cy="46559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spcAft>
                <a:spcPts val="1200"/>
              </a:spcAft>
              <a:buClr>
                <a:schemeClr val="accent6"/>
              </a:buClr>
            </a:pPr>
            <a:r>
              <a:rPr lang="hr-HR" sz="3200" dirty="0">
                <a:latin typeface="+mn-lt"/>
                <a:ea typeface="+mn-ea"/>
                <a:cs typeface="+mn-cs"/>
              </a:rPr>
              <a:t>Dokumentacija postojećeg stanja: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Digitalni zapisi za arhitektonske i građevinske projekte</a:t>
            </a:r>
          </a:p>
          <a:p>
            <a:pPr>
              <a:spcAft>
                <a:spcPts val="1200"/>
              </a:spcAft>
              <a:buClr>
                <a:schemeClr val="accent6"/>
              </a:buClr>
            </a:pPr>
            <a:r>
              <a:rPr lang="hr-HR" sz="3200" dirty="0">
                <a:latin typeface="+mn-lt"/>
                <a:ea typeface="+mn-ea"/>
                <a:cs typeface="+mn-cs"/>
              </a:rPr>
              <a:t>Restauracija povijesnih objekata: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Precizno mapiranje za očuvanje kulturne baštine</a:t>
            </a:r>
          </a:p>
          <a:p>
            <a:pPr>
              <a:spcAft>
                <a:spcPts val="1200"/>
              </a:spcAft>
              <a:buClr>
                <a:schemeClr val="accent6"/>
              </a:buClr>
            </a:pPr>
            <a:r>
              <a:rPr lang="hr-HR" sz="3200" dirty="0">
                <a:latin typeface="+mn-lt"/>
                <a:ea typeface="+mn-ea"/>
                <a:cs typeface="+mn-cs"/>
              </a:rPr>
              <a:t>Građevinska statika: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Analiza pukotina i deformacija konstrukcija</a:t>
            </a:r>
          </a:p>
        </p:txBody>
      </p:sp>
    </p:spTree>
    <p:extLst>
      <p:ext uri="{BB962C8B-B14F-4D97-AF65-F5344CB8AC3E}">
        <p14:creationId xmlns:p14="http://schemas.microsoft.com/office/powerpoint/2010/main" val="1834408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713BB0C4-E6C9-D912-F032-895567718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F6866BC6-D952-D649-CD50-71632A0C69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Pojmovnik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BCEDE61F-282C-0C04-49B4-E99CB4619D4B}"/>
              </a:ext>
            </a:extLst>
          </p:cNvPr>
          <p:cNvSpPr txBox="1">
            <a:spLocks/>
          </p:cNvSpPr>
          <p:nvPr/>
        </p:nvSpPr>
        <p:spPr>
          <a:xfrm>
            <a:off x="1262631" y="1422973"/>
            <a:ext cx="10236150" cy="460559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85000" lnSpcReduction="20000"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hr-HR" sz="3200" dirty="0">
              <a:latin typeface="+mn-lt"/>
              <a:ea typeface="+mn-ea"/>
              <a:cs typeface="+mn-cs"/>
            </a:endParaRPr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Oblak točaka: </a:t>
            </a:r>
            <a:r>
              <a:rPr lang="hr-HR" sz="3200" dirty="0">
                <a:latin typeface="+mn-lt"/>
                <a:ea typeface="+mn-ea"/>
                <a:cs typeface="+mn-cs"/>
              </a:rPr>
              <a:t>Digitalni prikaz geometrije objekta</a:t>
            </a:r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Lasersko skeniranje:</a:t>
            </a:r>
            <a:r>
              <a:rPr lang="hr-HR" sz="3200" dirty="0">
                <a:latin typeface="+mn-lt"/>
                <a:ea typeface="+mn-ea"/>
                <a:cs typeface="+mn-cs"/>
              </a:rPr>
              <a:t> Metoda snimanja koja koristi laserske zrake</a:t>
            </a:r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LiDAR:</a:t>
            </a:r>
            <a:r>
              <a:rPr lang="hr-HR" sz="3200" dirty="0">
                <a:latin typeface="+mn-lt"/>
                <a:ea typeface="+mn-ea"/>
                <a:cs typeface="+mn-cs"/>
              </a:rPr>
              <a:t> Tehnologija koja koristi laserske impulse za mapiranje</a:t>
            </a:r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Fotogrametrija: </a:t>
            </a:r>
            <a:r>
              <a:rPr lang="hr-HR" sz="3200" dirty="0">
                <a:latin typeface="+mn-lt"/>
                <a:ea typeface="+mn-ea"/>
                <a:cs typeface="+mn-cs"/>
              </a:rPr>
              <a:t>Tehnika koja koristi fotografije za stvaranje 3D modela</a:t>
            </a:r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Dron: </a:t>
            </a:r>
            <a:r>
              <a:rPr lang="hr-HR" sz="3200" dirty="0">
                <a:latin typeface="+mn-lt"/>
                <a:ea typeface="+mn-ea"/>
                <a:cs typeface="+mn-cs"/>
              </a:rPr>
              <a:t>Bespilotna letjelica korištena za snimanje</a:t>
            </a:r>
          </a:p>
        </p:txBody>
      </p:sp>
    </p:spTree>
    <p:extLst>
      <p:ext uri="{BB962C8B-B14F-4D97-AF65-F5344CB8AC3E}">
        <p14:creationId xmlns:p14="http://schemas.microsoft.com/office/powerpoint/2010/main" val="2798093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981EE0AF-8842-87D2-15FB-6B1E09ABB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EBF4F200-166A-1B54-F034-BCBB1E4B1B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Pitanja za ponavljanje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58EF3B5E-B9D8-5085-69F8-A2A1CA6A7514}"/>
              </a:ext>
            </a:extLst>
          </p:cNvPr>
          <p:cNvSpPr txBox="1">
            <a:spLocks/>
          </p:cNvSpPr>
          <p:nvPr/>
        </p:nvSpPr>
        <p:spPr>
          <a:xfrm>
            <a:off x="1262631" y="1422973"/>
            <a:ext cx="10236150" cy="460559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hr-HR" sz="3200" dirty="0">
              <a:latin typeface="+mn-lt"/>
              <a:ea typeface="+mn-ea"/>
              <a:cs typeface="+mn-cs"/>
            </a:endParaRPr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</a:pPr>
            <a:r>
              <a:rPr lang="hr-HR" sz="3200" dirty="0">
                <a:latin typeface="+mn-lt"/>
                <a:ea typeface="+mn-ea"/>
                <a:cs typeface="+mn-cs"/>
              </a:rPr>
              <a:t>Koje su razlike između laserskog skeniranja i LiDAR-a?</a:t>
            </a:r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</a:pPr>
            <a:r>
              <a:rPr lang="hr-HR" sz="3200" dirty="0">
                <a:latin typeface="+mn-lt"/>
                <a:ea typeface="+mn-ea"/>
                <a:cs typeface="+mn-cs"/>
              </a:rPr>
              <a:t>Kako se bespilotne letjelice uklapaju u proces snimanja?</a:t>
            </a:r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</a:pPr>
            <a:r>
              <a:rPr lang="hr-HR" sz="3200" dirty="0">
                <a:latin typeface="+mn-lt"/>
                <a:ea typeface="+mn-ea"/>
                <a:cs typeface="+mn-cs"/>
              </a:rPr>
              <a:t>Zašto je dokumentacija postojećeg stanja važna u graditeljstvu?</a:t>
            </a:r>
          </a:p>
        </p:txBody>
      </p:sp>
    </p:spTree>
    <p:extLst>
      <p:ext uri="{BB962C8B-B14F-4D97-AF65-F5344CB8AC3E}">
        <p14:creationId xmlns:p14="http://schemas.microsoft.com/office/powerpoint/2010/main" val="2764520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D44BDAFE-029C-656B-EAF1-35B5FB0DB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BC0C606D-DEC2-2A17-38C1-4F8AA08B58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Domaća zadaća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0AC61AF9-218F-4795-AEDC-3BE0F4377A39}"/>
              </a:ext>
            </a:extLst>
          </p:cNvPr>
          <p:cNvSpPr txBox="1">
            <a:spLocks/>
          </p:cNvSpPr>
          <p:nvPr/>
        </p:nvSpPr>
        <p:spPr>
          <a:xfrm>
            <a:off x="1262631" y="1422973"/>
            <a:ext cx="10236150" cy="460559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hr-HR" sz="3200" dirty="0">
              <a:latin typeface="+mn-lt"/>
              <a:ea typeface="+mn-ea"/>
              <a:cs typeface="+mn-cs"/>
            </a:endParaRPr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Osmislite projekt snimanja zgrade pomoću 3D tehnologija</a:t>
            </a:r>
          </a:p>
          <a:p>
            <a:pPr marL="514350" indent="-514350">
              <a:lnSpc>
                <a:spcPct val="150000"/>
              </a:lnSpc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Istražite jedan primjer primjene 3D skeniranja u svijetu</a:t>
            </a:r>
          </a:p>
        </p:txBody>
      </p:sp>
    </p:spTree>
    <p:extLst>
      <p:ext uri="{BB962C8B-B14F-4D97-AF65-F5344CB8AC3E}">
        <p14:creationId xmlns:p14="http://schemas.microsoft.com/office/powerpoint/2010/main" val="2709571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C37E098-5D08-D689-43E4-06C5B3BF6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403"/>
            <a:ext cx="12192000" cy="567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34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/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Što je 3D skeniranje?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1" y="1422973"/>
            <a:ext cx="10236150" cy="460559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hr-HR" sz="3200" dirty="0">
              <a:latin typeface="+mn-lt"/>
              <a:ea typeface="+mn-ea"/>
              <a:cs typeface="+mn-cs"/>
            </a:endParaRP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Tehnologija koja koristi uređaje poput </a:t>
            </a:r>
            <a:r>
              <a:rPr lang="hr-HR" sz="3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laserskih skenera, fotogrametrije </a:t>
            </a:r>
            <a:r>
              <a:rPr lang="hr-HR" sz="3200" dirty="0">
                <a:latin typeface="+mn-lt"/>
                <a:ea typeface="+mn-ea"/>
                <a:cs typeface="+mn-cs"/>
              </a:rPr>
              <a:t>i</a:t>
            </a:r>
            <a:r>
              <a:rPr lang="hr-HR" sz="3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LiDAR-a</a:t>
            </a:r>
            <a:r>
              <a:rPr lang="hr-HR" sz="3200" dirty="0">
                <a:latin typeface="+mn-lt"/>
                <a:ea typeface="+mn-ea"/>
                <a:cs typeface="+mn-cs"/>
              </a:rPr>
              <a:t> za stvaranje trodimenzionalnih modela objekata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hr-HR" sz="3200" dirty="0">
              <a:latin typeface="+mn-lt"/>
              <a:ea typeface="+mn-ea"/>
              <a:cs typeface="+mn-cs"/>
            </a:endParaRP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Rezultat je </a:t>
            </a:r>
            <a:r>
              <a:rPr lang="hr-HR" sz="3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oblak točaka </a:t>
            </a:r>
            <a:r>
              <a:rPr lang="hr-HR" sz="3200" dirty="0">
                <a:latin typeface="+mn-lt"/>
                <a:ea typeface="+mn-ea"/>
                <a:cs typeface="+mn-cs"/>
              </a:rPr>
              <a:t>koji predstavlja geometriju snimanog objekta</a:t>
            </a:r>
          </a:p>
        </p:txBody>
      </p:sp>
      <p:pic>
        <p:nvPicPr>
          <p:cNvPr id="4" name="Grafika 3" descr="Pencil with solid fill">
            <a:extLst>
              <a:ext uri="{FF2B5EF4-FFF2-40B4-BE49-F238E27FC236}">
                <a16:creationId xmlns:a16="http://schemas.microsoft.com/office/drawing/2014/main" id="{B78C743E-386A-3C34-C678-E1D88C245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651" y="751636"/>
            <a:ext cx="497305" cy="497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22956CAA-39DF-4939-BD24-C0237E432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93093033-4098-4C7D-A046-25946BD723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Što je 3D skeniranje?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3" name="image82.jpg">
            <a:extLst>
              <a:ext uri="{FF2B5EF4-FFF2-40B4-BE49-F238E27FC236}">
                <a16:creationId xmlns:a16="http://schemas.microsoft.com/office/drawing/2014/main" id="{F4FD6CBA-D0FA-A889-FCAC-AB31E725180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71968" y="1427628"/>
            <a:ext cx="10108150" cy="462974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390494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70CE3CBF-0686-A461-318B-4C746A3E7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26B07879-34A1-986F-DF41-0CF9F7AFF8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Lasersko skeniranje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4056A1E3-1B72-7A15-5DCC-BC2A4FFF0EE7}"/>
              </a:ext>
            </a:extLst>
          </p:cNvPr>
          <p:cNvSpPr txBox="1">
            <a:spLocks/>
          </p:cNvSpPr>
          <p:nvPr/>
        </p:nvSpPr>
        <p:spPr>
          <a:xfrm>
            <a:off x="1262631" y="1422973"/>
            <a:ext cx="10236150" cy="460559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spcAft>
                <a:spcPts val="1200"/>
              </a:spcAft>
              <a:buClr>
                <a:schemeClr val="accent6"/>
              </a:buClr>
            </a:pPr>
            <a:endParaRPr lang="hr-HR" sz="3200" dirty="0">
              <a:latin typeface="+mn-lt"/>
              <a:ea typeface="+mn-ea"/>
              <a:cs typeface="+mn-cs"/>
            </a:endParaRP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Emitira laserske zrake za mjerenje udaljenosti i određivanje geometrije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Vrlo je precizno (milimetarska točnost)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Koristi se za velike i složene objekte</a:t>
            </a:r>
          </a:p>
          <a:p>
            <a:pPr marL="914400" lvl="1" indent="-457200">
              <a:spcAft>
                <a:spcPts val="12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hr-HR" sz="3200" dirty="0"/>
              <a:t>d</a:t>
            </a:r>
            <a:r>
              <a:rPr lang="hr-HR" sz="3200" dirty="0">
                <a:latin typeface="+mn-lt"/>
                <a:ea typeface="+mn-ea"/>
                <a:cs typeface="+mn-cs"/>
              </a:rPr>
              <a:t>okumentacija zgrada</a:t>
            </a:r>
          </a:p>
          <a:p>
            <a:pPr marL="914400" lvl="1" indent="-457200">
              <a:spcAft>
                <a:spcPts val="12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hr-HR" sz="3200" dirty="0">
                <a:latin typeface="+mn-lt"/>
                <a:ea typeface="+mn-ea"/>
                <a:cs typeface="+mn-cs"/>
              </a:rPr>
              <a:t>analiza statike</a:t>
            </a:r>
          </a:p>
        </p:txBody>
      </p:sp>
      <p:pic>
        <p:nvPicPr>
          <p:cNvPr id="3" name="Grafika 2" descr="Pencil with solid fill">
            <a:extLst>
              <a:ext uri="{FF2B5EF4-FFF2-40B4-BE49-F238E27FC236}">
                <a16:creationId xmlns:a16="http://schemas.microsoft.com/office/drawing/2014/main" id="{0F489C47-15D3-D0DF-A53B-E4B4E70DB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651" y="751636"/>
            <a:ext cx="497305" cy="4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99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EB05AD36-34D9-79D8-899B-6A3D5507A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E77473D0-E31C-AE71-0400-FBBFB97C65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Lasersko skeniranje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748E0E9-BA9B-DD69-EF2F-E9B022D79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24" y="1294726"/>
            <a:ext cx="8380952" cy="524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470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DD14A961-A75C-2078-3A4A-CD22DFE1C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D46F1C5F-8BC7-D80C-B25F-E5731C0E77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LiDAR tehnologija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DFA60165-1340-62F5-9C56-95A95ACB09C3}"/>
              </a:ext>
            </a:extLst>
          </p:cNvPr>
          <p:cNvSpPr txBox="1">
            <a:spLocks/>
          </p:cNvSpPr>
          <p:nvPr/>
        </p:nvSpPr>
        <p:spPr>
          <a:xfrm>
            <a:off x="1262631" y="1422973"/>
            <a:ext cx="10236150" cy="460559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>
              <a:spcAft>
                <a:spcPts val="1200"/>
              </a:spcAft>
              <a:buClr>
                <a:schemeClr val="accent6"/>
              </a:buClr>
            </a:pPr>
            <a:endParaRPr lang="hr-HR" sz="3200" dirty="0">
              <a:latin typeface="+mn-lt"/>
              <a:ea typeface="+mn-ea"/>
              <a:cs typeface="+mn-cs"/>
            </a:endParaRP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Koristi laserske impulse za mapiranje područja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Brza i efikasna, idealna za velike površine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r-HR" sz="3200" dirty="0">
                <a:latin typeface="+mn-lt"/>
                <a:ea typeface="+mn-ea"/>
                <a:cs typeface="+mn-cs"/>
              </a:rPr>
              <a:t>Često se koristi s bespilotnim letjelicama</a:t>
            </a:r>
          </a:p>
          <a:p>
            <a:pPr marL="457200" indent="-457200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hr-HR" sz="3200" dirty="0">
              <a:latin typeface="+mn-lt"/>
              <a:ea typeface="+mn-ea"/>
              <a:cs typeface="+mn-cs"/>
            </a:endParaRPr>
          </a:p>
          <a:p>
            <a:pPr marL="914400" lvl="1" indent="-457200">
              <a:spcAft>
                <a:spcPts val="12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hr-HR" sz="3200" dirty="0">
                <a:latin typeface="+mn-lt"/>
                <a:ea typeface="+mn-ea"/>
                <a:cs typeface="+mn-cs"/>
              </a:rPr>
              <a:t>Kartiranje vanjskih područja ili nepristupačnih lokacija</a:t>
            </a:r>
          </a:p>
        </p:txBody>
      </p:sp>
      <p:pic>
        <p:nvPicPr>
          <p:cNvPr id="3" name="Grafika 2" descr="Pencil with solid fill">
            <a:extLst>
              <a:ext uri="{FF2B5EF4-FFF2-40B4-BE49-F238E27FC236}">
                <a16:creationId xmlns:a16="http://schemas.microsoft.com/office/drawing/2014/main" id="{FAD6BCC8-F08F-193A-D21D-BAA640F76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651" y="751636"/>
            <a:ext cx="497305" cy="4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27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B9C6A704-4845-CA5F-44C9-B50644684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>
            <a:extLst>
              <a:ext uri="{FF2B5EF4-FFF2-40B4-BE49-F238E27FC236}">
                <a16:creationId xmlns:a16="http://schemas.microsoft.com/office/drawing/2014/main" id="{CC92DD61-99AB-2728-E2D2-02691D2D06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LiDAR tehnologija</a:t>
            </a:r>
            <a:br>
              <a:rPr lang="hr-HR" sz="44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1D8D479-8D05-20B0-0FCA-66E441CC1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67" y="1294726"/>
            <a:ext cx="7995834" cy="51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22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1375</Words>
  <Application>Microsoft Office PowerPoint</Application>
  <PresentationFormat>Široki zaslon</PresentationFormat>
  <Paragraphs>189</Paragraphs>
  <Slides>24</Slides>
  <Notes>24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24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Calibri Light</vt:lpstr>
      <vt:lpstr>Courier New</vt:lpstr>
      <vt:lpstr>Verdana</vt:lpstr>
      <vt:lpstr>Office Theme</vt:lpstr>
      <vt:lpstr>Custom Design</vt:lpstr>
      <vt:lpstr>PowerPoint prezentacija</vt:lpstr>
      <vt:lpstr>PowerPoint prezentacija</vt:lpstr>
      <vt:lpstr>PowerPoint prezentacija</vt:lpstr>
      <vt:lpstr>Što je 3D skeniranje?  </vt:lpstr>
      <vt:lpstr>Što je 3D skeniranje?  </vt:lpstr>
      <vt:lpstr>Lasersko skeniranje  </vt:lpstr>
      <vt:lpstr>Lasersko skeniranje  </vt:lpstr>
      <vt:lpstr>LiDAR tehnologija  </vt:lpstr>
      <vt:lpstr>LiDAR tehnologija  </vt:lpstr>
      <vt:lpstr>LiDAR tehnologija  </vt:lpstr>
      <vt:lpstr>Fotogrametrija  </vt:lpstr>
      <vt:lpstr>Fotogrametrija  </vt:lpstr>
      <vt:lpstr>Izrada 3D snimki uz pomoć bespilotnih letjelica - Planiranje i snimanje  </vt:lpstr>
      <vt:lpstr>Izrada 3D snimki uz pomoć bespilotnih letjelica - Planiranje i snimanje  </vt:lpstr>
      <vt:lpstr>Izrada 3D snimki uz pomoć bespilotnih letjelica - Planiranje i snimanje  </vt:lpstr>
      <vt:lpstr>Izrada 3D snimki uz pomoć bespilotnih letjelica - Planiranje i snimanje  </vt:lpstr>
      <vt:lpstr>Izrada 3D snimki uz pomoć bespilotnih letjelica - Planiranje i snimanje  </vt:lpstr>
      <vt:lpstr>Obrada podataka i izrada modela  </vt:lpstr>
      <vt:lpstr>Obrada podataka i izrada modela  </vt:lpstr>
      <vt:lpstr>Obrada podataka i izrada modela  </vt:lpstr>
      <vt:lpstr>Primjene 3D skeniranja   </vt:lpstr>
      <vt:lpstr>Pojmovnik  </vt:lpstr>
      <vt:lpstr>Pitanja za ponavljanje  </vt:lpstr>
      <vt:lpstr>Domaća zadaća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ZAKONODAVNI OKVIR</dc:title>
  <dc:creator>Marijana Serdar;Marko Štuhec</dc:creator>
  <cp:lastModifiedBy>Marko Štuhec</cp:lastModifiedBy>
  <cp:revision>17</cp:revision>
  <dcterms:created xsi:type="dcterms:W3CDTF">2023-02-25T16:37:35Z</dcterms:created>
  <dcterms:modified xsi:type="dcterms:W3CDTF">2024-12-23T01:07:11Z</dcterms:modified>
</cp:coreProperties>
</file>