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387" r:id="rId3"/>
    <p:sldId id="256" r:id="rId4"/>
    <p:sldId id="2390" r:id="rId5"/>
    <p:sldId id="399" r:id="rId6"/>
    <p:sldId id="2414" r:id="rId7"/>
    <p:sldId id="2389" r:id="rId8"/>
    <p:sldId id="2416" r:id="rId9"/>
    <p:sldId id="2392" r:id="rId10"/>
    <p:sldId id="2421" r:id="rId11"/>
    <p:sldId id="2423" r:id="rId12"/>
    <p:sldId id="2400" r:id="rId13"/>
    <p:sldId id="2410" r:id="rId14"/>
    <p:sldId id="2409" r:id="rId15"/>
    <p:sldId id="241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od" id="{210BF581-8D0F-4F62-B62A-EC41A819E541}">
          <p14:sldIdLst>
            <p14:sldId id="2387"/>
            <p14:sldId id="256"/>
            <p14:sldId id="2390"/>
          </p14:sldIdLst>
        </p14:section>
        <p14:section name="Definicija" id="{6648E5B0-70B3-4DB9-AA46-435E6C17305C}">
          <p14:sldIdLst>
            <p14:sldId id="399"/>
            <p14:sldId id="2414"/>
          </p14:sldIdLst>
        </p14:section>
        <p14:section name="Kako rade termokamere?" id="{0AF2F421-722A-4AAB-B2E7-94558CDC9FA1}">
          <p14:sldIdLst>
            <p14:sldId id="2389"/>
            <p14:sldId id="2416"/>
          </p14:sldIdLst>
        </p14:section>
        <p14:section name="Priprema za termografsko snimanje" id="{ACB34CBA-F7E0-42E1-AEF3-60BECCF7F3BD}">
          <p14:sldIdLst>
            <p14:sldId id="2392"/>
          </p14:sldIdLst>
        </p14:section>
        <p14:section name="Analiza podataka" id="{A5CCA173-46EB-4576-B22E-F8CA0D557D5A}">
          <p14:sldIdLst>
            <p14:sldId id="2421"/>
            <p14:sldId id="2423"/>
          </p14:sldIdLst>
        </p14:section>
        <p14:section name="Primjena" id="{7B85080A-4E26-4C37-9CC6-3653BD46ACA1}">
          <p14:sldIdLst>
            <p14:sldId id="2400"/>
          </p14:sldIdLst>
        </p14:section>
        <p14:section name="Ponavljanje i pojmovnik" id="{ECC708AB-5C36-460C-805E-AD895F2D67CF}">
          <p14:sldIdLst>
            <p14:sldId id="2410"/>
            <p14:sldId id="2409"/>
          </p14:sldIdLst>
        </p14:section>
        <p14:section name="Domaća zadaća" id="{93F39C46-6C89-49A2-B770-2311F5E2598F}">
          <p14:sldIdLst>
            <p14:sldId id="2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AB2368-8116-BDCB-C025-113E2D8C8EBB}" name="Marko Štuhec" initials="MŠ" userId="00095d959bceb16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6" autoAdjust="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-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Naslovni slajd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8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A6967AE-76BE-03C8-262C-56E606D62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5915D726-A0D5-BACD-E04B-E0964550E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E2C71A10-3313-55E8-8577-DA73E2000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/>
              <a:t>DOBIVANJE I ANALIZA PODATAKA</a:t>
            </a:r>
          </a:p>
          <a:p>
            <a:r>
              <a:rPr lang="hr-HR" dirty="0"/>
              <a:t>Snimka pročelja – loše izoliranog, </a:t>
            </a:r>
            <a:r>
              <a:rPr lang="hr-HR" dirty="0" err="1"/>
              <a:t>rohbau</a:t>
            </a:r>
            <a:endParaRPr lang="hr-HR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16ECCC2C-8E13-565B-8894-EEE29410F1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18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F8B1675E-5C7D-2FBD-2863-C001FE817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1552AF23-B5CE-C0EA-A2C0-F4A61F2767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5038F78D-B648-0329-7CB5-ED360631B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sz="1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PRIMJENA TERMOGRAFIJE U GRADITELJSTVU</a:t>
            </a:r>
          </a:p>
          <a:p>
            <a:r>
              <a:rPr lang="en-GB" dirty="0" err="1"/>
              <a:t>Povežite</a:t>
            </a:r>
            <a:r>
              <a:rPr lang="en-GB" dirty="0"/>
              <a:t> </a:t>
            </a:r>
            <a:r>
              <a:rPr lang="en-GB" dirty="0" err="1"/>
              <a:t>primjene</a:t>
            </a:r>
            <a:r>
              <a:rPr lang="en-GB" dirty="0"/>
              <a:t> </a:t>
            </a:r>
            <a:r>
              <a:rPr lang="en-GB" dirty="0" err="1"/>
              <a:t>termografije</a:t>
            </a:r>
            <a:r>
              <a:rPr lang="en-GB" dirty="0"/>
              <a:t> s </a:t>
            </a:r>
            <a:r>
              <a:rPr lang="en-GB" dirty="0" err="1"/>
              <a:t>njihovom</a:t>
            </a:r>
            <a:r>
              <a:rPr lang="en-GB" dirty="0"/>
              <a:t> </a:t>
            </a:r>
            <a:r>
              <a:rPr lang="en-GB" dirty="0" err="1"/>
              <a:t>budućom</a:t>
            </a:r>
            <a:r>
              <a:rPr lang="en-GB" dirty="0"/>
              <a:t> </a:t>
            </a:r>
            <a:r>
              <a:rPr lang="en-GB" dirty="0" err="1"/>
              <a:t>praksom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Pitanje</a:t>
            </a:r>
            <a:r>
              <a:rPr lang="en-GB" b="1" dirty="0"/>
              <a:t> za </a:t>
            </a:r>
            <a:r>
              <a:rPr lang="en-GB" b="1" dirty="0" err="1"/>
              <a:t>učenike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Gdje</a:t>
            </a:r>
            <a:r>
              <a:rPr lang="en-GB" dirty="0"/>
              <a:t> bi vi </a:t>
            </a:r>
            <a:r>
              <a:rPr lang="en-GB" dirty="0" err="1"/>
              <a:t>koristili</a:t>
            </a:r>
            <a:r>
              <a:rPr lang="en-GB" dirty="0"/>
              <a:t> </a:t>
            </a:r>
            <a:r>
              <a:rPr lang="en-GB" dirty="0" err="1"/>
              <a:t>termokamere</a:t>
            </a:r>
            <a:r>
              <a:rPr lang="en-GB" dirty="0"/>
              <a:t> u </a:t>
            </a:r>
            <a:r>
              <a:rPr lang="en-GB" dirty="0" err="1"/>
              <a:t>građevinskim</a:t>
            </a:r>
            <a:r>
              <a:rPr lang="en-GB" dirty="0"/>
              <a:t> </a:t>
            </a:r>
            <a:r>
              <a:rPr lang="en-GB" dirty="0" err="1"/>
              <a:t>projektima</a:t>
            </a:r>
            <a:r>
              <a:rPr lang="en-GB" dirty="0"/>
              <a:t>?</a:t>
            </a:r>
            <a:endParaRPr lang="hr-HR" dirty="0"/>
          </a:p>
          <a:p>
            <a:r>
              <a:rPr lang="hr-HR" b="1" dirty="0"/>
              <a:t>Vrijeme: </a:t>
            </a:r>
            <a:r>
              <a:rPr lang="hr-HR" dirty="0"/>
              <a:t>4 minute</a:t>
            </a:r>
            <a:endParaRPr lang="en-GB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DD601296-A313-B03F-F719-DBCA5FC93A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496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082448A8-EC83-8962-9876-7DBB2FD7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8A88DDB-A576-F81F-453F-5E4EEE44E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ABF5C4DC-80D1-0681-76E0-E754B4F229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POJMOVNIK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Ponavljanje glavnih pojmova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D54D031B-8F91-B1B6-74FC-4F7EEDBABE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906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442523D-1E59-13A8-AC7D-D851272E2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FE07AF66-59E9-E514-8FE4-E16DEFF9B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5AEEB7C-EE39-E55B-F5C5-6E1CED3C8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PONAVLJANJE</a:t>
            </a:r>
          </a:p>
          <a:p>
            <a:r>
              <a:rPr lang="en-GB" dirty="0" err="1"/>
              <a:t>Ostaviti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da </a:t>
            </a:r>
            <a:r>
              <a:rPr lang="en-GB" dirty="0" err="1"/>
              <a:t>odgovore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Razgovarati</a:t>
            </a:r>
            <a:r>
              <a:rPr lang="en-GB" dirty="0"/>
              <a:t> o </a:t>
            </a:r>
            <a:r>
              <a:rPr lang="en-GB" dirty="0" err="1"/>
              <a:t>njihovim</a:t>
            </a:r>
            <a:r>
              <a:rPr lang="en-GB" dirty="0"/>
              <a:t> </a:t>
            </a:r>
            <a:r>
              <a:rPr lang="en-GB" dirty="0" err="1"/>
              <a:t>zaključcima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2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1BF061A2-1C49-6131-A448-5A4AF4C9DE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227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D2690D2-7B4A-8683-52DB-72BBC3DF9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9F4B166F-76FE-589D-38CC-12551A226C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F247314D-BD89-2A13-3A3C-AD90C7A93B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DOMAĆA ZADAĆA</a:t>
            </a:r>
          </a:p>
          <a:p>
            <a:r>
              <a:rPr lang="hr-HR" b="0" dirty="0"/>
              <a:t>Zadati učenicima domaću zadaću.</a:t>
            </a:r>
          </a:p>
          <a:p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2</a:t>
            </a:r>
            <a:r>
              <a:rPr lang="en-GB" dirty="0"/>
              <a:t> </a:t>
            </a:r>
            <a:r>
              <a:rPr lang="en-GB" dirty="0" err="1"/>
              <a:t>minut</a:t>
            </a:r>
            <a:r>
              <a:rPr lang="hr-HR" dirty="0"/>
              <a:t>e</a:t>
            </a:r>
            <a:r>
              <a:rPr lang="en-GB" dirty="0"/>
              <a:t>.</a:t>
            </a:r>
            <a:endParaRPr lang="hr-HR" b="0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C6879D00-AB60-808A-1035-15691778DE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95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Podrijetlo</a:t>
            </a:r>
            <a:r>
              <a:rPr lang="en-GB" dirty="0"/>
              <a:t> </a:t>
            </a:r>
            <a:r>
              <a:rPr lang="en-GB" dirty="0" err="1"/>
              <a:t>nastavnog</a:t>
            </a:r>
            <a:r>
              <a:rPr lang="en-GB" dirty="0"/>
              <a:t> </a:t>
            </a:r>
            <a:r>
              <a:rPr lang="en-GB" dirty="0" err="1"/>
              <a:t>sadržaja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MOTIVACIJSKI SLAJD</a:t>
            </a:r>
          </a:p>
          <a:p>
            <a:r>
              <a:rPr lang="en-GB" b="1" dirty="0" err="1"/>
              <a:t>Pitanje</a:t>
            </a:r>
            <a:r>
              <a:rPr lang="en-GB" b="1" dirty="0"/>
              <a:t> za </a:t>
            </a:r>
            <a:r>
              <a:rPr lang="en-GB" b="1" dirty="0" err="1"/>
              <a:t>učenike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Jeste</a:t>
            </a:r>
            <a:r>
              <a:rPr lang="en-GB" dirty="0"/>
              <a:t> li </a:t>
            </a:r>
            <a:r>
              <a:rPr lang="en-GB" dirty="0" err="1"/>
              <a:t>ikad</a:t>
            </a:r>
            <a:r>
              <a:rPr lang="en-GB" dirty="0"/>
              <a:t> </a:t>
            </a:r>
            <a:r>
              <a:rPr lang="en-GB" dirty="0" err="1"/>
              <a:t>vidjeli</a:t>
            </a:r>
            <a:r>
              <a:rPr lang="en-GB" dirty="0"/>
              <a:t>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snimljene</a:t>
            </a:r>
            <a:r>
              <a:rPr lang="en-GB" dirty="0"/>
              <a:t> </a:t>
            </a:r>
            <a:r>
              <a:rPr lang="en-GB" dirty="0" err="1"/>
              <a:t>termokamerom</a:t>
            </a:r>
            <a:r>
              <a:rPr lang="en-GB" dirty="0"/>
              <a:t>?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, </a:t>
            </a:r>
            <a:r>
              <a:rPr lang="en-GB" dirty="0" err="1"/>
              <a:t>gdje</a:t>
            </a:r>
            <a:r>
              <a:rPr lang="en-GB" dirty="0"/>
              <a:t> se </a:t>
            </a:r>
            <a:r>
              <a:rPr lang="en-GB" dirty="0" err="1"/>
              <a:t>koriste</a:t>
            </a:r>
            <a:r>
              <a:rPr lang="en-GB" dirty="0"/>
              <a:t>?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2 minute.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7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en-GB" b="1" dirty="0"/>
              <a:t>DEFINICIJA </a:t>
            </a:r>
            <a:r>
              <a:rPr lang="hr-HR" b="1" dirty="0"/>
              <a:t>TERMOGRAFIJE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 err="1"/>
              <a:t>Objasnite</a:t>
            </a:r>
            <a:r>
              <a:rPr lang="en-GB" dirty="0"/>
              <a:t> </a:t>
            </a:r>
            <a:r>
              <a:rPr lang="en-GB" dirty="0" err="1"/>
              <a:t>osnovni</a:t>
            </a:r>
            <a:r>
              <a:rPr lang="en-GB" dirty="0"/>
              <a:t> </a:t>
            </a:r>
            <a:r>
              <a:rPr lang="en-GB" dirty="0" err="1"/>
              <a:t>princip</a:t>
            </a:r>
            <a:r>
              <a:rPr lang="en-GB" dirty="0"/>
              <a:t> </a:t>
            </a:r>
            <a:r>
              <a:rPr lang="en-GB" dirty="0" err="1"/>
              <a:t>infracrvenog</a:t>
            </a:r>
            <a:r>
              <a:rPr lang="en-GB" dirty="0"/>
              <a:t> </a:t>
            </a:r>
            <a:r>
              <a:rPr lang="en-GB" dirty="0" err="1"/>
              <a:t>zračenja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termografija</a:t>
            </a:r>
            <a:r>
              <a:rPr lang="en-GB" dirty="0"/>
              <a:t> </a:t>
            </a:r>
            <a:r>
              <a:rPr lang="en-GB" dirty="0" err="1"/>
              <a:t>bilježi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.</a:t>
            </a:r>
            <a:endParaRPr lang="hr-HR" dirty="0"/>
          </a:p>
          <a:p>
            <a:pPr>
              <a:buFont typeface="Arial" panose="020B0604020202020204" pitchFamily="34" charset="0"/>
              <a:buNone/>
            </a:pPr>
            <a:r>
              <a:rPr lang="en-GB" b="1" dirty="0" err="1"/>
              <a:t>Pitanje</a:t>
            </a:r>
            <a:r>
              <a:rPr lang="en-GB" b="1" dirty="0"/>
              <a:t> za </a:t>
            </a:r>
            <a:r>
              <a:rPr lang="en-GB" b="1" dirty="0" err="1"/>
              <a:t>učenike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Zašto</a:t>
            </a:r>
            <a:r>
              <a:rPr lang="en-GB" dirty="0"/>
              <a:t> bi </a:t>
            </a:r>
            <a:r>
              <a:rPr lang="en-GB" dirty="0" err="1"/>
              <a:t>toplinska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važna</a:t>
            </a:r>
            <a:r>
              <a:rPr lang="en-GB" dirty="0"/>
              <a:t> za </a:t>
            </a:r>
            <a:r>
              <a:rPr lang="en-GB" dirty="0" err="1"/>
              <a:t>građevinu</a:t>
            </a:r>
            <a:r>
              <a:rPr lang="en-GB" dirty="0"/>
              <a:t>?</a:t>
            </a:r>
            <a:endParaRPr lang="hr-HR" dirty="0"/>
          </a:p>
          <a:p>
            <a:pPr>
              <a:buFont typeface="Arial" panose="020B0604020202020204" pitchFamily="34" charset="0"/>
              <a:buNone/>
            </a:pP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3</a:t>
            </a:r>
            <a:r>
              <a:rPr lang="en-GB" dirty="0"/>
              <a:t> minute</a:t>
            </a:r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C67FA67-6902-B850-1D03-C0F67A818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FEE47567-6F95-99AB-329B-CDD249637B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E5062920-3C30-ED04-2859-A737B9BA0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en-GB" b="1" dirty="0"/>
              <a:t>DEFINICIJA </a:t>
            </a:r>
            <a:r>
              <a:rPr lang="hr-HR" b="1" dirty="0"/>
              <a:t>TERMOGRAFIJE</a:t>
            </a:r>
          </a:p>
          <a:p>
            <a:r>
              <a:rPr lang="hr-HR" b="0" dirty="0"/>
              <a:t>Slika prikazuje prikaz termalne snimke na stroju i kuće koju se snima u pozadini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598D2E36-B040-748C-6F21-042963DAAC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75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132F75E-0907-2153-A4E4-348FEA7BE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7D505282-4831-15B4-1027-31CD0CAACE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F8A83F9-F7AD-782A-2607-49D4C2EE0E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KAKO RADE TERMOKAMERE?</a:t>
            </a:r>
          </a:p>
          <a:p>
            <a:r>
              <a:rPr lang="en-GB" dirty="0" err="1"/>
              <a:t>Objasnite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kamere</a:t>
            </a:r>
            <a:r>
              <a:rPr lang="en-GB" dirty="0"/>
              <a:t> </a:t>
            </a:r>
            <a:r>
              <a:rPr lang="en-GB" dirty="0" err="1"/>
              <a:t>doprinosi</a:t>
            </a:r>
            <a:r>
              <a:rPr lang="en-GB" dirty="0"/>
              <a:t> </a:t>
            </a:r>
            <a:r>
              <a:rPr lang="en-GB" dirty="0" err="1"/>
              <a:t>preciznosti</a:t>
            </a:r>
            <a:r>
              <a:rPr lang="en-GB" dirty="0"/>
              <a:t> </a:t>
            </a:r>
            <a:r>
              <a:rPr lang="en-GB" dirty="0" err="1"/>
              <a:t>snimanja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Pitanje</a:t>
            </a:r>
            <a:r>
              <a:rPr lang="en-GB" b="1" dirty="0"/>
              <a:t> za </a:t>
            </a:r>
            <a:r>
              <a:rPr lang="en-GB" b="1" dirty="0" err="1"/>
              <a:t>učenike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,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kvaliteta</a:t>
            </a:r>
            <a:r>
              <a:rPr lang="en-GB" dirty="0"/>
              <a:t> </a:t>
            </a:r>
            <a:r>
              <a:rPr lang="en-GB" dirty="0" err="1"/>
              <a:t>termokamere</a:t>
            </a:r>
            <a:r>
              <a:rPr lang="en-GB" dirty="0"/>
              <a:t> </a:t>
            </a:r>
            <a:r>
              <a:rPr lang="en-GB" dirty="0" err="1"/>
              <a:t>mogla</a:t>
            </a:r>
            <a:r>
              <a:rPr lang="en-GB" dirty="0"/>
              <a:t> </a:t>
            </a:r>
            <a:r>
              <a:rPr lang="en-GB" dirty="0" err="1"/>
              <a:t>utjecati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dobivene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?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2CAB8C46-BDBE-93C2-E5D3-51DE042352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84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B19FFE1-7383-3E25-B606-59C945410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C7270FD1-DE7D-0414-4800-8CF36BFB5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7E3D184-6A43-E858-57A6-5588455EAC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KAKO RADE TERMOKAMERE?</a:t>
            </a:r>
          </a:p>
          <a:p>
            <a:r>
              <a:rPr lang="hr-HR" dirty="0"/>
              <a:t>Prikaz stroja za termalno snimanje.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C66C5A02-A25C-80A0-1EF0-A10F91C6E4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27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37639DA5-5256-F388-5C67-576F7A4FB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A5CD143-FB5C-87F2-881C-B3DF5E38D0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C050014-CDCD-7E83-63AF-939C56986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PRIPREMA ZA TERMOGRAFSKO SNIMANJE</a:t>
            </a:r>
          </a:p>
          <a:p>
            <a:r>
              <a:rPr lang="en-GB" dirty="0" err="1"/>
              <a:t>Objasnite</a:t>
            </a:r>
            <a:r>
              <a:rPr lang="en-GB" dirty="0"/>
              <a:t> </a:t>
            </a:r>
            <a:r>
              <a:rPr lang="en-GB" dirty="0" err="1"/>
              <a:t>važnost</a:t>
            </a:r>
            <a:r>
              <a:rPr lang="en-GB" dirty="0"/>
              <a:t> </a:t>
            </a:r>
            <a:r>
              <a:rPr lang="en-GB" dirty="0" err="1"/>
              <a:t>pravilne</a:t>
            </a:r>
            <a:r>
              <a:rPr lang="en-GB" dirty="0"/>
              <a:t> </a:t>
            </a:r>
            <a:r>
              <a:rPr lang="en-GB" dirty="0" err="1"/>
              <a:t>pripreme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uvjeta</a:t>
            </a:r>
            <a:r>
              <a:rPr lang="en-GB" dirty="0"/>
              <a:t> za </a:t>
            </a:r>
            <a:r>
              <a:rPr lang="en-GB" dirty="0" err="1"/>
              <a:t>dobivanje</a:t>
            </a:r>
            <a:r>
              <a:rPr lang="en-GB" dirty="0"/>
              <a:t> </a:t>
            </a:r>
            <a:r>
              <a:rPr lang="en-GB" dirty="0" err="1"/>
              <a:t>točnih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Pitanje</a:t>
            </a:r>
            <a:r>
              <a:rPr lang="en-GB" b="1" dirty="0"/>
              <a:t> za </a:t>
            </a:r>
            <a:r>
              <a:rPr lang="en-GB" b="1" dirty="0" err="1"/>
              <a:t>učenike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bi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mogli</a:t>
            </a:r>
            <a:r>
              <a:rPr lang="en-GB" dirty="0"/>
              <a:t> </a:t>
            </a:r>
            <a:r>
              <a:rPr lang="en-GB" dirty="0" err="1"/>
              <a:t>uzrokovati</a:t>
            </a:r>
            <a:r>
              <a:rPr lang="en-GB" dirty="0"/>
              <a:t> </a:t>
            </a:r>
            <a:r>
              <a:rPr lang="en-GB" dirty="0" err="1"/>
              <a:t>nepovoljni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</a:t>
            </a:r>
            <a:r>
              <a:rPr lang="en-GB" dirty="0" err="1"/>
              <a:t>snimanja</a:t>
            </a:r>
            <a:r>
              <a:rPr lang="en-GB" dirty="0"/>
              <a:t>?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5</a:t>
            </a:r>
            <a:r>
              <a:rPr lang="en-GB" dirty="0"/>
              <a:t> </a:t>
            </a:r>
            <a:r>
              <a:rPr lang="en-GB" dirty="0" err="1"/>
              <a:t>minut</a:t>
            </a:r>
            <a:r>
              <a:rPr lang="hr-HR" dirty="0"/>
              <a:t>a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F65DA1A1-15BB-719B-FF5E-CC420E5B90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79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447B6E1-D35F-4A9A-2A10-D20DD0B51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06CF2261-4480-E92D-585C-98D71FBEB4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26BC3574-8823-79D8-59B4-298A9F37E7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DOBIVANJE I ANALIZA PODATAKA</a:t>
            </a:r>
          </a:p>
          <a:p>
            <a:r>
              <a:rPr lang="en-GB" dirty="0" err="1"/>
              <a:t>Pokažite</a:t>
            </a:r>
            <a:r>
              <a:rPr lang="en-GB" dirty="0"/>
              <a:t> </a:t>
            </a:r>
            <a:r>
              <a:rPr lang="en-GB" dirty="0" err="1"/>
              <a:t>primjere</a:t>
            </a:r>
            <a:r>
              <a:rPr lang="en-GB" dirty="0"/>
              <a:t> </a:t>
            </a:r>
            <a:r>
              <a:rPr lang="en-GB" dirty="0" err="1"/>
              <a:t>termografskih</a:t>
            </a:r>
            <a:r>
              <a:rPr lang="en-GB" dirty="0"/>
              <a:t> </a:t>
            </a:r>
            <a:r>
              <a:rPr lang="en-GB" dirty="0" err="1"/>
              <a:t>slika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objasnite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znače</a:t>
            </a:r>
            <a:r>
              <a:rPr lang="en-GB" dirty="0"/>
              <a:t>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boje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Pitanje</a:t>
            </a:r>
            <a:r>
              <a:rPr lang="en-GB" b="1" dirty="0"/>
              <a:t> za </a:t>
            </a:r>
            <a:r>
              <a:rPr lang="en-GB" b="1" dirty="0" err="1"/>
              <a:t>učenike</a:t>
            </a:r>
            <a:r>
              <a:rPr lang="en-GB" b="1" dirty="0"/>
              <a:t>:</a:t>
            </a:r>
            <a:r>
              <a:rPr lang="en-GB" dirty="0"/>
              <a:t> Koji bi </a:t>
            </a:r>
            <a:r>
              <a:rPr lang="en-GB" dirty="0" err="1"/>
              <a:t>toplinski</a:t>
            </a:r>
            <a:r>
              <a:rPr lang="en-GB" dirty="0"/>
              <a:t> </a:t>
            </a:r>
            <a:r>
              <a:rPr lang="en-GB" dirty="0" err="1"/>
              <a:t>uzorci</a:t>
            </a:r>
            <a:r>
              <a:rPr lang="en-GB" dirty="0"/>
              <a:t> </a:t>
            </a:r>
            <a:r>
              <a:rPr lang="en-GB" dirty="0" err="1"/>
              <a:t>mogli</a:t>
            </a:r>
            <a:r>
              <a:rPr lang="en-GB" dirty="0"/>
              <a:t> </a:t>
            </a:r>
            <a:r>
              <a:rPr lang="en-GB" dirty="0" err="1"/>
              <a:t>ukazivati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oštećenje</a:t>
            </a:r>
            <a:r>
              <a:rPr lang="en-GB" dirty="0"/>
              <a:t> </a:t>
            </a:r>
            <a:r>
              <a:rPr lang="en-GB" dirty="0" err="1"/>
              <a:t>izolacije</a:t>
            </a:r>
            <a:r>
              <a:rPr lang="en-GB" dirty="0"/>
              <a:t>?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6</a:t>
            </a:r>
            <a:r>
              <a:rPr lang="en-GB" dirty="0"/>
              <a:t> </a:t>
            </a:r>
            <a:r>
              <a:rPr lang="en-GB" dirty="0" err="1"/>
              <a:t>minut</a:t>
            </a:r>
            <a:r>
              <a:rPr lang="hr-HR" dirty="0"/>
              <a:t>a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52A56990-9F27-EABD-1AFC-DB310631BE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34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490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Snimanje zgrade </a:t>
            </a:r>
            <a:r>
              <a:rPr lang="hr-HR" sz="6000" b="1" dirty="0" err="1">
                <a:solidFill>
                  <a:srgbClr val="008D36"/>
                </a:solidFill>
                <a:latin typeface="Calibri" panose="020F0502020204030204"/>
              </a:rPr>
              <a:t>termokamerama</a:t>
            </a: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 i prikaz dobivenih podataka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Nastavnik: Marko Štuhec,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mag.ing.arch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DC4D3-CECD-E9B9-A240-28106F49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215" y="6176650"/>
            <a:ext cx="231058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465B7621-6406-4FBE-A58D-3589B5BC3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690600B3-D572-664E-3A79-BDF638589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7899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Dobivanje i analiza podataka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D0B6A5C-B5A9-E392-2465-19F7F55CF49D}"/>
              </a:ext>
            </a:extLst>
          </p:cNvPr>
          <p:cNvSpPr txBox="1"/>
          <p:nvPr/>
        </p:nvSpPr>
        <p:spPr>
          <a:xfrm>
            <a:off x="1369753" y="6352338"/>
            <a:ext cx="3141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hr-HR" dirty="0"/>
              <a:t>Termalna snimka pročelja</a:t>
            </a:r>
          </a:p>
        </p:txBody>
      </p:sp>
      <p:pic>
        <p:nvPicPr>
          <p:cNvPr id="6" name="Slika 5" descr="A close-up of a infrared image&#10;&#10;Description automatically generated">
            <a:extLst>
              <a:ext uri="{FF2B5EF4-FFF2-40B4-BE49-F238E27FC236}">
                <a16:creationId xmlns:a16="http://schemas.microsoft.com/office/drawing/2014/main" id="{42FD796C-6486-640F-039A-F773F3BEA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53" y="1295654"/>
            <a:ext cx="8259439" cy="50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47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A455F3B-D115-5F7A-72B2-3F279962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45D95015-A2B0-008E-4B8C-0F27F80590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Primjena termografije u graditeljstvu</a:t>
            </a:r>
            <a:br>
              <a:rPr lang="hr-HR" sz="4400" dirty="0">
                <a:latin typeface="+mn-lt"/>
                <a:ea typeface="+mn-ea"/>
                <a:cs typeface="+mn-cs"/>
              </a:rPr>
            </a:b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8011CB89-A080-8853-7558-C675BC6A4B57}"/>
              </a:ext>
            </a:extLst>
          </p:cNvPr>
          <p:cNvSpPr txBox="1">
            <a:spLocks/>
          </p:cNvSpPr>
          <p:nvPr/>
        </p:nvSpPr>
        <p:spPr>
          <a:xfrm>
            <a:off x="1262630" y="1511559"/>
            <a:ext cx="10236150" cy="4655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Provjera energetske učinkovitosti zgrada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Dijagnostika problema poput propuštanja topline, vlage ili oštećenja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Kontrola izvedenih radova</a:t>
            </a:r>
          </a:p>
        </p:txBody>
      </p:sp>
      <p:pic>
        <p:nvPicPr>
          <p:cNvPr id="3" name="Grafika 2" descr="Pencil with solid fill">
            <a:extLst>
              <a:ext uri="{FF2B5EF4-FFF2-40B4-BE49-F238E27FC236}">
                <a16:creationId xmlns:a16="http://schemas.microsoft.com/office/drawing/2014/main" id="{E0E96346-274A-89D7-34CC-C08BCF472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0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713BB0C4-E6C9-D912-F032-89556771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F6866BC6-D952-D649-CD50-71632A0C6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Pojmovnik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BCEDE61F-282C-0C04-49B4-E99CB4619D4B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Termografija: </a:t>
            </a:r>
            <a:r>
              <a:rPr lang="hr-HR" sz="3200" dirty="0">
                <a:latin typeface="+mn-lt"/>
                <a:ea typeface="+mn-ea"/>
                <a:cs typeface="+mn-cs"/>
              </a:rPr>
              <a:t>Tehnologija za snimanje infracrvenog zračenja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Termografska slika: </a:t>
            </a:r>
            <a:r>
              <a:rPr lang="hr-HR" sz="3200" dirty="0">
                <a:latin typeface="+mn-lt"/>
                <a:ea typeface="+mn-ea"/>
                <a:cs typeface="+mn-cs"/>
              </a:rPr>
              <a:t>Vizualni prikaz temperaturnih razlika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Infracrveno zračenje: </a:t>
            </a:r>
            <a:r>
              <a:rPr lang="hr-HR" sz="3200" dirty="0">
                <a:latin typeface="+mn-lt"/>
                <a:ea typeface="+mn-ea"/>
                <a:cs typeface="+mn-cs"/>
              </a:rPr>
              <a:t>Zračenje koje emitiraju svi objekti s temperaturom iznad apsolutne nule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Toplinski mostovi: </a:t>
            </a:r>
            <a:r>
              <a:rPr lang="hr-HR" sz="3200" dirty="0">
                <a:latin typeface="+mn-lt"/>
                <a:ea typeface="+mn-ea"/>
                <a:cs typeface="+mn-cs"/>
              </a:rPr>
              <a:t>Područja gdje dolazi do većih toplinskih gubitaka</a:t>
            </a:r>
          </a:p>
        </p:txBody>
      </p:sp>
    </p:spTree>
    <p:extLst>
      <p:ext uri="{BB962C8B-B14F-4D97-AF65-F5344CB8AC3E}">
        <p14:creationId xmlns:p14="http://schemas.microsoft.com/office/powerpoint/2010/main" val="2798093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981EE0AF-8842-87D2-15FB-6B1E09AB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EBF4F200-166A-1B54-F034-BCBB1E4B1B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Pitanja za ponavljanje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58EF3B5E-B9D8-5085-69F8-A2A1CA6A7514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hr-HR" sz="3200" dirty="0">
                <a:latin typeface="+mn-lt"/>
                <a:ea typeface="+mn-ea"/>
                <a:cs typeface="+mn-cs"/>
              </a:rPr>
              <a:t>Koje su prednosti korištenja termografije?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hr-HR" sz="3200" dirty="0">
                <a:latin typeface="+mn-lt"/>
                <a:ea typeface="+mn-ea"/>
                <a:cs typeface="+mn-cs"/>
              </a:rPr>
              <a:t>Kakvi se problemi mogu otkriti </a:t>
            </a:r>
            <a:r>
              <a:rPr lang="hr-HR" sz="3200" dirty="0" err="1">
                <a:latin typeface="+mn-lt"/>
                <a:ea typeface="+mn-ea"/>
                <a:cs typeface="+mn-cs"/>
              </a:rPr>
              <a:t>termokamerama</a:t>
            </a:r>
            <a:r>
              <a:rPr lang="hr-HR" sz="3200" dirty="0">
                <a:latin typeface="+mn-lt"/>
                <a:ea typeface="+mn-ea"/>
                <a:cs typeface="+mn-cs"/>
              </a:rPr>
              <a:t>?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hr-HR" sz="3200" dirty="0">
                <a:latin typeface="+mn-lt"/>
                <a:ea typeface="+mn-ea"/>
                <a:cs typeface="+mn-cs"/>
              </a:rPr>
              <a:t>Kako biste analizirali dobivene podatke?</a:t>
            </a:r>
          </a:p>
        </p:txBody>
      </p:sp>
    </p:spTree>
    <p:extLst>
      <p:ext uri="{BB962C8B-B14F-4D97-AF65-F5344CB8AC3E}">
        <p14:creationId xmlns:p14="http://schemas.microsoft.com/office/powerpoint/2010/main" val="2764520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D44BDAFE-029C-656B-EAF1-35B5FB0D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BC0C606D-DEC2-2A17-38C1-4F8AA08B5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Domaća zadaća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0AC61AF9-218F-4795-AEDC-3BE0F4377A39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Osmislite scenarij gdje biste koristili termografiju u građevini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Pronađite slike termografskih snimaka i objasnite njihovo značenje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Predložite kako biste analizirali toplinske mostove na jednoj zgradi</a:t>
            </a:r>
          </a:p>
        </p:txBody>
      </p:sp>
    </p:spTree>
    <p:extLst>
      <p:ext uri="{BB962C8B-B14F-4D97-AF65-F5344CB8AC3E}">
        <p14:creationId xmlns:p14="http://schemas.microsoft.com/office/powerpoint/2010/main" val="2709571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BC3B0EF-057B-FF31-051C-7C522D982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34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Što je termografija?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Tehnologija za snimanje infracrvenog zračenja koje emitiraju objekti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Rezultat je termografska slika - vizualni prikaz temperaturnih razlika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Primjenjuje se u otkrivanju toplinskih gubitaka, pronalaženje vlage i identificiranja oštećenja u konstrukcijama</a:t>
            </a:r>
          </a:p>
        </p:txBody>
      </p:sp>
      <p:pic>
        <p:nvPicPr>
          <p:cNvPr id="4" name="Grafika 3" descr="Pencil with solid fill">
            <a:extLst>
              <a:ext uri="{FF2B5EF4-FFF2-40B4-BE49-F238E27FC236}">
                <a16:creationId xmlns:a16="http://schemas.microsoft.com/office/drawing/2014/main" id="{B78C743E-386A-3C34-C678-E1D88C245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2956CAA-39DF-4939-BD24-C0237E43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93093033-4098-4C7D-A046-25946BD72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Što je termografija?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D1F566F-6A69-C0D3-5771-F72F0DB4B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5" y="1400369"/>
            <a:ext cx="9508671" cy="475433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1B6F78-9040-A4EB-DC26-F6A5255943A9}"/>
              </a:ext>
            </a:extLst>
          </p:cNvPr>
          <p:cNvSpPr txBox="1"/>
          <p:nvPr/>
        </p:nvSpPr>
        <p:spPr>
          <a:xfrm>
            <a:off x="1369753" y="6352338"/>
            <a:ext cx="3141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hr-HR" dirty="0"/>
              <a:t>Termalno snimanje</a:t>
            </a:r>
          </a:p>
        </p:txBody>
      </p:sp>
    </p:spTree>
    <p:extLst>
      <p:ext uri="{BB962C8B-B14F-4D97-AF65-F5344CB8AC3E}">
        <p14:creationId xmlns:p14="http://schemas.microsoft.com/office/powerpoint/2010/main" val="3390494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70CE3CBF-0686-A461-318B-4C746A3E7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26B07879-34A1-986F-DF41-0CF9F7AFF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Kako rade </a:t>
            </a:r>
            <a:r>
              <a:rPr lang="hr-HR" sz="44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termokamere</a:t>
            </a:r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?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4056A1E3-1B72-7A15-5DCC-BC2A4FFF0EE7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spcAft>
                <a:spcPts val="1200"/>
              </a:spcAft>
              <a:buClr>
                <a:schemeClr val="accent6"/>
              </a:buClr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Objektiv: </a:t>
            </a:r>
            <a:r>
              <a:rPr lang="hr-HR" sz="3200" dirty="0">
                <a:latin typeface="+mn-lt"/>
                <a:ea typeface="+mn-ea"/>
                <a:cs typeface="+mn-cs"/>
              </a:rPr>
              <a:t>Prikuplja infracrveno zračenje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Senzor: </a:t>
            </a:r>
            <a:r>
              <a:rPr lang="hr-HR" sz="3200" dirty="0">
                <a:latin typeface="+mn-lt"/>
                <a:ea typeface="+mn-ea"/>
                <a:cs typeface="+mn-cs"/>
              </a:rPr>
              <a:t>Pretvara zračenje u električne signale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Procesor: </a:t>
            </a:r>
            <a:r>
              <a:rPr lang="hr-HR" sz="3200" dirty="0">
                <a:latin typeface="+mn-lt"/>
                <a:ea typeface="+mn-ea"/>
                <a:cs typeface="+mn-cs"/>
              </a:rPr>
              <a:t>Obrada podataka i prikaz termalne slike</a:t>
            </a:r>
          </a:p>
        </p:txBody>
      </p:sp>
      <p:pic>
        <p:nvPicPr>
          <p:cNvPr id="4" name="Grafika 3" descr="Pencil with solid fill">
            <a:extLst>
              <a:ext uri="{FF2B5EF4-FFF2-40B4-BE49-F238E27FC236}">
                <a16:creationId xmlns:a16="http://schemas.microsoft.com/office/drawing/2014/main" id="{1893E615-09FE-F03A-1469-B4D01DBF9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9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B05AD36-34D9-79D8-899B-6A3D5507A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E77473D0-E31C-AE71-0400-FBBFB97C6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Kako rade </a:t>
            </a:r>
            <a:r>
              <a:rPr lang="hr-HR" sz="44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termokamere</a:t>
            </a:r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?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E376271-FA8E-DCC8-A9D7-9CC72A9EB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61" y="952163"/>
            <a:ext cx="8462088" cy="564139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DE0E42A-F5FC-1001-B1F9-FB2092AC8A17}"/>
              </a:ext>
            </a:extLst>
          </p:cNvPr>
          <p:cNvSpPr txBox="1"/>
          <p:nvPr/>
        </p:nvSpPr>
        <p:spPr>
          <a:xfrm>
            <a:off x="1369753" y="6352338"/>
            <a:ext cx="3141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hr-HR" dirty="0"/>
              <a:t>Stroj za termalno snimanje</a:t>
            </a:r>
          </a:p>
        </p:txBody>
      </p:sp>
    </p:spTree>
    <p:extLst>
      <p:ext uri="{BB962C8B-B14F-4D97-AF65-F5344CB8AC3E}">
        <p14:creationId xmlns:p14="http://schemas.microsoft.com/office/powerpoint/2010/main" val="2734447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5EB9F6F-CE1A-A7F7-9B12-A0B47FC29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1A307699-31E5-5DE6-E713-A279554D9A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13404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Priprema za termografsko snimanje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" name="Grafika 2" descr="Pencil with solid fill">
            <a:extLst>
              <a:ext uri="{FF2B5EF4-FFF2-40B4-BE49-F238E27FC236}">
                <a16:creationId xmlns:a16="http://schemas.microsoft.com/office/drawing/2014/main" id="{555DCF5A-E06A-6B08-D594-28F9CA025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  <p:sp>
        <p:nvSpPr>
          <p:cNvPr id="4" name="Google Shape;138;g1a6be771c57_0_0">
            <a:extLst>
              <a:ext uri="{FF2B5EF4-FFF2-40B4-BE49-F238E27FC236}">
                <a16:creationId xmlns:a16="http://schemas.microsoft.com/office/drawing/2014/main" id="{FEBB8F0C-226B-C095-654E-F1A326AD8178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Snimanje treba obaviti pri temperaturnim razlikama (zima ili hladna noć).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Isključiti vanjske izvore topline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Prilagoditi fokus i osjetljivost.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Definirati udaljenost i kut snimanja.</a:t>
            </a:r>
          </a:p>
        </p:txBody>
      </p:sp>
    </p:spTree>
    <p:extLst>
      <p:ext uri="{BB962C8B-B14F-4D97-AF65-F5344CB8AC3E}">
        <p14:creationId xmlns:p14="http://schemas.microsoft.com/office/powerpoint/2010/main" val="230320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673814B7-096F-33D4-D552-D4606B5F9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FAD86EDE-7005-4C08-091B-FB225BB68B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13404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Dobivanje i analiza podataka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321EAF39-A9AE-F2F5-9163-6C7C5B7F44D6}"/>
              </a:ext>
            </a:extLst>
          </p:cNvPr>
          <p:cNvSpPr txBox="1">
            <a:spLocks/>
          </p:cNvSpPr>
          <p:nvPr/>
        </p:nvSpPr>
        <p:spPr>
          <a:xfrm>
            <a:off x="1262629" y="1502229"/>
            <a:ext cx="10236150" cy="46653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hr-HR" sz="3200" dirty="0">
                <a:latin typeface="+mn-lt"/>
                <a:ea typeface="+mn-ea"/>
                <a:cs typeface="+mn-cs"/>
              </a:rPr>
              <a:t>Termografska slika: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Prikazuje temperaturne razlike bojama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Hladni dijelovi u plavim nijansama, topli u crvenim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hr-HR" sz="3200" dirty="0">
                <a:latin typeface="+mn-lt"/>
                <a:ea typeface="+mn-ea"/>
                <a:cs typeface="+mn-cs"/>
              </a:rPr>
              <a:t>Analiza: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Otkrivanje toplinskih gubitaka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Identifikacija vlage ili oštećenja u izolaciji</a:t>
            </a:r>
          </a:p>
        </p:txBody>
      </p:sp>
      <p:pic>
        <p:nvPicPr>
          <p:cNvPr id="3" name="Grafika 2" descr="Pencil with solid fill">
            <a:extLst>
              <a:ext uri="{FF2B5EF4-FFF2-40B4-BE49-F238E27FC236}">
                <a16:creationId xmlns:a16="http://schemas.microsoft.com/office/drawing/2014/main" id="{8FAE7703-FDD7-CC77-B69F-F9B508502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616</Words>
  <Application>Microsoft Office PowerPoint</Application>
  <PresentationFormat>Široki zaslon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Office Theme</vt:lpstr>
      <vt:lpstr>Custom Design</vt:lpstr>
      <vt:lpstr>PowerPoint prezentacija</vt:lpstr>
      <vt:lpstr>PowerPoint prezentacija</vt:lpstr>
      <vt:lpstr>PowerPoint prezentacija</vt:lpstr>
      <vt:lpstr>Što je termografija?  </vt:lpstr>
      <vt:lpstr>Što je termografija?  </vt:lpstr>
      <vt:lpstr>Kako rade termokamere?  </vt:lpstr>
      <vt:lpstr>Kako rade termokamere?  </vt:lpstr>
      <vt:lpstr>Priprema za termografsko snimanje  </vt:lpstr>
      <vt:lpstr>Dobivanje i analiza podataka  </vt:lpstr>
      <vt:lpstr>Dobivanje i analiza podataka  </vt:lpstr>
      <vt:lpstr>Primjena termografije u graditeljstvu   </vt:lpstr>
      <vt:lpstr>Pojmovnik  </vt:lpstr>
      <vt:lpstr>Pitanja za ponavljanje  </vt:lpstr>
      <vt:lpstr>Domaća zadaća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Serdar;Marko Štuhec</dc:creator>
  <cp:lastModifiedBy>Marko Štuhec</cp:lastModifiedBy>
  <cp:revision>18</cp:revision>
  <dcterms:created xsi:type="dcterms:W3CDTF">2023-02-25T16:37:35Z</dcterms:created>
  <dcterms:modified xsi:type="dcterms:W3CDTF">2024-12-23T02:27:49Z</dcterms:modified>
</cp:coreProperties>
</file>