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387" r:id="rId3"/>
    <p:sldId id="256" r:id="rId4"/>
    <p:sldId id="399" r:id="rId5"/>
    <p:sldId id="2389" r:id="rId6"/>
    <p:sldId id="2388" r:id="rId7"/>
    <p:sldId id="2390" r:id="rId8"/>
    <p:sldId id="2391" r:id="rId9"/>
    <p:sldId id="2392" r:id="rId10"/>
    <p:sldId id="2393" r:id="rId11"/>
    <p:sldId id="2394" r:id="rId12"/>
    <p:sldId id="2395" r:id="rId13"/>
    <p:sldId id="2396" r:id="rId14"/>
    <p:sldId id="2397" r:id="rId15"/>
    <p:sldId id="2398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06" autoAdjust="0"/>
  </p:normalViewPr>
  <p:slideViewPr>
    <p:cSldViewPr snapToGrid="0">
      <p:cViewPr varScale="1">
        <p:scale>
          <a:sx n="96" d="100"/>
          <a:sy n="96" d="100"/>
        </p:scale>
        <p:origin x="8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52B-3082-4A98-A959-D5015E5D9D69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60F34-01B3-4EBD-A9B5-FC2D97E6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3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0.gstatic.com/images?q=tbn:ANd9GcSKuu3FqPvVIJAIwpgi4uwlKaJWqnYa0zEd3A&amp;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azvojna-agencija-cazma.hr/wp-content/uploads/2022/11/1741519.jpeg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laneta-design.com/5322151/piscine_biologiche_47.jpg.web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zurnal24.si/media/img/ag/6c/889a2efa27a4ce8490b9.jpeg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Slika 1 - </a:t>
            </a:r>
            <a:r>
              <a:rPr lang="hr-HR" sz="1800" u="sng" kern="150" dirty="0">
                <a:solidFill>
                  <a:srgbClr val="467886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https://encrypted-tbn0.gstatic.com/images?q=tbn:ANd9GcSKuu3FqPvVIJAIwpgi4uwlKaJWqnYa0zEd3A&amp;s</a:t>
            </a:r>
            <a:endParaRPr lang="en-GB" sz="1800" kern="15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hr-H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Slika 2 - </a:t>
            </a:r>
            <a:r>
              <a:rPr lang="hr-HR" sz="1800" u="sng" kern="150" dirty="0">
                <a:solidFill>
                  <a:srgbClr val="467886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https://razvojna-agencija-cazma.hr/wp-content/uploads/2022/11/1741519.jpeg</a:t>
            </a:r>
            <a:endParaRPr lang="hr-HR" dirty="0"/>
          </a:p>
          <a:p>
            <a:endParaRPr dirty="0"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C3112-640B-4752-E308-49A76BA4A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DB6D4F1B-BEFE-D82C-C6AF-A7A1688396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4154D0BC-0A1A-842C-F184-D26F0A9067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Slika 13 - </a:t>
            </a:r>
            <a:r>
              <a:rPr lang="hr-H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 biljaka u biološkom bazenu (Prostor, 2024)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Slika 14 - https://theownerbuildernetwork.co/wp-content/uploads/2013/07/Untitled-110.jpg</a:t>
            </a:r>
            <a:endParaRPr lang="en-GB" sz="1800" i="1" kern="100" dirty="0">
              <a:solidFill>
                <a:srgbClr val="1F497D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391F124-8DD2-258C-11AF-5A73AE9AF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60F34-01B3-4EBD-A9B5-FC2D97E61B5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7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8E1239CD-236B-5A7E-F913-017360E2C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7BEF6D06-04F4-CE7E-B758-293BE2ED52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AE9DC32E-80CC-1460-78C5-D3750C1528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 dirty="0"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B8F3764E-A712-8A03-FEDF-A6B046F054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648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Slika 3 - </a:t>
            </a:r>
            <a:r>
              <a:rPr lang="hr-H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Presjek kroz biološki bazen (</a:t>
            </a:r>
            <a:r>
              <a:rPr lang="hr-HR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Broadley</a:t>
            </a:r>
            <a:r>
              <a:rPr lang="hr-H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Aquatics</a:t>
            </a:r>
            <a:r>
              <a:rPr lang="hr-H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2024)</a:t>
            </a:r>
            <a:endParaRPr lang="en-GB" dirty="0"/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60F34-01B3-4EBD-A9B5-FC2D97E61B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97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7D45196C-2009-6652-37D9-5B5B89EBA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F3A21F30-2DA1-1196-3851-11597FFC63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603DFBD7-FC2D-23BF-295A-CDB915E7AE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 dirty="0"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9FFC943F-47E3-3DDB-A598-105439E07D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7170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09BBD9E0-BB78-EB35-6E8C-3203BA3FD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EB885176-A69F-0AD0-2AB7-6031C5C940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68C480C4-D5A5-4E3D-2A4B-DCB726F213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/>
              <a:t>Slika 4 - </a:t>
            </a:r>
            <a:r>
              <a:rPr lang="hr-HR" sz="1800" u="sng" kern="150" dirty="0">
                <a:solidFill>
                  <a:srgbClr val="467886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https://cdn.planeta-design.com/5322151/piscine_biologiche_47.jpg.webp</a:t>
            </a:r>
            <a:endParaRPr lang="hr-HR" sz="1800" u="sng" kern="150" dirty="0">
              <a:solidFill>
                <a:srgbClr val="467886"/>
              </a:solidFill>
              <a:effectLst/>
              <a:uFill>
                <a:solidFill>
                  <a:srgbClr val="000000"/>
                </a:solidFill>
              </a:u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5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/>
              <a:t>Slika 5 - </a:t>
            </a:r>
            <a:r>
              <a:rPr lang="hr-HR" sz="1800" u="sng" kern="150" dirty="0">
                <a:solidFill>
                  <a:srgbClr val="467886"/>
                </a:solidFill>
                <a:effectLst/>
                <a:uFill>
                  <a:solidFill>
                    <a:srgbClr val="000000"/>
                  </a:solidFill>
                </a:u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https://www.zurnal24.si/media/img/ag/6c/889a2efa27a4ce8490b9.jpeg</a:t>
            </a:r>
            <a:endParaRPr lang="en-GB" sz="1200" dirty="0"/>
          </a:p>
          <a:p>
            <a:endParaRPr dirty="0"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A4F68D46-1F55-D708-C805-C380F7887E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204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000"/>
              </a:spcAft>
            </a:pPr>
            <a:r>
              <a:rPr lang="hr-HR" dirty="0"/>
              <a:t>Slika 6 - </a:t>
            </a:r>
            <a:r>
              <a:rPr lang="hr-HR" sz="1800" i="1" kern="100" dirty="0">
                <a:solidFill>
                  <a:srgbClr val="1F497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 biološkog bazena nepravilnog tlocrtnog oblika (</a:t>
            </a:r>
            <a:r>
              <a:rPr lang="hr-HR" sz="1800" i="1" kern="100" dirty="0" err="1">
                <a:solidFill>
                  <a:srgbClr val="1F497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Country</a:t>
            </a:r>
            <a:r>
              <a:rPr lang="hr-HR" sz="1800" i="1" kern="100" dirty="0">
                <a:solidFill>
                  <a:srgbClr val="1F497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i="1" kern="100" dirty="0" err="1">
                <a:solidFill>
                  <a:srgbClr val="1F497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hr-HR" sz="1800" i="1" kern="100" dirty="0">
                <a:solidFill>
                  <a:srgbClr val="1F497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2024)</a:t>
            </a:r>
            <a:endParaRPr lang="en-GB" sz="1800" i="1" kern="100" dirty="0">
              <a:solidFill>
                <a:srgbClr val="1F497D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/>
              <a:t>Slika 7 - </a:t>
            </a:r>
            <a:r>
              <a:rPr lang="hr-H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 biološkog bazena pravilnog oblika (</a:t>
            </a:r>
            <a:r>
              <a:rPr lang="hr-HR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Ecohome</a:t>
            </a:r>
            <a:r>
              <a:rPr lang="hr-H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2024)</a:t>
            </a:r>
            <a:endParaRPr lang="en-GB" sz="1800" dirty="0"/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18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60F34-01B3-4EBD-A9B5-FC2D97E61B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552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17D95961-A79A-9FE1-45EC-EDB750A9B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FD1DF95C-7B04-CB61-A384-72618C5A24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68205CC4-D05D-2ECF-51FA-419B26CE25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pPr algn="just">
              <a:spcAft>
                <a:spcPts val="1000"/>
              </a:spcAft>
            </a:pPr>
            <a:r>
              <a:rPr lang="hr-HR" sz="1200" dirty="0"/>
              <a:t>Slika 8 - </a:t>
            </a:r>
            <a:r>
              <a:rPr lang="hr-HR" sz="1800" i="1" kern="100" dirty="0">
                <a:solidFill>
                  <a:srgbClr val="1F497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 zone plivanja i zone filtriranja biološkog bazena (https://insteading.com/, 2024)</a:t>
            </a:r>
            <a:endParaRPr lang="en-GB" sz="1800" i="1" kern="100" dirty="0">
              <a:solidFill>
                <a:srgbClr val="1F497D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i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50743D08-0126-4673-93E4-3337E078C2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115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Slika 9 - </a:t>
            </a:r>
            <a:r>
              <a:rPr lang="hr-HR" sz="1800" i="1" kern="100" dirty="0">
                <a:solidFill>
                  <a:srgbClr val="1F497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Prijelaz između filter zone i plivačke zone – prirodni materijali (https://insteading.com/, 2024)</a:t>
            </a:r>
            <a:endParaRPr lang="en-GB" sz="1800" i="1" kern="100" dirty="0">
              <a:solidFill>
                <a:srgbClr val="1F497D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Slika 10 - </a:t>
            </a:r>
            <a:r>
              <a:rPr lang="hr-HR" sz="1800" i="1" kern="100" dirty="0">
                <a:solidFill>
                  <a:srgbClr val="1F497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Prijelaz između filter zone i plivačke zone – betonski zid (https://diyeverywhere.com/, 2024)</a:t>
            </a:r>
            <a:endParaRPr lang="en-GB" sz="1800" i="1" kern="100" dirty="0">
              <a:solidFill>
                <a:srgbClr val="1F497D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60F34-01B3-4EBD-A9B5-FC2D97E61B5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03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6F8E8AA1-0D20-53FB-F9C8-13428A7D9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0D5BCD59-7FEB-E061-C774-4F9F0755E1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897AACB7-7016-2819-1407-CEA8566B0D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pPr algn="just">
              <a:spcAft>
                <a:spcPts val="1000"/>
              </a:spcAft>
            </a:pPr>
            <a:r>
              <a:rPr lang="hr-HR" sz="1200" dirty="0"/>
              <a:t>Slika 11 - https://www.mvtimes.com/mvt/uploads/2019/06/DWhiting.jpg</a:t>
            </a:r>
          </a:p>
          <a:p>
            <a:pPr algn="just">
              <a:spcAft>
                <a:spcPts val="1000"/>
              </a:spcAft>
            </a:pPr>
            <a:endParaRPr lang="hr-HR" sz="1200" i="1" kern="100" dirty="0">
              <a:solidFill>
                <a:srgbClr val="1F497D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hr-HR" sz="1200" i="1" kern="100" dirty="0">
                <a:solidFill>
                  <a:srgbClr val="1F497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12 - https://wewastetime.wordpress.com/wp-content/uploads/2014/07/191bar_img_900x600_1010_05.jpg?w=768</a:t>
            </a:r>
          </a:p>
          <a:p>
            <a:pPr algn="just">
              <a:spcAft>
                <a:spcPts val="1000"/>
              </a:spcAft>
            </a:pPr>
            <a:endParaRPr lang="en-GB" sz="1800" i="1" kern="100" dirty="0">
              <a:solidFill>
                <a:srgbClr val="1F497D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i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BF8F02DD-EF6C-FDB2-0A58-95718CD4D4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233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AC448-1E31-A090-AE05-4F95A756A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2DF5A-5EA9-D64A-90C5-EEF9B8FD2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18D8A-9D22-0A20-456C-41E4AFFB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47551-FDB6-1997-BC51-89FA0F32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641C3-61A8-0197-C439-71B27575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2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F18B6-A140-84B2-D996-BB3216B4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F0586-0921-57A2-3A55-47FFD62C7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73FA-81B7-CC8C-8979-5F661714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620A-3B8D-6125-F5AE-2C6B9F5C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50104-716F-D98D-941F-85A21949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5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1F2F8-F06A-E911-7BFC-03740A790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E85D7-067B-A74D-CA2E-183E574DC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29790-75DC-5F2B-7791-61EA2D78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FCE5F-78F2-09B3-AB26-987C78E7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E1F4B-9D7C-CAB7-7CB0-DE06EA3E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3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GC Title and Content 1">
  <p:cSld name="BGC Title and Content 1">
    <p:bg>
      <p:bgPr>
        <a:blipFill dpi="0" rotWithShape="1">
          <a:blip r:embed="rId2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9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fb2f093e2f_0_46"/>
          <p:cNvSpPr txBox="1">
            <a:spLocks noGrp="1"/>
          </p:cNvSpPr>
          <p:nvPr>
            <p:ph type="title"/>
          </p:nvPr>
        </p:nvSpPr>
        <p:spPr>
          <a:xfrm>
            <a:off x="1262632" y="609600"/>
            <a:ext cx="7430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g1fb2f093e2f_0_46"/>
          <p:cNvSpPr txBox="1">
            <a:spLocks noGrp="1"/>
          </p:cNvSpPr>
          <p:nvPr>
            <p:ph type="body" idx="1"/>
          </p:nvPr>
        </p:nvSpPr>
        <p:spPr>
          <a:xfrm>
            <a:off x="2078182" y="1930494"/>
            <a:ext cx="89445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6pPr>
            <a:lvl7pPr marL="320040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7pPr>
            <a:lvl8pPr marL="365760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8pPr>
            <a:lvl9pPr marL="411480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1fb2f093e2f_0_46"/>
          <p:cNvSpPr txBox="1">
            <a:spLocks noGrp="1"/>
          </p:cNvSpPr>
          <p:nvPr>
            <p:ph type="dt" idx="10"/>
          </p:nvPr>
        </p:nvSpPr>
        <p:spPr>
          <a:xfrm>
            <a:off x="1262623" y="6101803"/>
            <a:ext cx="66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fb2f093e2f_0_46"/>
          <p:cNvSpPr txBox="1">
            <a:spLocks noGrp="1"/>
          </p:cNvSpPr>
          <p:nvPr>
            <p:ph type="sldNum" idx="12"/>
          </p:nvPr>
        </p:nvSpPr>
        <p:spPr>
          <a:xfrm>
            <a:off x="11152130" y="6123061"/>
            <a:ext cx="76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g1fb2f093e2f_0_46"/>
          <p:cNvSpPr txBox="1">
            <a:spLocks noGrp="1"/>
          </p:cNvSpPr>
          <p:nvPr>
            <p:ph type="ftr" idx="11"/>
          </p:nvPr>
        </p:nvSpPr>
        <p:spPr>
          <a:xfrm>
            <a:off x="2078182" y="6101803"/>
            <a:ext cx="89445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03B1-81EC-3C94-2E5A-FF194246C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006E8-BF1B-5213-37CE-BD4E96421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CE6C1-C720-525C-1A2B-A370AF26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27281-06AE-C66E-C9FF-C866C44F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24DED-52FB-28D7-93E4-771EA96B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0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9E38-2172-A4E0-9C7F-156E64EE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FD976-2E61-02B6-5C69-0E9238D3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70561-F418-039A-B694-83A1304C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221BC-664D-03F8-A873-E3F77D9A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DF76F-A7E5-FC56-3D1A-1EBE9B45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F261-8FEB-4E18-CCE5-28881EF9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EB75D-75F0-7AB6-648D-8208EAEA0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8E2E7-CFF3-B580-A4A5-36B5F68E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F16A-71D8-780E-B85F-D911A7B0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A57D7-00C0-3628-7FEC-DB370417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6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1D09-87F7-A757-22CA-CF8AA252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DEDD3-71C1-B76B-A44A-970650FCA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EBB08-C093-7BF6-DEA7-47BEACD35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E98DE-C2C7-823F-D7A3-D05F8D0C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1090B-A8AA-91C4-0859-EE44AA7D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EEBA9-1326-D73A-B62C-753AF3AA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8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FD21-853F-A820-005D-7EC86F98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48D8A-F073-AC11-C3BB-678777235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0848-F547-9198-43B2-5AE48B342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A6C4C-50DE-E56B-F874-59467040F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4F60AB-0477-C5FA-DBDB-75DF4EC5F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F2083-DEA6-FC54-ABB5-F8626EF5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94FB0-5DA9-A273-0341-C03630B6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3549A-8818-41AB-E790-9871BDD2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41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4981-2F37-8696-8A98-D6E33EC1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755B2-E6BC-6BFF-6176-2B6B481C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2A40-6AAC-5EBB-74E1-4FAC05A7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E63BD-0C2A-E418-94F2-DAB492BF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7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5ED32-0032-C852-3555-3A966192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30A73B-AE6A-1C00-ED63-24883D11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05E6-50DE-DBDF-7081-48BBF805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8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E51B-20E6-BDF4-7DF3-861B7FCF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5C216-0D11-EBBF-7118-A3FEB11B1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5235-2A8F-B9C6-4F7E-5F4C3DA6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47CD-5C31-E99B-4149-D791994B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F156-98E3-5820-D5F4-3EC9F1E4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EB93-5210-DDAA-E674-7473DE9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7AFB-B90B-6B26-F3EF-7837ACC4B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C6671-BDFA-5B60-71A6-6AC61F6DE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4FBB4-BFE8-299A-1E12-19366108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DF284-590C-9A85-547D-2AD7D7D9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4DE51-7304-44A1-FA67-94FED0A8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31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3A14-E8CC-FA16-A376-CE71B49B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F518F-321A-8DA9-26E7-48E2C7162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4647C-6EC8-88AE-DA88-242D18C9B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70743-A40A-E821-2682-9A706D20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C28D1-4A97-A59B-DD63-2D21B875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5164A-C674-5A6B-18D2-626E880A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80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3B5B-0461-DFA1-BD6A-AF7124AC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1CCB3-26DE-BDA7-6D13-965AEB20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581B0-8A19-6B92-B9B3-2BEF870D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45A66-BE3D-7D9B-A518-12EF4374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9A0E4-8EB1-0075-87B2-6C34F8D9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2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62913-9E0F-90B5-F340-CC146FB3B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5474F-D172-3332-9644-A53FB1BE3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C6D3-A590-A94F-16C4-C7E8188B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06823-D126-E067-3527-9D9E9320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D7796-4C58-D47F-B56B-705CAFD6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5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05D1D-D622-A2A8-CB2C-0450A6B4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C15D9-2B11-B0F9-7CB4-E3A9CB124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2504-AF4A-F62D-193D-80D387D1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D802C-2F50-37D8-A81C-29A56A54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CD3E9-A3BA-B2FD-9EBA-C5CA7EB9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1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788E-4158-AA8A-4A20-D2586C4E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E37B0-B1D2-C8B2-EA98-A7D1F7E88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03639-6629-7921-7E57-6587F3AEF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FEC01-F3D0-F395-BC27-F619E1F1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CB6E4-3061-7160-271F-8AEA962F1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A2477-7747-4D57-5CCF-20B2BAAD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DAAE-F652-C4C0-7481-C68E1456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EB7CB-DBEC-093C-CFDF-307C80D48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FCF30-B9EA-A16F-54F0-5F4BB4B95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3E5BB-B438-A7E1-D27E-F512E5680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D296C-EB8E-2125-343C-D7EEC63B7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D8D508-1126-01F1-F9E1-62620EB3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0386F-5277-80AF-6CB2-F7BB832D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84747-F0F7-DCB3-AEB2-87E5F1D1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1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A9D8-F787-5D66-5D35-A824FF219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D0DF5-85E8-67FE-FCB0-F2AE5AC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8D021-458B-EA72-F676-73F226CD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F77F1-D6B3-7CBA-C192-9B878B06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6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7CB72-8247-E6BE-A905-B15D5538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B0876-AF67-CEA2-4EEA-89D6BFBC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3676B-DFBE-B8C6-9954-593F3D8F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69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05BB-6BC9-39FD-D3E4-813BBBB7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B33AD-29ED-02AC-5663-C46ACD12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402DB-38FE-591D-5547-74AE804D7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09A24-9652-DDF1-4719-69AD37CD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DD116-465C-E338-7100-880AF81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62863-0235-682A-0DA2-EC4CB3D8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7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7EF3-9A1F-642E-A7C6-1B717AE3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3F268-C672-62D9-E88B-9F7DA67C6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E35E7-4657-1B9B-96E8-F566CFB1D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B269B-FF9F-52D4-0A42-9B08620C4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FDDF2-AAB6-EBBB-DE2F-0A93C5A9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15846-79E7-2BB5-2C3E-8F86E586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42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42FEF-E55F-E8B5-4C06-C5A83AF9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FFBAC-A0E6-148B-54AD-46B2AB610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FC719-0933-5FC1-7578-F95A05998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AE05-C6E1-4FB5-BE19-F5913E262AEA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50160-1751-3A3D-0B04-43F0278A1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DBE9-A08C-34C3-D76D-A87FC2F68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43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18ABA432-A9D4-3631-BCAA-7B25214360D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6250686"/>
            <a:ext cx="2308814" cy="484377"/>
          </a:xfrm>
          <a:prstGeom prst="rect">
            <a:avLst/>
          </a:prstGeom>
        </p:spPr>
      </p:pic>
      <p:pic>
        <p:nvPicPr>
          <p:cNvPr id="9" name="Picture 8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946255FC-91CA-128E-F8CF-D147F3D5D81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185738"/>
            <a:ext cx="2308813" cy="4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AF1C2F-54DB-BFF7-60B4-9E1BCD313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56CC4-A58F-A1E5-A3DC-B608098F7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745AD-B004-8417-D4B4-4A89DDEC8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1CE59C-8E4A-4C64-AB9B-95A503EF378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B75A8-D4BD-1283-63BC-71E318B0A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71F4-833E-D605-63B3-14A36294A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5938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86110A2B-8F6D-952A-25A6-2728FD6E8C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6250686"/>
            <a:ext cx="2308814" cy="484377"/>
          </a:xfrm>
          <a:prstGeom prst="rect">
            <a:avLst/>
          </a:prstGeom>
        </p:spPr>
      </p:pic>
      <p:pic>
        <p:nvPicPr>
          <p:cNvPr id="8" name="Picture 7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E31FC275-323F-8F0F-6538-4A8FDF2FE0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185738"/>
            <a:ext cx="2308813" cy="447129"/>
          </a:xfrm>
          <a:prstGeom prst="rect">
            <a:avLst/>
          </a:prstGeom>
        </p:spPr>
      </p:pic>
      <p:pic>
        <p:nvPicPr>
          <p:cNvPr id="10" name="Picture 9" descr="A red cube with white letters on it&#10;&#10;Description automatically generated">
            <a:extLst>
              <a:ext uri="{FF2B5EF4-FFF2-40B4-BE49-F238E27FC236}">
                <a16:creationId xmlns:a16="http://schemas.microsoft.com/office/drawing/2014/main" id="{3DB45053-5325-5EFD-E50E-00876C45EF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309" y="6219325"/>
            <a:ext cx="515738" cy="5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0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D941B82C-A5CC-5970-E0A8-41F774AAC662}"/>
              </a:ext>
            </a:extLst>
          </p:cNvPr>
          <p:cNvSpPr txBox="1">
            <a:spLocks/>
          </p:cNvSpPr>
          <p:nvPr/>
        </p:nvSpPr>
        <p:spPr>
          <a:xfrm>
            <a:off x="1102208" y="2875952"/>
            <a:ext cx="9835299" cy="1106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hr-HR" sz="6000" b="1" dirty="0">
                <a:solidFill>
                  <a:srgbClr val="008D36"/>
                </a:solidFill>
                <a:latin typeface="Calibri" panose="020F0502020204030204"/>
              </a:rPr>
              <a:t>IZRADA BIOLOŠKIH BAZENA</a:t>
            </a:r>
            <a:endParaRPr kumimoji="0" lang="hr-HR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FC185C01-55F8-6875-E8F1-2AC0B674D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 b="29828"/>
          <a:stretch/>
        </p:blipFill>
        <p:spPr>
          <a:xfrm>
            <a:off x="3786023" y="1187799"/>
            <a:ext cx="4427447" cy="835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5FADC8-D894-0300-1A0E-A94912DF44E4}"/>
              </a:ext>
            </a:extLst>
          </p:cNvPr>
          <p:cNvSpPr txBox="1"/>
          <p:nvPr/>
        </p:nvSpPr>
        <p:spPr>
          <a:xfrm>
            <a:off x="1178350" y="5407023"/>
            <a:ext cx="609760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Nastavnica: Maja Lovrić, dipl.ing.arh.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4DC4D3-CECD-E9B9-A240-28106F494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215" y="6176650"/>
            <a:ext cx="231058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0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natural pools">
            <a:extLst>
              <a:ext uri="{FF2B5EF4-FFF2-40B4-BE49-F238E27FC236}">
                <a16:creationId xmlns:a16="http://schemas.microsoft.com/office/drawing/2014/main" id="{7D3F7665-1F59-4B87-F9CC-3C0258225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6" y="1997437"/>
            <a:ext cx="4757365" cy="312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 descr="How to build a natural swimming pool in your backyard in 7 steps">
            <a:extLst>
              <a:ext uri="{FF2B5EF4-FFF2-40B4-BE49-F238E27FC236}">
                <a16:creationId xmlns:a16="http://schemas.microsoft.com/office/drawing/2014/main" id="{03F121B2-7B52-9A8F-C044-67C536640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888" y="2012113"/>
            <a:ext cx="3619500" cy="3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0F09B9EE-4CAF-16A9-308B-739126B26DF3}"/>
              </a:ext>
            </a:extLst>
          </p:cNvPr>
          <p:cNvSpPr txBox="1"/>
          <p:nvPr/>
        </p:nvSpPr>
        <p:spPr>
          <a:xfrm>
            <a:off x="1253336" y="898516"/>
            <a:ext cx="75179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Zona </a:t>
            </a:r>
            <a:r>
              <a:rPr lang="en-GB" sz="2400" dirty="0" err="1"/>
              <a:t>plivanja</a:t>
            </a:r>
            <a:r>
              <a:rPr lang="en-GB" sz="2400" dirty="0"/>
              <a:t> je u </a:t>
            </a:r>
            <a:r>
              <a:rPr lang="en-GB" sz="2400" dirty="0" err="1"/>
              <a:t>biološkim</a:t>
            </a:r>
            <a:r>
              <a:rPr lang="en-GB" sz="2400" dirty="0"/>
              <a:t> </a:t>
            </a:r>
            <a:r>
              <a:rPr lang="en-GB" sz="2400" dirty="0" err="1"/>
              <a:t>bazenima</a:t>
            </a:r>
            <a:r>
              <a:rPr lang="en-GB" sz="2400" dirty="0"/>
              <a:t> </a:t>
            </a:r>
            <a:r>
              <a:rPr lang="en-GB" sz="2400" dirty="0" err="1"/>
              <a:t>jasno</a:t>
            </a:r>
            <a:r>
              <a:rPr lang="en-GB" sz="2400" dirty="0"/>
              <a:t> </a:t>
            </a:r>
            <a:r>
              <a:rPr lang="en-GB" sz="2400" dirty="0" err="1"/>
              <a:t>odvojena</a:t>
            </a:r>
            <a:endParaRPr lang="hr-HR" sz="2400" dirty="0"/>
          </a:p>
          <a:p>
            <a:r>
              <a:rPr lang="en-GB" sz="2400" dirty="0" err="1"/>
              <a:t>Obično</a:t>
            </a:r>
            <a:r>
              <a:rPr lang="en-GB" sz="2400" dirty="0"/>
              <a:t> se </a:t>
            </a:r>
            <a:r>
              <a:rPr lang="en-GB" sz="2400" dirty="0" err="1"/>
              <a:t>koriste</a:t>
            </a:r>
            <a:r>
              <a:rPr lang="en-GB" sz="2400" dirty="0"/>
              <a:t> </a:t>
            </a:r>
            <a:r>
              <a:rPr lang="en-GB" sz="2400" dirty="0" err="1"/>
              <a:t>prirodni</a:t>
            </a:r>
            <a:r>
              <a:rPr lang="en-GB" sz="2400" dirty="0"/>
              <a:t> </a:t>
            </a:r>
            <a:r>
              <a:rPr lang="en-GB" sz="2400" dirty="0" err="1"/>
              <a:t>materijali</a:t>
            </a:r>
            <a:r>
              <a:rPr lang="en-GB" sz="2400" dirty="0"/>
              <a:t> za </a:t>
            </a:r>
            <a:r>
              <a:rPr lang="en-GB" sz="2400" dirty="0" err="1"/>
              <a:t>njihovo</a:t>
            </a:r>
            <a:r>
              <a:rPr lang="en-GB" sz="2400" dirty="0"/>
              <a:t> </a:t>
            </a:r>
            <a:r>
              <a:rPr lang="en-GB" sz="2400" dirty="0" err="1"/>
              <a:t>odvajanje</a:t>
            </a:r>
            <a:r>
              <a:rPr lang="en-GB" sz="2400" dirty="0"/>
              <a:t>.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C9C6EDB-D9F3-8F7B-B38E-259FFFA60A10}"/>
              </a:ext>
            </a:extLst>
          </p:cNvPr>
          <p:cNvSpPr txBox="1"/>
          <p:nvPr/>
        </p:nvSpPr>
        <p:spPr>
          <a:xfrm>
            <a:off x="1168038" y="5128487"/>
            <a:ext cx="4842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9 - </a:t>
            </a:r>
            <a:r>
              <a:rPr lang="en-GB" dirty="0" err="1"/>
              <a:t>vidljiva</a:t>
            </a:r>
            <a:r>
              <a:rPr lang="en-GB" dirty="0"/>
              <a:t> je </a:t>
            </a:r>
            <a:r>
              <a:rPr lang="en-GB" dirty="0" err="1"/>
              <a:t>granica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zone </a:t>
            </a:r>
            <a:r>
              <a:rPr lang="en-GB" dirty="0" err="1"/>
              <a:t>biljaka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plivajuće</a:t>
            </a:r>
            <a:r>
              <a:rPr lang="en-GB" dirty="0"/>
              <a:t> zone </a:t>
            </a:r>
            <a:r>
              <a:rPr lang="en-GB" dirty="0" err="1"/>
              <a:t>izrađena</a:t>
            </a:r>
            <a:r>
              <a:rPr lang="en-GB" dirty="0"/>
              <a:t> od </a:t>
            </a:r>
            <a:r>
              <a:rPr lang="en-GB" dirty="0" err="1"/>
              <a:t>prirodnih</a:t>
            </a:r>
            <a:r>
              <a:rPr lang="en-GB" dirty="0"/>
              <a:t> </a:t>
            </a:r>
            <a:r>
              <a:rPr lang="en-GB" dirty="0" err="1"/>
              <a:t>materijala</a:t>
            </a:r>
            <a:r>
              <a:rPr lang="en-GB" dirty="0"/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73DF447-9FF8-7E03-9F07-E9BC899C21DD}"/>
              </a:ext>
            </a:extLst>
          </p:cNvPr>
          <p:cNvSpPr txBox="1"/>
          <p:nvPr/>
        </p:nvSpPr>
        <p:spPr>
          <a:xfrm>
            <a:off x="6910205" y="5128487"/>
            <a:ext cx="4842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10 - vidljiva je granica između zone biljaka i plivajuće zone izrađena od betonskog zida.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5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A003EEF3-E50C-132B-29B9-B3470828F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5713654C-A45B-F835-2DBB-7C8CB3FED926}"/>
              </a:ext>
            </a:extLst>
          </p:cNvPr>
          <p:cNvSpPr txBox="1">
            <a:spLocks/>
          </p:cNvSpPr>
          <p:nvPr/>
        </p:nvSpPr>
        <p:spPr>
          <a:xfrm>
            <a:off x="1262631" y="664072"/>
            <a:ext cx="10236150" cy="8908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r-HR" sz="2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Izrada </a:t>
            </a:r>
            <a:r>
              <a:rPr lang="hr-HR" sz="28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filtrirajuće</a:t>
            </a:r>
            <a:r>
              <a:rPr lang="hr-HR" sz="2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zone</a:t>
            </a:r>
            <a:endParaRPr lang="en-GB" sz="2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38;g1a6be771c57_0_0">
            <a:extLst>
              <a:ext uri="{FF2B5EF4-FFF2-40B4-BE49-F238E27FC236}">
                <a16:creationId xmlns:a16="http://schemas.microsoft.com/office/drawing/2014/main" id="{5814AE78-1334-F0BF-E14A-4CF81C575257}"/>
              </a:ext>
            </a:extLst>
          </p:cNvPr>
          <p:cNvSpPr txBox="1">
            <a:spLocks/>
          </p:cNvSpPr>
          <p:nvPr/>
        </p:nvSpPr>
        <p:spPr>
          <a:xfrm>
            <a:off x="1262631" y="4700070"/>
            <a:ext cx="10236150" cy="14144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342900" indent="-342900">
              <a:buFontTx/>
              <a:buChar char="-"/>
            </a:pPr>
            <a:r>
              <a:rPr lang="hr-HR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Biljke koriste korijenje kako bi filtrirale vodu, uklanjajući višak hranjivih tvari poput dušika i fosfora, što pomaže u sprječavanju rasta algi. </a:t>
            </a:r>
          </a:p>
          <a:p>
            <a:endParaRPr lang="hr-HR" sz="24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3108E53-4998-6563-453C-1942CDAF6251}"/>
              </a:ext>
            </a:extLst>
          </p:cNvPr>
          <p:cNvSpPr txBox="1"/>
          <p:nvPr/>
        </p:nvSpPr>
        <p:spPr>
          <a:xfrm>
            <a:off x="1629708" y="4213621"/>
            <a:ext cx="107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11</a:t>
            </a:r>
            <a:endParaRPr lang="en-GB" dirty="0"/>
          </a:p>
        </p:txBody>
      </p:sp>
      <p:pic>
        <p:nvPicPr>
          <p:cNvPr id="9218" name="Picture 2" descr="Design Q+A: Natural swimming pools - The Martha's Vineyard Times">
            <a:extLst>
              <a:ext uri="{FF2B5EF4-FFF2-40B4-BE49-F238E27FC236}">
                <a16:creationId xmlns:a16="http://schemas.microsoft.com/office/drawing/2014/main" id="{8A3337D7-CB3E-C5A8-B957-28496FF5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55" y="1220470"/>
            <a:ext cx="4575975" cy="300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191BAR_IMG_900x600_1010_05">
            <a:extLst>
              <a:ext uri="{FF2B5EF4-FFF2-40B4-BE49-F238E27FC236}">
                <a16:creationId xmlns:a16="http://schemas.microsoft.com/office/drawing/2014/main" id="{01DDC6D3-8529-3966-FBAE-B00799D56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394" y="1220039"/>
            <a:ext cx="4511153" cy="300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EA0D44CD-78A0-EA7D-8384-55D85DE5EDC2}"/>
              </a:ext>
            </a:extLst>
          </p:cNvPr>
          <p:cNvSpPr txBox="1"/>
          <p:nvPr/>
        </p:nvSpPr>
        <p:spPr>
          <a:xfrm>
            <a:off x="6692648" y="4213621"/>
            <a:ext cx="107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60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AB256-CCBA-FB18-DBB3-0A71C33F9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CD76A0C9-3C12-65D5-70C1-F2D66B5F5341}"/>
              </a:ext>
            </a:extLst>
          </p:cNvPr>
          <p:cNvSpPr txBox="1">
            <a:spLocks/>
          </p:cNvSpPr>
          <p:nvPr/>
        </p:nvSpPr>
        <p:spPr>
          <a:xfrm>
            <a:off x="1080573" y="688685"/>
            <a:ext cx="10236150" cy="20657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342900" indent="-342900">
              <a:buFontTx/>
              <a:buChar char="-"/>
            </a:pPr>
            <a:r>
              <a:rPr lang="hr-HR" sz="2400" dirty="0">
                <a:latin typeface="+mn-lt"/>
                <a:ea typeface="+mn-ea"/>
                <a:cs typeface="Arial" panose="020B0604020202020204" pitchFamily="34" charset="0"/>
              </a:rPr>
              <a:t>Zona predviđena za biljke - šljunak različite granulacije </a:t>
            </a:r>
          </a:p>
          <a:p>
            <a:pPr marL="342900" indent="-342900">
              <a:buFontTx/>
              <a:buChar char="-"/>
            </a:pPr>
            <a:endParaRPr lang="hr-HR" sz="2400" dirty="0">
              <a:latin typeface="+mn-lt"/>
              <a:ea typeface="+mn-ea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hr-HR" sz="2400" dirty="0">
                <a:latin typeface="+mn-lt"/>
                <a:ea typeface="+mn-ea"/>
                <a:cs typeface="Arial" panose="020B0604020202020204" pitchFamily="34" charset="0"/>
              </a:rPr>
              <a:t>Najdublji dio ovog dijela bazena je cca 45 cm i nalazi se najbliže plivajućoj zoni bazena. 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latin typeface="+mn-lt"/>
                <a:ea typeface="+mn-ea"/>
                <a:cs typeface="Arial" panose="020B0604020202020204" pitchFamily="34" charset="0"/>
              </a:rPr>
              <a:t>Najplića zona je cca 10 do 15 cm vode. </a:t>
            </a:r>
          </a:p>
        </p:txBody>
      </p:sp>
      <p:pic>
        <p:nvPicPr>
          <p:cNvPr id="5" name="Slika 4" descr="bazen2">
            <a:extLst>
              <a:ext uri="{FF2B5EF4-FFF2-40B4-BE49-F238E27FC236}">
                <a16:creationId xmlns:a16="http://schemas.microsoft.com/office/drawing/2014/main" id="{05442E96-50B2-06FC-A84C-3ABEC150AB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74" y="2838643"/>
            <a:ext cx="4055124" cy="270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3 Types of Natural Swimming Ponds">
            <a:extLst>
              <a:ext uri="{FF2B5EF4-FFF2-40B4-BE49-F238E27FC236}">
                <a16:creationId xmlns:a16="http://schemas.microsoft.com/office/drawing/2014/main" id="{CDB1E229-2875-658A-F49A-12C810D9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21" y="2838643"/>
            <a:ext cx="4055125" cy="270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D363E84-1460-EC4A-43B8-3D265DEEF3ED}"/>
              </a:ext>
            </a:extLst>
          </p:cNvPr>
          <p:cNvSpPr txBox="1"/>
          <p:nvPr/>
        </p:nvSpPr>
        <p:spPr>
          <a:xfrm>
            <a:off x="1479274" y="5542059"/>
            <a:ext cx="107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13</a:t>
            </a:r>
            <a:endParaRPr lang="en-GB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1243129-92FC-DE49-F9BC-DF01620D6974}"/>
              </a:ext>
            </a:extLst>
          </p:cNvPr>
          <p:cNvSpPr txBox="1"/>
          <p:nvPr/>
        </p:nvSpPr>
        <p:spPr>
          <a:xfrm>
            <a:off x="6307040" y="5542059"/>
            <a:ext cx="107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8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82A985-22F6-2F21-80C2-73CE6ED6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PREDNOSTI I NEDOSTATCI BIOLOŠKIH BAZENA</a:t>
            </a:r>
          </a:p>
        </p:txBody>
      </p:sp>
      <p:sp>
        <p:nvSpPr>
          <p:cNvPr id="3" name="Google Shape;138;g1a6be771c57_0_0">
            <a:extLst>
              <a:ext uri="{FF2B5EF4-FFF2-40B4-BE49-F238E27FC236}">
                <a16:creationId xmlns:a16="http://schemas.microsoft.com/office/drawing/2014/main" id="{F57889AC-EEC7-BC70-2454-AAB805B2C500}"/>
              </a:ext>
            </a:extLst>
          </p:cNvPr>
          <p:cNvSpPr txBox="1">
            <a:spLocks/>
          </p:cNvSpPr>
          <p:nvPr/>
        </p:nvSpPr>
        <p:spPr>
          <a:xfrm>
            <a:off x="2043399" y="1339103"/>
            <a:ext cx="8301247" cy="20657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hr-HR" sz="2400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hr-HR" sz="2400" kern="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kološki prihvatljiviji</a:t>
            </a: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hr-HR" sz="2400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hr-HR" sz="2400" kern="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 koriste kemikalije pa stoga ne uzrokuju iritaciju kože i očiju</a:t>
            </a: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hr-HR" sz="2400" kern="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Voda u ovakvim bazenima se ne mijenja. Bazen se puni samo jednom. </a:t>
            </a:r>
          </a:p>
          <a:p>
            <a:pPr marL="285750" indent="-285750" algn="just">
              <a:spcAft>
                <a:spcPts val="1000"/>
              </a:spcAft>
              <a:buFontTx/>
              <a:buChar char="-"/>
            </a:pPr>
            <a:r>
              <a:rPr lang="hr-HR" sz="2400" kern="1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Održavanje biološkog bazena svodi se na čišćenje zone regeneracije sa biljkama i održavanje pumpi za cirkulaciju vode. </a:t>
            </a:r>
            <a:endParaRPr lang="en-GB" sz="2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nak zbrajanja 3">
            <a:extLst>
              <a:ext uri="{FF2B5EF4-FFF2-40B4-BE49-F238E27FC236}">
                <a16:creationId xmlns:a16="http://schemas.microsoft.com/office/drawing/2014/main" id="{223129BD-454C-CDC1-8FFC-58C1566B153E}"/>
              </a:ext>
            </a:extLst>
          </p:cNvPr>
          <p:cNvSpPr/>
          <p:nvPr/>
        </p:nvSpPr>
        <p:spPr>
          <a:xfrm>
            <a:off x="945414" y="1433022"/>
            <a:ext cx="903136" cy="908637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nak oduzimanja 5">
            <a:extLst>
              <a:ext uri="{FF2B5EF4-FFF2-40B4-BE49-F238E27FC236}">
                <a16:creationId xmlns:a16="http://schemas.microsoft.com/office/drawing/2014/main" id="{5BACB4B7-BD7E-FF59-D41D-C6CA0C99C519}"/>
              </a:ext>
            </a:extLst>
          </p:cNvPr>
          <p:cNvSpPr/>
          <p:nvPr/>
        </p:nvSpPr>
        <p:spPr>
          <a:xfrm>
            <a:off x="922265" y="4516341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AC0B16D-F2C0-7C42-3861-032F3BEA4CA7}"/>
              </a:ext>
            </a:extLst>
          </p:cNvPr>
          <p:cNvSpPr txBox="1"/>
          <p:nvPr/>
        </p:nvSpPr>
        <p:spPr>
          <a:xfrm>
            <a:off x="2043399" y="4505139"/>
            <a:ext cx="855569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400" dirty="0" err="1"/>
              <a:t>Prvobitni</a:t>
            </a:r>
            <a:r>
              <a:rPr lang="en-GB" sz="2400" dirty="0"/>
              <a:t> </a:t>
            </a:r>
            <a:r>
              <a:rPr lang="en-GB" sz="2400" dirty="0" err="1"/>
              <a:t>trošak</a:t>
            </a:r>
            <a:endParaRPr lang="hr-HR" sz="2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2400" dirty="0"/>
              <a:t>Velika </a:t>
            </a:r>
            <a:r>
              <a:rPr lang="en-GB" sz="2400" dirty="0" err="1"/>
              <a:t>površina</a:t>
            </a:r>
            <a:endParaRPr lang="hr-HR" sz="2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400" dirty="0" err="1"/>
              <a:t>Boja</a:t>
            </a:r>
            <a:r>
              <a:rPr lang="en-GB" sz="2400" dirty="0"/>
              <a:t> </a:t>
            </a:r>
            <a:r>
              <a:rPr lang="en-GB" sz="2400" dirty="0" err="1"/>
              <a:t>vode</a:t>
            </a:r>
            <a:r>
              <a:rPr lang="en-GB" sz="2400" dirty="0"/>
              <a:t> </a:t>
            </a:r>
            <a:r>
              <a:rPr lang="en-GB" sz="2400" dirty="0" err="1"/>
              <a:t>nikada</a:t>
            </a:r>
            <a:r>
              <a:rPr lang="en-GB" sz="2400" dirty="0"/>
              <a:t> </a:t>
            </a:r>
            <a:r>
              <a:rPr lang="en-GB" sz="2400" dirty="0" err="1"/>
              <a:t>nije</a:t>
            </a:r>
            <a:r>
              <a:rPr lang="en-GB" sz="2400" dirty="0"/>
              <a:t> </a:t>
            </a:r>
            <a:r>
              <a:rPr lang="en-GB" sz="2400" dirty="0" err="1"/>
              <a:t>tirkizna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bistra</a:t>
            </a:r>
            <a:r>
              <a:rPr lang="en-GB" sz="2400" dirty="0"/>
              <a:t> </a:t>
            </a:r>
            <a:r>
              <a:rPr lang="en-GB" sz="2400" dirty="0" err="1"/>
              <a:t>kao</a:t>
            </a:r>
            <a:r>
              <a:rPr lang="en-GB" sz="2400" dirty="0"/>
              <a:t> </a:t>
            </a:r>
            <a:r>
              <a:rPr lang="en-GB" sz="2400" dirty="0" err="1"/>
              <a:t>kod</a:t>
            </a:r>
            <a:r>
              <a:rPr lang="en-GB" sz="2400" dirty="0"/>
              <a:t> </a:t>
            </a:r>
            <a:r>
              <a:rPr lang="en-GB" sz="2400" dirty="0" err="1"/>
              <a:t>klasičnih</a:t>
            </a:r>
            <a:r>
              <a:rPr lang="en-GB" sz="2400" dirty="0"/>
              <a:t> </a:t>
            </a:r>
            <a:r>
              <a:rPr lang="en-GB" sz="2400" dirty="0" err="1"/>
              <a:t>bazena</a:t>
            </a:r>
            <a:r>
              <a:rPr lang="en-GB" sz="2400" dirty="0"/>
              <a:t> </a:t>
            </a:r>
            <a:r>
              <a:rPr lang="en-GB" sz="2400" dirty="0" err="1"/>
              <a:t>već</a:t>
            </a:r>
            <a:r>
              <a:rPr lang="en-GB" sz="2400" dirty="0"/>
              <a:t> je </a:t>
            </a:r>
            <a:r>
              <a:rPr lang="en-GB" sz="2400" dirty="0" err="1"/>
              <a:t>prirodna</a:t>
            </a:r>
            <a:r>
              <a:rPr lang="en-GB" sz="2400" dirty="0"/>
              <a:t> </a:t>
            </a:r>
            <a:r>
              <a:rPr lang="en-GB" sz="2400" dirty="0" err="1"/>
              <a:t>poput</a:t>
            </a:r>
            <a:r>
              <a:rPr lang="en-GB" sz="2400" dirty="0"/>
              <a:t> </a:t>
            </a:r>
            <a:r>
              <a:rPr lang="en-GB" sz="2400" dirty="0" err="1"/>
              <a:t>boje</a:t>
            </a:r>
            <a:r>
              <a:rPr lang="en-GB" sz="2400" dirty="0"/>
              <a:t> </a:t>
            </a:r>
            <a:r>
              <a:rPr lang="en-GB" sz="2400" dirty="0" err="1"/>
              <a:t>prirodnih</a:t>
            </a:r>
            <a:r>
              <a:rPr lang="en-GB" sz="2400" dirty="0"/>
              <a:t> </a:t>
            </a:r>
            <a:r>
              <a:rPr lang="en-GB" sz="2400" dirty="0" err="1"/>
              <a:t>jezera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926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7089592C-217C-3F21-DF12-A91AC6F83335}"/>
              </a:ext>
            </a:extLst>
          </p:cNvPr>
          <p:cNvSpPr txBox="1"/>
          <p:nvPr/>
        </p:nvSpPr>
        <p:spPr>
          <a:xfrm>
            <a:off x="1003853" y="612350"/>
            <a:ext cx="609467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chemeClr val="accent6"/>
                </a:solidFill>
              </a:rPr>
              <a:t>Pitanja</a:t>
            </a:r>
            <a:r>
              <a:rPr lang="en-GB" sz="2000" b="1" dirty="0">
                <a:solidFill>
                  <a:schemeClr val="accent6"/>
                </a:solidFill>
              </a:rPr>
              <a:t> za </a:t>
            </a:r>
            <a:r>
              <a:rPr lang="en-GB" sz="2000" b="1" dirty="0" err="1">
                <a:solidFill>
                  <a:schemeClr val="accent6"/>
                </a:solidFill>
              </a:rPr>
              <a:t>ponavljanje</a:t>
            </a:r>
            <a:r>
              <a:rPr lang="en-GB" sz="2000" b="1" dirty="0">
                <a:solidFill>
                  <a:schemeClr val="accent6"/>
                </a:solidFill>
              </a:rPr>
              <a:t>:</a:t>
            </a:r>
          </a:p>
          <a:p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Od </a:t>
            </a:r>
            <a:r>
              <a:rPr lang="en-GB" sz="2000" dirty="0" err="1"/>
              <a:t>čega</a:t>
            </a:r>
            <a:r>
              <a:rPr lang="en-GB" sz="2000" dirty="0"/>
              <a:t> se </a:t>
            </a:r>
            <a:r>
              <a:rPr lang="en-GB" sz="2000" dirty="0" err="1"/>
              <a:t>sastoje</a:t>
            </a:r>
            <a:r>
              <a:rPr lang="en-GB" sz="2000" dirty="0"/>
              <a:t> </a:t>
            </a:r>
            <a:r>
              <a:rPr lang="en-GB" sz="2000" dirty="0" err="1"/>
              <a:t>biološki</a:t>
            </a:r>
            <a:r>
              <a:rPr lang="en-GB" sz="2000" dirty="0"/>
              <a:t> </a:t>
            </a:r>
            <a:r>
              <a:rPr lang="en-GB" sz="2000" dirty="0" err="1"/>
              <a:t>bazeni</a:t>
            </a:r>
            <a:r>
              <a:rPr lang="en-GB" sz="2000" dirty="0"/>
              <a:t>? </a:t>
            </a:r>
            <a:endParaRPr lang="hr-HR" sz="2000" dirty="0"/>
          </a:p>
          <a:p>
            <a:pPr marL="342900" indent="-342900">
              <a:buAutoNum type="arabicPeriod"/>
            </a:pPr>
            <a:endParaRPr lang="en-GB" sz="2000" dirty="0"/>
          </a:p>
          <a:p>
            <a:pPr marL="342900" indent="-342900">
              <a:buAutoNum type="arabicPeriod" startAt="2"/>
            </a:pPr>
            <a:r>
              <a:rPr lang="en-GB" sz="2000" dirty="0" err="1"/>
              <a:t>Navedite</a:t>
            </a:r>
            <a:r>
              <a:rPr lang="en-GB" sz="2000" dirty="0"/>
              <a:t> </a:t>
            </a:r>
            <a:r>
              <a:rPr lang="en-GB" sz="2000" dirty="0" err="1"/>
              <a:t>prednosti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mane </a:t>
            </a:r>
            <a:r>
              <a:rPr lang="en-GB" sz="2000" dirty="0" err="1"/>
              <a:t>bioloških</a:t>
            </a:r>
            <a:r>
              <a:rPr lang="en-GB" sz="2000" dirty="0"/>
              <a:t> </a:t>
            </a:r>
            <a:r>
              <a:rPr lang="en-GB" sz="2000" dirty="0" err="1"/>
              <a:t>bazena</a:t>
            </a:r>
            <a:r>
              <a:rPr lang="en-GB" sz="2000" dirty="0"/>
              <a:t>.</a:t>
            </a:r>
            <a:endParaRPr lang="hr-HR" sz="2000" dirty="0"/>
          </a:p>
          <a:p>
            <a:pPr marL="342900" indent="-342900">
              <a:buAutoNum type="arabicPeriod" startAt="2"/>
            </a:pPr>
            <a:endParaRPr lang="en-GB" sz="2000" dirty="0"/>
          </a:p>
          <a:p>
            <a:pPr marL="342900" indent="-342900">
              <a:buAutoNum type="arabicPeriod" startAt="3"/>
            </a:pPr>
            <a:r>
              <a:rPr lang="en-GB" sz="2000" dirty="0" err="1"/>
              <a:t>Kako</a:t>
            </a:r>
            <a:r>
              <a:rPr lang="en-GB" sz="2000" dirty="0"/>
              <a:t> </a:t>
            </a:r>
            <a:r>
              <a:rPr lang="en-GB" sz="2000" dirty="0" err="1"/>
              <a:t>još</a:t>
            </a:r>
            <a:r>
              <a:rPr lang="en-GB" sz="2000" dirty="0"/>
              <a:t> </a:t>
            </a:r>
            <a:r>
              <a:rPr lang="en-GB" sz="2000" dirty="0" err="1"/>
              <a:t>nazivamo</a:t>
            </a:r>
            <a:r>
              <a:rPr lang="en-GB" sz="2000" dirty="0"/>
              <a:t> </a:t>
            </a:r>
            <a:r>
              <a:rPr lang="en-GB" sz="2000" dirty="0" err="1"/>
              <a:t>biološke</a:t>
            </a:r>
            <a:r>
              <a:rPr lang="en-GB" sz="2000" dirty="0"/>
              <a:t> </a:t>
            </a:r>
            <a:r>
              <a:rPr lang="en-GB" sz="2000" dirty="0" err="1"/>
              <a:t>bazene</a:t>
            </a:r>
            <a:r>
              <a:rPr lang="en-GB" sz="2000" dirty="0"/>
              <a:t>?</a:t>
            </a:r>
            <a:endParaRPr lang="hr-HR" sz="2000" dirty="0"/>
          </a:p>
          <a:p>
            <a:pPr marL="342900" indent="-342900">
              <a:buAutoNum type="arabicPeriod" startAt="3"/>
            </a:pPr>
            <a:endParaRPr lang="en-GB" sz="2000" dirty="0"/>
          </a:p>
          <a:p>
            <a:pPr marL="342900" indent="-342900">
              <a:buAutoNum type="arabicPeriod" startAt="4"/>
            </a:pPr>
            <a:r>
              <a:rPr lang="en-GB" sz="2000" dirty="0" err="1"/>
              <a:t>Objasni</a:t>
            </a:r>
            <a:r>
              <a:rPr lang="en-GB" sz="2000" dirty="0"/>
              <a:t> </a:t>
            </a:r>
            <a:r>
              <a:rPr lang="en-GB" sz="2000" dirty="0" err="1"/>
              <a:t>zašto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biološki</a:t>
            </a:r>
            <a:r>
              <a:rPr lang="en-GB" sz="2000" dirty="0"/>
              <a:t> </a:t>
            </a:r>
            <a:r>
              <a:rPr lang="en-GB" sz="2000" dirty="0" err="1"/>
              <a:t>bazeni</a:t>
            </a:r>
            <a:r>
              <a:rPr lang="en-GB" sz="2000" dirty="0"/>
              <a:t> </a:t>
            </a:r>
            <a:r>
              <a:rPr lang="en-GB" sz="2000" dirty="0" err="1"/>
              <a:t>prihvatljiviji</a:t>
            </a:r>
            <a:r>
              <a:rPr lang="en-GB" sz="2000" dirty="0"/>
              <a:t> od </a:t>
            </a:r>
            <a:r>
              <a:rPr lang="en-GB" sz="2000" dirty="0" err="1"/>
              <a:t>klasičnog</a:t>
            </a:r>
            <a:r>
              <a:rPr lang="en-GB" sz="2000" dirty="0"/>
              <a:t> </a:t>
            </a:r>
            <a:r>
              <a:rPr lang="en-GB" sz="2000" dirty="0" err="1"/>
              <a:t>unatoč</a:t>
            </a:r>
            <a:r>
              <a:rPr lang="en-GB" sz="2000" dirty="0"/>
              <a:t> </a:t>
            </a:r>
            <a:r>
              <a:rPr lang="en-GB" sz="2000" dirty="0" err="1"/>
              <a:t>većoj</a:t>
            </a:r>
            <a:r>
              <a:rPr lang="en-GB" sz="2000" dirty="0"/>
              <a:t> </a:t>
            </a:r>
            <a:r>
              <a:rPr lang="en-GB" sz="2000" dirty="0" err="1"/>
              <a:t>investiciji</a:t>
            </a:r>
            <a:r>
              <a:rPr lang="en-GB" sz="2000" dirty="0"/>
              <a:t>.</a:t>
            </a:r>
            <a:endParaRPr lang="hr-HR" sz="2000" dirty="0"/>
          </a:p>
          <a:p>
            <a:pPr marL="342900" indent="-342900">
              <a:buAutoNum type="arabicPeriod" startAt="4"/>
            </a:pPr>
            <a:endParaRPr lang="en-GB" sz="20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C659F01-7452-A6FC-3E2B-E83467EF5674}"/>
              </a:ext>
            </a:extLst>
          </p:cNvPr>
          <p:cNvSpPr txBox="1"/>
          <p:nvPr/>
        </p:nvSpPr>
        <p:spPr>
          <a:xfrm>
            <a:off x="908437" y="3894625"/>
            <a:ext cx="8816008" cy="2963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00"/>
              </a:spcBef>
            </a:pPr>
            <a:r>
              <a:rPr lang="hr-HR" sz="2000" b="1" kern="100" dirty="0">
                <a:solidFill>
                  <a:schemeClr val="accent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Istraži...</a:t>
            </a:r>
            <a:endParaRPr lang="en-GB" sz="2000" b="1" kern="100" dirty="0">
              <a:solidFill>
                <a:schemeClr val="accent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Pronađi na internetu i analiziraj gdje su sve u Hrvatskoj izvedeni biološki bazeni.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Pronađi na internetu 3 izvedenih projekata bioloških bazena. 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Kreiraj vlastiti biološki bazen na postojećoj lokaciji sa postojećim objektom. Obrati pažnju na zonu regeneracije, plivajuću zonu, ulazak u vodu, izbor biljaka. Nacrtaj tlocrt bazena i presjek kroz bazen.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0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5" name="Rectangle 1024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49155-471B-0AAE-F21B-228F7AD68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3235" y="1328084"/>
            <a:ext cx="4711745" cy="4201831"/>
          </a:xfrm>
        </p:spPr>
        <p:txBody>
          <a:bodyPr anchor="b">
            <a:normAutofit/>
          </a:bodyPr>
          <a:lstStyle/>
          <a:p>
            <a:pPr algn="l"/>
            <a:r>
              <a:rPr lang="hr-HR" sz="2800" b="1" i="1" dirty="0"/>
              <a:t>Ova nastavna tema je nastala kao rezultat izrade priručnika za potrebe fakultativnog predmeta Zelena gradnja koji se izvodi u Graditeljskoj tehničkoj školi Zagreb u okviru GREENCO projekta.</a:t>
            </a:r>
            <a:endParaRPr lang="en-GB" sz="2800" b="1" i="1" dirty="0"/>
          </a:p>
        </p:txBody>
      </p:sp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B0A10B5A-315F-4751-BA35-34556B5D2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10250" name="Freeform: Shape 10249">
              <a:extLst>
                <a:ext uri="{FF2B5EF4-FFF2-40B4-BE49-F238E27FC236}">
                  <a16:creationId xmlns:a16="http://schemas.microsoft.com/office/drawing/2014/main" id="{4A5DAC55-04A1-4AB4-A2C6-C859A915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251" name="Freeform: Shape 10250">
              <a:extLst>
                <a:ext uri="{FF2B5EF4-FFF2-40B4-BE49-F238E27FC236}">
                  <a16:creationId xmlns:a16="http://schemas.microsoft.com/office/drawing/2014/main" id="{A7370387-C8AA-4FC4-B636-C83BA7921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252" name="Freeform: Shape 10251">
              <a:extLst>
                <a:ext uri="{FF2B5EF4-FFF2-40B4-BE49-F238E27FC236}">
                  <a16:creationId xmlns:a16="http://schemas.microsoft.com/office/drawing/2014/main" id="{4E3C2B3B-4414-484B-8914-7CB1873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0253" name="Freeform: Shape 10252">
              <a:extLst>
                <a:ext uri="{FF2B5EF4-FFF2-40B4-BE49-F238E27FC236}">
                  <a16:creationId xmlns:a16="http://schemas.microsoft.com/office/drawing/2014/main" id="{AFB69BCB-EE83-44E6-8C11-3344C73D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0254" name="Freeform: Shape 10253">
              <a:extLst>
                <a:ext uri="{FF2B5EF4-FFF2-40B4-BE49-F238E27FC236}">
                  <a16:creationId xmlns:a16="http://schemas.microsoft.com/office/drawing/2014/main" id="{98E9BA58-2C07-4CA1-99C2-7738FBA37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</p:grpSp>
      <p:pic>
        <p:nvPicPr>
          <p:cNvPr id="5" name="Picture 4" descr="A green letter with an arrow&#10;&#10;Description automatically generated">
            <a:extLst>
              <a:ext uri="{FF2B5EF4-FFF2-40B4-BE49-F238E27FC236}">
                <a16:creationId xmlns:a16="http://schemas.microsoft.com/office/drawing/2014/main" id="{03CC5D75-0536-F774-552F-E39BE595B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88" y="1328084"/>
            <a:ext cx="3974903" cy="4201831"/>
          </a:xfrm>
          <a:prstGeom prst="rect">
            <a:avLst/>
          </a:prstGeom>
        </p:spPr>
      </p:pic>
      <p:pic>
        <p:nvPicPr>
          <p:cNvPr id="8" name="Picture 7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352EC2B0-B838-FD1A-F800-2FDDD59CE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96" y="6143280"/>
            <a:ext cx="2308814" cy="4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3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Uvod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8908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2400" dirty="0">
                <a:latin typeface="+mn-lt"/>
                <a:ea typeface="+mn-ea"/>
                <a:cs typeface="+mn-cs"/>
              </a:rPr>
              <a:t>Bazeni su zatvoreni krug uglavnom stajaće vode koja služi za kupanje i osvježavanje</a:t>
            </a:r>
          </a:p>
        </p:txBody>
      </p:sp>
      <p:pic>
        <p:nvPicPr>
          <p:cNvPr id="3" name="Slika 2" descr="BioBazeni.hr">
            <a:extLst>
              <a:ext uri="{FF2B5EF4-FFF2-40B4-BE49-F238E27FC236}">
                <a16:creationId xmlns:a16="http://schemas.microsoft.com/office/drawing/2014/main" id="{C49C3ED1-7F6F-83FE-366A-B19C008C5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10" y="2252207"/>
            <a:ext cx="3835885" cy="28769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20C7354D-DFD5-0C23-2AD6-46C0C822490A}"/>
              </a:ext>
            </a:extLst>
          </p:cNvPr>
          <p:cNvSpPr txBox="1"/>
          <p:nvPr/>
        </p:nvSpPr>
        <p:spPr>
          <a:xfrm>
            <a:off x="1353710" y="5562248"/>
            <a:ext cx="8219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hr-HR" sz="2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Osnovna funkcija bazena je mogućnost kupanja pa je stoga potrebno i nužno da voda koja se nalazi u bazenu bude filtrirana i dezinficirana. </a:t>
            </a:r>
            <a:endParaRPr lang="en-GB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0E9C2EC-D9BB-B16B-7156-3FEE1A6047C8}"/>
              </a:ext>
            </a:extLst>
          </p:cNvPr>
          <p:cNvSpPr txBox="1"/>
          <p:nvPr/>
        </p:nvSpPr>
        <p:spPr>
          <a:xfrm>
            <a:off x="1353710" y="5129121"/>
            <a:ext cx="150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Slika 1</a:t>
            </a:r>
            <a:endParaRPr lang="en-GB" sz="16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BEA3838-ED90-6FD4-3BCC-847C254F6AFA}"/>
              </a:ext>
            </a:extLst>
          </p:cNvPr>
          <p:cNvSpPr txBox="1"/>
          <p:nvPr/>
        </p:nvSpPr>
        <p:spPr>
          <a:xfrm>
            <a:off x="5587161" y="5129121"/>
            <a:ext cx="150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Slika 2</a:t>
            </a:r>
            <a:endParaRPr lang="en-GB" sz="1600" dirty="0"/>
          </a:p>
        </p:txBody>
      </p:sp>
      <p:pic>
        <p:nvPicPr>
          <p:cNvPr id="8" name="Slika 7" descr="Biološko kupalište - Biopark Čazma - Razvojna agencija Čazma">
            <a:extLst>
              <a:ext uri="{FF2B5EF4-FFF2-40B4-BE49-F238E27FC236}">
                <a16:creationId xmlns:a16="http://schemas.microsoft.com/office/drawing/2014/main" id="{CAD92693-A1FD-120F-DE01-D9776A5AFC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60" y="2252207"/>
            <a:ext cx="4316423" cy="2876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3FA119E2-81FF-0466-4D97-68190B6DD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B677356F-E102-3581-44CC-D6483BB540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latin typeface="+mn-lt"/>
                <a:ea typeface="+mn-ea"/>
                <a:cs typeface="+mn-cs"/>
              </a:rPr>
              <a:t>BIOLOŠKI BAZENI</a:t>
            </a:r>
            <a:endParaRPr sz="4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B988CE29-D882-7D8F-1E49-F4B9CB8E4590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30218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2400" b="1" dirty="0">
                <a:latin typeface="+mn-lt"/>
                <a:ea typeface="+mn-ea"/>
                <a:cs typeface="+mn-cs"/>
              </a:rPr>
              <a:t>Biološki bazeni</a:t>
            </a:r>
            <a:r>
              <a:rPr lang="hr-HR" sz="2400" dirty="0">
                <a:latin typeface="+mn-lt"/>
                <a:ea typeface="+mn-ea"/>
                <a:cs typeface="+mn-cs"/>
              </a:rPr>
              <a:t>, poznati i kao </a:t>
            </a:r>
            <a:r>
              <a:rPr lang="hr-HR" sz="2400" b="1" dirty="0">
                <a:latin typeface="+mn-lt"/>
                <a:ea typeface="+mn-ea"/>
                <a:cs typeface="+mn-cs"/>
              </a:rPr>
              <a:t>prirodni bazeni </a:t>
            </a:r>
            <a:r>
              <a:rPr lang="hr-HR" sz="2400" dirty="0">
                <a:latin typeface="+mn-lt"/>
                <a:ea typeface="+mn-ea"/>
                <a:cs typeface="+mn-cs"/>
              </a:rPr>
              <a:t>ili </a:t>
            </a:r>
            <a:r>
              <a:rPr lang="hr-HR" sz="2400" b="1" dirty="0" err="1">
                <a:latin typeface="+mn-lt"/>
                <a:ea typeface="+mn-ea"/>
                <a:cs typeface="+mn-cs"/>
              </a:rPr>
              <a:t>ekobazeni</a:t>
            </a:r>
            <a:endParaRPr lang="hr-HR" sz="2400" dirty="0">
              <a:latin typeface="+mn-lt"/>
              <a:ea typeface="+mn-ea"/>
              <a:cs typeface="+mn-cs"/>
            </a:endParaRPr>
          </a:p>
          <a:p>
            <a:endParaRPr lang="hr-HR" sz="2400" dirty="0">
              <a:latin typeface="+mn-lt"/>
              <a:ea typeface="+mn-ea"/>
              <a:cs typeface="+mn-cs"/>
            </a:endParaRPr>
          </a:p>
          <a:p>
            <a:r>
              <a:rPr lang="hr-HR" sz="2400" dirty="0">
                <a:latin typeface="+mn-lt"/>
                <a:ea typeface="+mn-ea"/>
                <a:cs typeface="+mn-cs"/>
              </a:rPr>
              <a:t>- vrsta bazena koja koristi prirodne procese i ekosustave za održavanje čistoće i kvalitete vode. U potpunosti se čišćenje bazena osigurava vodenim biljkama i mikroorganizmima.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E81486E-9C63-5AE7-66A9-5F4E00D72FEB}"/>
              </a:ext>
            </a:extLst>
          </p:cNvPr>
          <p:cNvSpPr txBox="1"/>
          <p:nvPr/>
        </p:nvSpPr>
        <p:spPr>
          <a:xfrm>
            <a:off x="1262631" y="3941326"/>
            <a:ext cx="988943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Razlika</a:t>
            </a:r>
            <a:r>
              <a:rPr lang="hr-H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između klasičnih bazena i bioloških bazena je:</a:t>
            </a:r>
          </a:p>
          <a:p>
            <a:endParaRPr lang="hr-H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hr-H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Klasični bazeni koriste kemikalije za čišćenje i održavanje</a:t>
            </a:r>
          </a:p>
          <a:p>
            <a:pPr marL="342900" indent="-342900">
              <a:buFontTx/>
              <a:buChar char="-"/>
            </a:pPr>
            <a:endParaRPr lang="hr-H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hr-H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Biološki bazeni ne koriste klor ni druge kemikalije za dezinfekciju vode. Umjesto toga, prirodni procesi održavaju vodu čistom i sigurnom za kupanje.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5532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drvo, karta, tekst&#10;&#10;Opis je automatski generiran">
            <a:extLst>
              <a:ext uri="{FF2B5EF4-FFF2-40B4-BE49-F238E27FC236}">
                <a16:creationId xmlns:a16="http://schemas.microsoft.com/office/drawing/2014/main" id="{31F56C16-851E-447B-F96E-9AC67986F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81" y="1489939"/>
            <a:ext cx="6074798" cy="4410457"/>
          </a:xfrm>
          <a:prstGeom prst="rect">
            <a:avLst/>
          </a:prstGeom>
          <a:noFill/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71F340EB-2749-D3FD-A68D-AD93229882B3}"/>
              </a:ext>
            </a:extLst>
          </p:cNvPr>
          <p:cNvSpPr txBox="1"/>
          <p:nvPr/>
        </p:nvSpPr>
        <p:spPr>
          <a:xfrm>
            <a:off x="2631881" y="5900396"/>
            <a:ext cx="150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Slika 3</a:t>
            </a:r>
            <a:endParaRPr lang="en-GB" sz="1600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F756B71-CC60-9308-3EE8-F0AA22011C62}"/>
              </a:ext>
            </a:extLst>
          </p:cNvPr>
          <p:cNvSpPr txBox="1"/>
          <p:nvPr/>
        </p:nvSpPr>
        <p:spPr>
          <a:xfrm>
            <a:off x="405515" y="428881"/>
            <a:ext cx="81461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Na </a:t>
            </a:r>
            <a:r>
              <a:rPr lang="en-GB" dirty="0" err="1"/>
              <a:t>prikazanoj</a:t>
            </a:r>
            <a:r>
              <a:rPr lang="en-GB" dirty="0"/>
              <a:t> </a:t>
            </a:r>
            <a:r>
              <a:rPr lang="hr-HR" dirty="0"/>
              <a:t>slici</a:t>
            </a:r>
            <a:r>
              <a:rPr lang="en-GB" dirty="0" err="1"/>
              <a:t>vidljiv</a:t>
            </a:r>
            <a:r>
              <a:rPr lang="en-GB" dirty="0"/>
              <a:t> je </a:t>
            </a:r>
            <a:r>
              <a:rPr lang="en-GB" dirty="0" err="1"/>
              <a:t>prirodan</a:t>
            </a:r>
            <a:r>
              <a:rPr lang="en-GB" dirty="0"/>
              <a:t> </a:t>
            </a:r>
            <a:r>
              <a:rPr lang="en-GB" dirty="0" err="1"/>
              <a:t>izgled</a:t>
            </a:r>
            <a:r>
              <a:rPr lang="en-GB" dirty="0"/>
              <a:t> </a:t>
            </a:r>
            <a:r>
              <a:rPr lang="en-GB" dirty="0" err="1"/>
              <a:t>biološkog</a:t>
            </a:r>
            <a:r>
              <a:rPr lang="en-GB" dirty="0"/>
              <a:t> </a:t>
            </a:r>
            <a:r>
              <a:rPr lang="en-GB" dirty="0" err="1"/>
              <a:t>bazena</a:t>
            </a:r>
            <a:endParaRPr lang="hr-HR" dirty="0"/>
          </a:p>
          <a:p>
            <a:r>
              <a:rPr lang="hr-HR" dirty="0"/>
              <a:t>P</a:t>
            </a:r>
            <a:r>
              <a:rPr lang="en-GB" dirty="0" err="1"/>
              <a:t>rostor</a:t>
            </a:r>
            <a:r>
              <a:rPr lang="en-GB" dirty="0"/>
              <a:t> </a:t>
            </a:r>
            <a:r>
              <a:rPr lang="en-GB" dirty="0" err="1"/>
              <a:t>namijenjen</a:t>
            </a:r>
            <a:r>
              <a:rPr lang="en-GB" dirty="0"/>
              <a:t> </a:t>
            </a:r>
            <a:r>
              <a:rPr lang="en-GB" dirty="0" err="1"/>
              <a:t>plivanju</a:t>
            </a:r>
            <a:r>
              <a:rPr lang="en-GB" dirty="0"/>
              <a:t>, </a:t>
            </a:r>
            <a:r>
              <a:rPr lang="en-GB" dirty="0" err="1"/>
              <a:t>prostor</a:t>
            </a:r>
            <a:r>
              <a:rPr lang="en-GB" dirty="0"/>
              <a:t> </a:t>
            </a:r>
            <a:r>
              <a:rPr lang="en-GB" dirty="0" err="1"/>
              <a:t>namijenjen</a:t>
            </a:r>
            <a:r>
              <a:rPr lang="en-GB" dirty="0"/>
              <a:t> </a:t>
            </a:r>
            <a:r>
              <a:rPr lang="en-GB" dirty="0" err="1"/>
              <a:t>filtriranju</a:t>
            </a:r>
            <a:r>
              <a:rPr lang="en-GB" dirty="0"/>
              <a:t> </a:t>
            </a:r>
            <a:r>
              <a:rPr lang="en-GB" dirty="0" err="1"/>
              <a:t>pomoću</a:t>
            </a:r>
            <a:r>
              <a:rPr lang="en-GB" dirty="0"/>
              <a:t> </a:t>
            </a:r>
            <a:r>
              <a:rPr lang="en-GB" dirty="0" err="1"/>
              <a:t>biljaka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eventualni</a:t>
            </a:r>
            <a:r>
              <a:rPr lang="en-GB" dirty="0"/>
              <a:t> </a:t>
            </a:r>
            <a:r>
              <a:rPr lang="en-GB" dirty="0" err="1"/>
              <a:t>položaj</a:t>
            </a:r>
            <a:r>
              <a:rPr lang="en-GB" dirty="0"/>
              <a:t> </a:t>
            </a:r>
            <a:r>
              <a:rPr lang="en-GB" dirty="0" err="1"/>
              <a:t>vodenih</a:t>
            </a:r>
            <a:r>
              <a:rPr lang="en-GB" dirty="0"/>
              <a:t> </a:t>
            </a:r>
            <a:r>
              <a:rPr lang="en-GB" dirty="0" err="1"/>
              <a:t>pumpi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omogućavaju</a:t>
            </a:r>
            <a:r>
              <a:rPr lang="en-GB" dirty="0"/>
              <a:t> </a:t>
            </a:r>
            <a:r>
              <a:rPr lang="en-GB" dirty="0" err="1"/>
              <a:t>protok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. </a:t>
            </a:r>
          </a:p>
        </p:txBody>
      </p: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5F831666-BD3F-445B-34E2-6EC5010B13C4}"/>
              </a:ext>
            </a:extLst>
          </p:cNvPr>
          <p:cNvCxnSpPr/>
          <p:nvPr/>
        </p:nvCxnSpPr>
        <p:spPr>
          <a:xfrm flipV="1">
            <a:off x="6202017" y="2480807"/>
            <a:ext cx="3355451" cy="1192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AB9179C7-E43F-12F7-38F0-A854844041B1}"/>
              </a:ext>
            </a:extLst>
          </p:cNvPr>
          <p:cNvCxnSpPr>
            <a:cxnSpLocks/>
          </p:cNvCxnSpPr>
          <p:nvPr/>
        </p:nvCxnSpPr>
        <p:spPr>
          <a:xfrm>
            <a:off x="1815878" y="4253947"/>
            <a:ext cx="20405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A9B0E5DE-F5D2-AEB1-67CA-530215DBEBA4}"/>
              </a:ext>
            </a:extLst>
          </p:cNvPr>
          <p:cNvCxnSpPr>
            <a:cxnSpLocks/>
          </p:cNvCxnSpPr>
          <p:nvPr/>
        </p:nvCxnSpPr>
        <p:spPr>
          <a:xfrm>
            <a:off x="8210052" y="4660789"/>
            <a:ext cx="13474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DCF4258C-4B0A-591D-0E02-410AA66F8CF9}"/>
              </a:ext>
            </a:extLst>
          </p:cNvPr>
          <p:cNvSpPr txBox="1"/>
          <p:nvPr/>
        </p:nvSpPr>
        <p:spPr>
          <a:xfrm>
            <a:off x="8819984" y="2012545"/>
            <a:ext cx="2908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P</a:t>
            </a:r>
            <a:r>
              <a:rPr lang="en-GB" dirty="0" err="1"/>
              <a:t>rostor</a:t>
            </a:r>
            <a:r>
              <a:rPr lang="en-GB" dirty="0"/>
              <a:t> </a:t>
            </a:r>
            <a:r>
              <a:rPr lang="en-GB" dirty="0" err="1"/>
              <a:t>namijenjen</a:t>
            </a:r>
            <a:r>
              <a:rPr lang="en-GB" dirty="0"/>
              <a:t> </a:t>
            </a:r>
            <a:r>
              <a:rPr lang="en-GB" dirty="0" err="1"/>
              <a:t>plivanju</a:t>
            </a:r>
            <a:r>
              <a:rPr lang="en-GB" dirty="0"/>
              <a:t>, 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7F717439-56CB-BC58-8188-4C6BBF28759F}"/>
              </a:ext>
            </a:extLst>
          </p:cNvPr>
          <p:cNvSpPr txBox="1"/>
          <p:nvPr/>
        </p:nvSpPr>
        <p:spPr>
          <a:xfrm>
            <a:off x="313083" y="3753040"/>
            <a:ext cx="2778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P</a:t>
            </a:r>
            <a:r>
              <a:rPr lang="en-GB" dirty="0" err="1"/>
              <a:t>rostor</a:t>
            </a:r>
            <a:r>
              <a:rPr lang="en-GB" dirty="0"/>
              <a:t> </a:t>
            </a:r>
            <a:r>
              <a:rPr lang="en-GB" dirty="0" err="1"/>
              <a:t>namijenjen</a:t>
            </a:r>
            <a:r>
              <a:rPr lang="en-GB" dirty="0"/>
              <a:t> </a:t>
            </a:r>
            <a:r>
              <a:rPr lang="en-GB" dirty="0" err="1"/>
              <a:t>filtriranju</a:t>
            </a:r>
            <a:r>
              <a:rPr lang="en-GB" dirty="0"/>
              <a:t> </a:t>
            </a:r>
            <a:endParaRPr lang="hr-HR" dirty="0"/>
          </a:p>
          <a:p>
            <a:r>
              <a:rPr lang="en-GB" dirty="0" err="1"/>
              <a:t>pomoću</a:t>
            </a:r>
            <a:r>
              <a:rPr lang="en-GB" dirty="0"/>
              <a:t> </a:t>
            </a:r>
            <a:r>
              <a:rPr lang="en-GB" dirty="0" err="1"/>
              <a:t>biljaka</a:t>
            </a:r>
            <a:endParaRPr lang="en-GB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C47BB9E4-0437-319F-2D1A-2791069174F5}"/>
              </a:ext>
            </a:extLst>
          </p:cNvPr>
          <p:cNvSpPr txBox="1"/>
          <p:nvPr/>
        </p:nvSpPr>
        <p:spPr>
          <a:xfrm>
            <a:off x="9581322" y="4310274"/>
            <a:ext cx="24049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eventualni</a:t>
            </a:r>
            <a:r>
              <a:rPr lang="en-GB" dirty="0"/>
              <a:t> </a:t>
            </a:r>
            <a:r>
              <a:rPr lang="en-GB" dirty="0" err="1"/>
              <a:t>položaj</a:t>
            </a:r>
            <a:r>
              <a:rPr lang="en-GB" dirty="0"/>
              <a:t> </a:t>
            </a:r>
            <a:r>
              <a:rPr lang="en-GB" dirty="0" err="1"/>
              <a:t>vodenih</a:t>
            </a:r>
            <a:r>
              <a:rPr lang="en-GB" dirty="0"/>
              <a:t> </a:t>
            </a:r>
            <a:r>
              <a:rPr lang="en-GB" dirty="0" err="1"/>
              <a:t>pumpi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omogućavaju</a:t>
            </a:r>
            <a:r>
              <a:rPr lang="en-GB" dirty="0"/>
              <a:t> </a:t>
            </a:r>
            <a:r>
              <a:rPr lang="en-GB" dirty="0" err="1"/>
              <a:t>protok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259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CC2D8FC9-4FC4-AEE2-0896-0C6394596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D3863106-528C-CC76-F5B6-E6E737797A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 RADA BIOLOŠKIH BAZENA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718D16D7-E2F7-450A-51FB-4EEE564984FD}"/>
              </a:ext>
            </a:extLst>
          </p:cNvPr>
          <p:cNvSpPr txBox="1">
            <a:spLocks/>
          </p:cNvSpPr>
          <p:nvPr/>
        </p:nvSpPr>
        <p:spPr>
          <a:xfrm>
            <a:off x="1262631" y="1828491"/>
            <a:ext cx="10236150" cy="38566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2400" dirty="0">
                <a:latin typeface="+mn-lt"/>
                <a:ea typeface="+mn-ea"/>
                <a:cs typeface="+mn-cs"/>
              </a:rPr>
              <a:t>U biološkom bazenu voda treba kontinuirano cirkulirati kako bi korijeni biljaka mogli čistiti bazen. </a:t>
            </a:r>
          </a:p>
          <a:p>
            <a:endParaRPr lang="hr-HR" sz="2400" dirty="0">
              <a:latin typeface="+mn-lt"/>
              <a:ea typeface="+mn-ea"/>
              <a:cs typeface="+mn-cs"/>
            </a:endParaRPr>
          </a:p>
          <a:p>
            <a:r>
              <a:rPr lang="hr-HR" sz="2400" dirty="0">
                <a:latin typeface="+mn-lt"/>
                <a:ea typeface="+mn-ea"/>
                <a:cs typeface="+mn-cs"/>
              </a:rPr>
              <a:t>Biološki bazeni uključuju </a:t>
            </a:r>
            <a:r>
              <a:rPr lang="hr-HR" sz="2400" b="1" dirty="0">
                <a:latin typeface="+mn-lt"/>
                <a:ea typeface="+mn-ea"/>
                <a:cs typeface="+mn-cs"/>
              </a:rPr>
              <a:t>zonu regeneracije </a:t>
            </a:r>
            <a:r>
              <a:rPr lang="hr-HR" sz="2400" dirty="0">
                <a:latin typeface="+mn-lt"/>
                <a:ea typeface="+mn-ea"/>
                <a:cs typeface="+mn-cs"/>
              </a:rPr>
              <a:t>ili </a:t>
            </a:r>
            <a:r>
              <a:rPr lang="hr-HR" sz="2400" b="1" dirty="0">
                <a:latin typeface="+mn-lt"/>
                <a:ea typeface="+mn-ea"/>
                <a:cs typeface="+mn-cs"/>
              </a:rPr>
              <a:t>filtracijsku zonu </a:t>
            </a:r>
            <a:r>
              <a:rPr lang="hr-HR" sz="2400" dirty="0">
                <a:latin typeface="+mn-lt"/>
                <a:ea typeface="+mn-ea"/>
                <a:cs typeface="+mn-cs"/>
              </a:rPr>
              <a:t>koja je zasađena vodenim biljkama. </a:t>
            </a:r>
          </a:p>
          <a:p>
            <a:endParaRPr lang="hr-HR" sz="2400" dirty="0">
              <a:latin typeface="+mn-lt"/>
              <a:ea typeface="+mn-ea"/>
              <a:cs typeface="+mn-cs"/>
            </a:endParaRPr>
          </a:p>
          <a:p>
            <a:r>
              <a:rPr lang="hr-HR" sz="2400" dirty="0">
                <a:latin typeface="+mn-lt"/>
                <a:ea typeface="+mn-ea"/>
                <a:cs typeface="+mn-cs"/>
              </a:rPr>
              <a:t>Ove biljke apsorbiraju hranjive tvari iz vode, čime smanjuju rast algi i održavaju vodu čistom. </a:t>
            </a:r>
          </a:p>
          <a:p>
            <a:endParaRPr lang="hr-HR" sz="2400" dirty="0">
              <a:latin typeface="+mn-lt"/>
              <a:ea typeface="+mn-ea"/>
              <a:cs typeface="+mn-cs"/>
            </a:endParaRPr>
          </a:p>
          <a:p>
            <a:r>
              <a:rPr lang="hr-HR" sz="2400" dirty="0">
                <a:latin typeface="+mn-lt"/>
                <a:ea typeface="+mn-ea"/>
                <a:cs typeface="+mn-cs"/>
              </a:rPr>
              <a:t>Mikroorganizmi u tlu i na korijenima biljaka također doprinose razgradnji organskih tvari.</a:t>
            </a:r>
          </a:p>
        </p:txBody>
      </p:sp>
    </p:spTree>
    <p:extLst>
      <p:ext uri="{BB962C8B-B14F-4D97-AF65-F5344CB8AC3E}">
        <p14:creationId xmlns:p14="http://schemas.microsoft.com/office/powerpoint/2010/main" val="215610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1175337C-4331-5CC0-1222-14964A517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58308566-8AE0-BDE1-66C1-0C40440048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IZRADA BIOLOŠKIH BAZENA</a:t>
            </a: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18BC66A4-16B3-80AC-741B-D97B2BDEEDB6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8908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r-HR" sz="2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Odabir lokacije</a:t>
            </a:r>
            <a:endParaRPr lang="en-GB" sz="2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38;g1a6be771c57_0_0">
            <a:extLst>
              <a:ext uri="{FF2B5EF4-FFF2-40B4-BE49-F238E27FC236}">
                <a16:creationId xmlns:a16="http://schemas.microsoft.com/office/drawing/2014/main" id="{B7B6B092-8EF9-DA4F-87C1-81265EABD671}"/>
              </a:ext>
            </a:extLst>
          </p:cNvPr>
          <p:cNvSpPr txBox="1">
            <a:spLocks/>
          </p:cNvSpPr>
          <p:nvPr/>
        </p:nvSpPr>
        <p:spPr>
          <a:xfrm>
            <a:off x="1262631" y="2059772"/>
            <a:ext cx="10236150" cy="19086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342900" indent="-342900">
              <a:buFontTx/>
              <a:buChar char="-"/>
            </a:pPr>
            <a:r>
              <a:rPr lang="hr-HR" sz="2400" dirty="0">
                <a:latin typeface="+mn-lt"/>
                <a:ea typeface="+mn-ea"/>
                <a:cs typeface="+mn-cs"/>
              </a:rPr>
              <a:t>Dovoljno prostora na parceli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latin typeface="+mn-lt"/>
                <a:ea typeface="+mn-ea"/>
                <a:cs typeface="+mn-cs"/>
              </a:rPr>
              <a:t>Ravan dio parcele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latin typeface="+mn-lt"/>
                <a:ea typeface="+mn-ea"/>
                <a:cs typeface="+mn-cs"/>
              </a:rPr>
              <a:t>50% veća površina od površine namijenjene za plivanje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latin typeface="+mn-lt"/>
                <a:ea typeface="+mn-ea"/>
                <a:cs typeface="+mn-cs"/>
              </a:rPr>
              <a:t>Udaljiti od drveća i korijena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latin typeface="+mn-lt"/>
                <a:ea typeface="+mn-ea"/>
                <a:cs typeface="+mn-cs"/>
              </a:rPr>
              <a:t>Bilo koji oblik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CD8D6BF7-0BF9-7339-4D02-352589947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00" y="3960314"/>
            <a:ext cx="3356252" cy="2440485"/>
          </a:xfrm>
          <a:prstGeom prst="rect">
            <a:avLst/>
          </a:prstGeom>
          <a:noFill/>
        </p:spPr>
      </p:pic>
      <p:pic>
        <p:nvPicPr>
          <p:cNvPr id="11" name="Slika 10" descr="Namakajte se v prvem biološkem bazenu Slovenije - Žurnal24">
            <a:extLst>
              <a:ext uri="{FF2B5EF4-FFF2-40B4-BE49-F238E27FC236}">
                <a16:creationId xmlns:a16="http://schemas.microsoft.com/office/drawing/2014/main" id="{2F4329C9-99FF-97EF-DDAB-79E32CFA4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70" y="3960315"/>
            <a:ext cx="3253980" cy="24404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427477EE-94C6-0950-3952-49D20A8F6FE7}"/>
              </a:ext>
            </a:extLst>
          </p:cNvPr>
          <p:cNvSpPr txBox="1"/>
          <p:nvPr/>
        </p:nvSpPr>
        <p:spPr>
          <a:xfrm>
            <a:off x="1381900" y="6381231"/>
            <a:ext cx="150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Slika 4</a:t>
            </a:r>
            <a:endParaRPr lang="en-GB" sz="1600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AF97C8A-907E-2658-F9E2-2C0255F06D2D}"/>
              </a:ext>
            </a:extLst>
          </p:cNvPr>
          <p:cNvSpPr txBox="1"/>
          <p:nvPr/>
        </p:nvSpPr>
        <p:spPr>
          <a:xfrm>
            <a:off x="5229970" y="6428629"/>
            <a:ext cx="150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Slika 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48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vanjski, biljka, drvo, voda&#10;&#10;Opis je automatski generiran">
            <a:extLst>
              <a:ext uri="{FF2B5EF4-FFF2-40B4-BE49-F238E27FC236}">
                <a16:creationId xmlns:a16="http://schemas.microsoft.com/office/drawing/2014/main" id="{541197FF-3EB5-CC18-E569-34332F4B7E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1"/>
          <a:stretch/>
        </p:blipFill>
        <p:spPr bwMode="auto">
          <a:xfrm>
            <a:off x="2515107" y="448989"/>
            <a:ext cx="5240218" cy="2980011"/>
          </a:xfrm>
          <a:prstGeom prst="rect">
            <a:avLst/>
          </a:prstGeom>
          <a:noFill/>
        </p:spPr>
      </p:pic>
      <p:pic>
        <p:nvPicPr>
          <p:cNvPr id="3" name="Slika 2" descr="Natural swimming pool design DIY (NSP) for eco homes">
            <a:extLst>
              <a:ext uri="{FF2B5EF4-FFF2-40B4-BE49-F238E27FC236}">
                <a16:creationId xmlns:a16="http://schemas.microsoft.com/office/drawing/2014/main" id="{CD84769D-D82A-3823-F110-E3A464ED6F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07" y="4015800"/>
            <a:ext cx="5310169" cy="22128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AC1039B-9606-8F17-8F29-518B2C9E10A4}"/>
              </a:ext>
            </a:extLst>
          </p:cNvPr>
          <p:cNvSpPr txBox="1"/>
          <p:nvPr/>
        </p:nvSpPr>
        <p:spPr>
          <a:xfrm>
            <a:off x="2432790" y="3456274"/>
            <a:ext cx="685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6 - Prikaz biološkog bazena nepravilnog tlocrtnog oblika </a:t>
            </a:r>
            <a:endParaRPr lang="en-GB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CEFB53D-A1FB-0FA6-FA00-777684463257}"/>
              </a:ext>
            </a:extLst>
          </p:cNvPr>
          <p:cNvSpPr txBox="1"/>
          <p:nvPr/>
        </p:nvSpPr>
        <p:spPr>
          <a:xfrm>
            <a:off x="2496401" y="6239734"/>
            <a:ext cx="572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7 - </a:t>
            </a:r>
            <a:r>
              <a:rPr lang="hr-HR" dirty="0">
                <a:ea typeface="Calibri" panose="020F0502020204030204" pitchFamily="34" charset="0"/>
                <a:cs typeface="Times New Roman" panose="02020603050405020304" pitchFamily="18" charset="0"/>
              </a:rPr>
              <a:t>Prikaz biološkog bazena pravilnog oblika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9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2F5D4569-36D2-2836-A381-39E6E98BB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F115AF85-05F4-8A12-C4C8-4B76523BAB88}"/>
              </a:ext>
            </a:extLst>
          </p:cNvPr>
          <p:cNvSpPr txBox="1">
            <a:spLocks/>
          </p:cNvSpPr>
          <p:nvPr/>
        </p:nvSpPr>
        <p:spPr>
          <a:xfrm>
            <a:off x="1262631" y="664072"/>
            <a:ext cx="10236150" cy="8908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hr-HR" sz="28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Izrada plivajuće zone</a:t>
            </a:r>
            <a:endParaRPr lang="en-GB" sz="2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138;g1a6be771c57_0_0">
            <a:extLst>
              <a:ext uri="{FF2B5EF4-FFF2-40B4-BE49-F238E27FC236}">
                <a16:creationId xmlns:a16="http://schemas.microsoft.com/office/drawing/2014/main" id="{4F1EF3A8-3282-88A0-8213-4C588FAB2049}"/>
              </a:ext>
            </a:extLst>
          </p:cNvPr>
          <p:cNvSpPr txBox="1">
            <a:spLocks/>
          </p:cNvSpPr>
          <p:nvPr/>
        </p:nvSpPr>
        <p:spPr>
          <a:xfrm>
            <a:off x="1262631" y="4792247"/>
            <a:ext cx="10236150" cy="19086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342900" indent="-342900">
              <a:buFontTx/>
              <a:buChar char="-"/>
            </a:pPr>
            <a:r>
              <a:rPr lang="hr-HR" sz="2400" dirty="0">
                <a:latin typeface="+mn-lt"/>
                <a:ea typeface="+mn-ea"/>
                <a:cs typeface="+mn-cs"/>
              </a:rPr>
              <a:t>Od prirodnog materijala; širokim iskopom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latin typeface="+mn-lt"/>
                <a:ea typeface="+mn-ea"/>
                <a:cs typeface="+mn-cs"/>
              </a:rPr>
              <a:t>Nema prelaza iz duboke zone vode već se mora predvidjeti postepena plića zona za postavu biljaka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latin typeface="+mn-lt"/>
                <a:ea typeface="+mn-ea"/>
                <a:cs typeface="+mn-cs"/>
              </a:rPr>
              <a:t>Donji dio se može prekriti nepropusnom folijom i učvrstiti kamenim oblucima različitih veličina </a:t>
            </a:r>
          </a:p>
        </p:txBody>
      </p:sp>
      <p:pic>
        <p:nvPicPr>
          <p:cNvPr id="5" name="Slika 4" descr="natural pool">
            <a:extLst>
              <a:ext uri="{FF2B5EF4-FFF2-40B4-BE49-F238E27FC236}">
                <a16:creationId xmlns:a16="http://schemas.microsoft.com/office/drawing/2014/main" id="{8F3169E2-F91A-6356-C2F1-0F2DE71AF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41" y="1362474"/>
            <a:ext cx="5760720" cy="27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F26704D-E936-096D-A2EE-3781404ACE66}"/>
              </a:ext>
            </a:extLst>
          </p:cNvPr>
          <p:cNvSpPr txBox="1"/>
          <p:nvPr/>
        </p:nvSpPr>
        <p:spPr>
          <a:xfrm>
            <a:off x="1629708" y="4127899"/>
            <a:ext cx="685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8 - Prikaz zone plivanja i zone filtriranja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14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946</Words>
  <Application>Microsoft Office PowerPoint</Application>
  <PresentationFormat>Široki zaslon</PresentationFormat>
  <Paragraphs>114</Paragraphs>
  <Slides>14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14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Symbol</vt:lpstr>
      <vt:lpstr>Times New Roman</vt:lpstr>
      <vt:lpstr>Verdana</vt:lpstr>
      <vt:lpstr>Office Theme</vt:lpstr>
      <vt:lpstr>Custom Design</vt:lpstr>
      <vt:lpstr>PowerPoint prezentacija</vt:lpstr>
      <vt:lpstr>PowerPoint prezentacija</vt:lpstr>
      <vt:lpstr>Uvod</vt:lpstr>
      <vt:lpstr>BIOLOŠKI BAZENI</vt:lpstr>
      <vt:lpstr>PowerPoint prezentacija</vt:lpstr>
      <vt:lpstr>PRINCIP RADA BIOLOŠKIH BAZENA</vt:lpstr>
      <vt:lpstr>IZRADA BIOLOŠKIH BAZENA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PREDNOSTI I NEDOSTATCI BIOLOŠKIH BAZENA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ZAKONODAVNI OKVIR</dc:title>
  <dc:creator>Marijana Serdar</dc:creator>
  <cp:lastModifiedBy>Maja Lovrić</cp:lastModifiedBy>
  <cp:revision>13</cp:revision>
  <dcterms:created xsi:type="dcterms:W3CDTF">2023-02-25T16:37:35Z</dcterms:created>
  <dcterms:modified xsi:type="dcterms:W3CDTF">2024-12-22T16:15:10Z</dcterms:modified>
</cp:coreProperties>
</file>